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9.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0.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1.xml" ContentType="application/vnd.openxmlformats-officedocument.theme+xml"/>
  <Override PartName="/ppt/tags/tag9.xml" ContentType="application/vnd.openxmlformats-officedocument.presentationml.tags+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2.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3.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4.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5.xml" ContentType="application/vnd.openxmlformats-officedocument.theme+xml"/>
  <Override PartName="/ppt/slideLayouts/slideLayout438.xml" ContentType="application/vnd.openxmlformats-officedocument.presentationml.slideLayout+xml"/>
  <Override PartName="/ppt/theme/theme16.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7.xml" ContentType="application/vnd.openxmlformats-officedocument.theme+xml"/>
  <Override PartName="/ppt/tags/tag10.xml" ContentType="application/vnd.openxmlformats-officedocument.presentationml.tags+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1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 id="2147484728" r:id="rId7"/>
    <p:sldMasterId id="2147484760" r:id="rId8"/>
    <p:sldMasterId id="2147484800" r:id="rId9"/>
    <p:sldMasterId id="2147484824" r:id="rId10"/>
    <p:sldMasterId id="2147484910" r:id="rId11"/>
    <p:sldMasterId id="2147484955" r:id="rId12"/>
    <p:sldMasterId id="2147484965" r:id="rId13"/>
    <p:sldMasterId id="2147484983" r:id="rId14"/>
    <p:sldMasterId id="2147485003" r:id="rId15"/>
    <p:sldMasterId id="2147485014" r:id="rId16"/>
    <p:sldMasterId id="2147485055" r:id="rId17"/>
    <p:sldMasterId id="2147485083" r:id="rId18"/>
    <p:sldMasterId id="2147485110" r:id="rId19"/>
    <p:sldMasterId id="2147485112" r:id="rId20"/>
    <p:sldMasterId id="2147485128" r:id="rId21"/>
  </p:sldMasterIdLst>
  <p:notesMasterIdLst>
    <p:notesMasterId r:id="rId108"/>
  </p:notesMasterIdLst>
  <p:handoutMasterIdLst>
    <p:handoutMasterId r:id="rId109"/>
  </p:handoutMasterIdLst>
  <p:sldIdLst>
    <p:sldId id="2076138102" r:id="rId22"/>
    <p:sldId id="1602" r:id="rId23"/>
    <p:sldId id="2123258896" r:id="rId24"/>
    <p:sldId id="2123258910" r:id="rId25"/>
    <p:sldId id="2076136216" r:id="rId26"/>
    <p:sldId id="2123258907" r:id="rId27"/>
    <p:sldId id="260" r:id="rId28"/>
    <p:sldId id="2076136220" r:id="rId29"/>
    <p:sldId id="261" r:id="rId30"/>
    <p:sldId id="2123258909" r:id="rId31"/>
    <p:sldId id="2123258898" r:id="rId32"/>
    <p:sldId id="2123258929" r:id="rId33"/>
    <p:sldId id="2123258930" r:id="rId34"/>
    <p:sldId id="2123258931" r:id="rId35"/>
    <p:sldId id="2123258932" r:id="rId36"/>
    <p:sldId id="2123258933" r:id="rId37"/>
    <p:sldId id="2123258934" r:id="rId38"/>
    <p:sldId id="2123258935" r:id="rId39"/>
    <p:sldId id="2123258936" r:id="rId40"/>
    <p:sldId id="262" r:id="rId41"/>
    <p:sldId id="263" r:id="rId42"/>
    <p:sldId id="2123258912" r:id="rId43"/>
    <p:sldId id="258" r:id="rId44"/>
    <p:sldId id="2123258913" r:id="rId45"/>
    <p:sldId id="2123258915" r:id="rId46"/>
    <p:sldId id="2123258916" r:id="rId47"/>
    <p:sldId id="1745" r:id="rId48"/>
    <p:sldId id="2123258901" r:id="rId49"/>
    <p:sldId id="2076138041" r:id="rId50"/>
    <p:sldId id="2123258937" r:id="rId51"/>
    <p:sldId id="2123258897" r:id="rId52"/>
    <p:sldId id="2123258918" r:id="rId53"/>
    <p:sldId id="2123258920" r:id="rId54"/>
    <p:sldId id="2123258921" r:id="rId55"/>
    <p:sldId id="2123258928" r:id="rId56"/>
    <p:sldId id="2123258922" r:id="rId57"/>
    <p:sldId id="2123258923" r:id="rId58"/>
    <p:sldId id="2123258924" r:id="rId59"/>
    <p:sldId id="2123258919" r:id="rId60"/>
    <p:sldId id="2123258925" r:id="rId61"/>
    <p:sldId id="2123258926" r:id="rId62"/>
    <p:sldId id="2123258938" r:id="rId63"/>
    <p:sldId id="2076137982" r:id="rId64"/>
    <p:sldId id="2076137983" r:id="rId65"/>
    <p:sldId id="2076137853" r:id="rId66"/>
    <p:sldId id="2076137996" r:id="rId67"/>
    <p:sldId id="2076137889" r:id="rId68"/>
    <p:sldId id="851" r:id="rId69"/>
    <p:sldId id="1604" r:id="rId70"/>
    <p:sldId id="2076136559" r:id="rId71"/>
    <p:sldId id="811" r:id="rId72"/>
    <p:sldId id="682" r:id="rId73"/>
    <p:sldId id="8433" r:id="rId74"/>
    <p:sldId id="4534" r:id="rId75"/>
    <p:sldId id="2076137995" r:id="rId76"/>
    <p:sldId id="2076138011" r:id="rId77"/>
    <p:sldId id="2076138022" r:id="rId78"/>
    <p:sldId id="2076138021" r:id="rId79"/>
    <p:sldId id="2076138013" r:id="rId80"/>
    <p:sldId id="2076138017" r:id="rId81"/>
    <p:sldId id="2076136924" r:id="rId82"/>
    <p:sldId id="2076138014" r:id="rId83"/>
    <p:sldId id="2076138016" r:id="rId84"/>
    <p:sldId id="2076138005" r:id="rId85"/>
    <p:sldId id="2076137997" r:id="rId86"/>
    <p:sldId id="2076137886" r:id="rId87"/>
    <p:sldId id="4538" r:id="rId88"/>
    <p:sldId id="4521" r:id="rId89"/>
    <p:sldId id="3219" r:id="rId90"/>
    <p:sldId id="4394" r:id="rId91"/>
    <p:sldId id="4410" r:id="rId92"/>
    <p:sldId id="4411" r:id="rId93"/>
    <p:sldId id="4918" r:id="rId94"/>
    <p:sldId id="2076138023" r:id="rId95"/>
    <p:sldId id="2076138024" r:id="rId96"/>
    <p:sldId id="2076138027" r:id="rId97"/>
    <p:sldId id="2076138028" r:id="rId98"/>
    <p:sldId id="2076137994" r:id="rId99"/>
    <p:sldId id="2076138029" r:id="rId100"/>
    <p:sldId id="2076138030" r:id="rId101"/>
    <p:sldId id="2260" r:id="rId102"/>
    <p:sldId id="2076137877" r:id="rId103"/>
    <p:sldId id="2076137881" r:id="rId104"/>
    <p:sldId id="2076137999" r:id="rId105"/>
    <p:sldId id="1576" r:id="rId106"/>
    <p:sldId id="2076138025"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Lst>
        </p14:section>
        <p14:section name="BCDR" id="{8E0E1CAD-07C9-4484-BAA7-2B7E46A13A9D}">
          <p14:sldIdLst>
            <p14:sldId id="1602"/>
            <p14:sldId id="2123258896"/>
            <p14:sldId id="2123258910"/>
            <p14:sldId id="2076136216"/>
            <p14:sldId id="2123258907"/>
            <p14:sldId id="260"/>
            <p14:sldId id="2076136220"/>
            <p14:sldId id="261"/>
            <p14:sldId id="2123258909"/>
            <p14:sldId id="2123258898"/>
            <p14:sldId id="2123258929"/>
            <p14:sldId id="2123258930"/>
            <p14:sldId id="2123258931"/>
            <p14:sldId id="2123258932"/>
            <p14:sldId id="2123258933"/>
            <p14:sldId id="2123258934"/>
            <p14:sldId id="2123258935"/>
            <p14:sldId id="2123258936"/>
            <p14:sldId id="262"/>
            <p14:sldId id="263"/>
            <p14:sldId id="2123258912"/>
            <p14:sldId id="258"/>
            <p14:sldId id="2123258913"/>
            <p14:sldId id="2123258915"/>
            <p14:sldId id="2123258916"/>
            <p14:sldId id="1745"/>
            <p14:sldId id="2123258901"/>
            <p14:sldId id="2076138041"/>
            <p14:sldId id="2123258937"/>
            <p14:sldId id="2123258897"/>
            <p14:sldId id="2123258918"/>
            <p14:sldId id="2123258920"/>
            <p14:sldId id="2123258921"/>
            <p14:sldId id="2123258928"/>
            <p14:sldId id="2123258922"/>
            <p14:sldId id="2123258923"/>
            <p14:sldId id="2123258924"/>
            <p14:sldId id="2123258919"/>
            <p14:sldId id="2123258925"/>
            <p14:sldId id="2123258926"/>
          </p14:sldIdLst>
        </p14:section>
        <p14:section name="Securtiy" id="{08BAD365-4BDC-4AD6-B6D2-A447BAE54341}">
          <p14:sldIdLst>
            <p14:sldId id="2123258938"/>
            <p14:sldId id="2076137982"/>
            <p14:sldId id="2076137983"/>
            <p14:sldId id="2076137853"/>
            <p14:sldId id="2076137996"/>
            <p14:sldId id="2076137889"/>
            <p14:sldId id="851"/>
            <p14:sldId id="1604"/>
            <p14:sldId id="2076136559"/>
            <p14:sldId id="811"/>
            <p14:sldId id="682"/>
            <p14:sldId id="8433"/>
            <p14:sldId id="4534"/>
            <p14:sldId id="2076137995"/>
            <p14:sldId id="2076138011"/>
            <p14:sldId id="2076138022"/>
            <p14:sldId id="2076138021"/>
            <p14:sldId id="2076138013"/>
            <p14:sldId id="2076138017"/>
            <p14:sldId id="2076136924"/>
            <p14:sldId id="2076138014"/>
            <p14:sldId id="2076138016"/>
            <p14:sldId id="2076138005"/>
            <p14:sldId id="2076137997"/>
            <p14:sldId id="2076137886"/>
            <p14:sldId id="4538"/>
            <p14:sldId id="4521"/>
            <p14:sldId id="3219"/>
            <p14:sldId id="4394"/>
            <p14:sldId id="4410"/>
            <p14:sldId id="4411"/>
            <p14:sldId id="4918"/>
            <p14:sldId id="2076138023"/>
            <p14:sldId id="2076138024"/>
            <p14:sldId id="2076138027"/>
            <p14:sldId id="2076138028"/>
            <p14:sldId id="2076137994"/>
            <p14:sldId id="2076138029"/>
            <p14:sldId id="2076138030"/>
            <p14:sldId id="2260"/>
            <p14:sldId id="2076137877"/>
            <p14:sldId id="2076137881"/>
            <p14:sldId id="2076137999"/>
            <p14:sldId id="1576"/>
            <p14:sldId id="20761380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4298CC-2BB7-D651-8DF9-AB35132B729E}" name="Sasa Naric" initials="SN" userId="S::sasanaric@microsoft.com::00dddb0f-7934-4c55-a52f-3d242e8e75f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099" autoAdjust="0"/>
  </p:normalViewPr>
  <p:slideViewPr>
    <p:cSldViewPr snapToGrid="0">
      <p:cViewPr varScale="1">
        <p:scale>
          <a:sx n="61" d="100"/>
          <a:sy n="61" d="100"/>
        </p:scale>
        <p:origin x="42"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12" Type="http://schemas.openxmlformats.org/officeDocument/2006/relationships/viewProps" Target="viewProps.xml"/><Relationship Id="rId16" Type="http://schemas.openxmlformats.org/officeDocument/2006/relationships/slideMaster" Target="slideMasters/slideMaster13.xml"/><Relationship Id="rId107" Type="http://schemas.openxmlformats.org/officeDocument/2006/relationships/slide" Target="slides/slide86.xml"/><Relationship Id="rId11" Type="http://schemas.openxmlformats.org/officeDocument/2006/relationships/slideMaster" Target="slideMasters/slideMaster8.xml"/><Relationship Id="rId32" Type="http://schemas.openxmlformats.org/officeDocument/2006/relationships/slide" Target="slides/slide11.xml"/><Relationship Id="rId37" Type="http://schemas.openxmlformats.org/officeDocument/2006/relationships/slide" Target="slides/slide16.xml"/><Relationship Id="rId53" Type="http://schemas.openxmlformats.org/officeDocument/2006/relationships/slide" Target="slides/slide32.xml"/><Relationship Id="rId58" Type="http://schemas.openxmlformats.org/officeDocument/2006/relationships/slide" Target="slides/slide37.xml"/><Relationship Id="rId74" Type="http://schemas.openxmlformats.org/officeDocument/2006/relationships/slide" Target="slides/slide53.xml"/><Relationship Id="rId79" Type="http://schemas.openxmlformats.org/officeDocument/2006/relationships/slide" Target="slides/slide58.xml"/><Relationship Id="rId102" Type="http://schemas.openxmlformats.org/officeDocument/2006/relationships/slide" Target="slides/slide81.xml"/><Relationship Id="rId5" Type="http://schemas.openxmlformats.org/officeDocument/2006/relationships/slideMaster" Target="slideMasters/slideMaster2.xml"/><Relationship Id="rId90" Type="http://schemas.openxmlformats.org/officeDocument/2006/relationships/slide" Target="slides/slide69.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theme" Target="theme/theme1.xml"/><Relationship Id="rId80" Type="http://schemas.openxmlformats.org/officeDocument/2006/relationships/slide" Target="slides/slide59.xml"/><Relationship Id="rId85" Type="http://schemas.openxmlformats.org/officeDocument/2006/relationships/slide" Target="slides/slide6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notesMaster" Target="notesMasters/notesMaster1.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slide" Target="slides/slide85.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109" Type="http://schemas.openxmlformats.org/officeDocument/2006/relationships/handoutMaster" Target="handoutMasters/handoutMaster1.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7" Type="http://schemas.openxmlformats.org/officeDocument/2006/relationships/slideMaster" Target="slideMasters/slideMaster4.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commentAuthors" Target="commentAuthors.xml"/><Relationship Id="rId115" Type="http://schemas.microsoft.com/office/2018/10/relationships/authors" Target="authors.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customXml" Target="../customXml/item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3/30/2022 8:59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3/30/2022 8:56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_lrsc=762a944f-d029-41a4-a710-29572dc72723&amp;v=C0Q3pDLbg_k&amp;feature=youtu.b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_lrsc=762a944f-d029-41a4-a710-29572dc72723&amp;v=C0Q3pDLbg_k&amp;feature=youtu.b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arketplace.microsoft.com/en-us/marketplace/apps/category/storage?page=1&amp;subcategories=backup-and-recover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security-governance-and-complianc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governance/policy/concepts/guest-configura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ecurity-center/security-center-os-coverage"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docs.microsoft.com/en-us/azure/sentinel/connect-azure-security-center" TargetMode="External"/><Relationship Id="rId4" Type="http://schemas.openxmlformats.org/officeDocument/2006/relationships/hyperlink" Target="http://aka.ms/azuresentinel"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de-de/azure/security/benchmarks/introduction"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ecurity-center/release-notes#azure-security-benchmark-is-now-the-default-policy-initiative-for-azure-security-center"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ackup/backup-security-control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in/blog/azure-files-share-snapshot-management-by-azure-backup-is-now-generally-available/" TargetMode="External"/><Relationship Id="rId5" Type="http://schemas.openxmlformats.org/officeDocument/2006/relationships/hyperlink" Target="https://docs.microsoft.com/en-us/azure/backup/backup-instant-restore-capability" TargetMode="External"/><Relationship Id="rId4" Type="http://schemas.openxmlformats.org/officeDocument/2006/relationships/hyperlink" Target="https://docs.microsoft.com/en-us/azure/backup/configure-reports" TargetMode="Externa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azure/security-center/release-notes#azure-security-benchmark-is-now-the-default-policy-initiative-for-azure-security-center"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docs.microsoft.com/en-us/azure/security-center/defender-for-servers-introduction"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microsoft.com/de-de/compliance/assurance/assurance-encryptio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de-de/resources/videos/azurecon-2015-encryption-and-key-management-with-azure-key-vaul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microsoft.com/en-us/azure/cloud-adoption-framework/ready/enterprise-scale/enterprise-enrollment-and-azure-ad-tenants"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microsoft.com/en-us/azure/cloud-adoption-framework/ready/enterprise-scale/security-governance-and-compliance#service-enablement-framework" TargetMode="External"/><Relationship Id="rId5" Type="http://schemas.openxmlformats.org/officeDocument/2006/relationships/hyperlink" Target="https://docs.microsoft.com/en-us/azure/cloud-adoption-framework/ready/enterprise-scale/business-continuity-and-disaster-recovery" TargetMode="External"/><Relationship Id="rId4" Type="http://schemas.openxmlformats.org/officeDocument/2006/relationships/hyperlink" Target="https://docs.microsoft.com/en-us/azure/cloud-adoption-framework/ready/enterprise-scale/security-governance-and-compliance"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azure-resource-manager/management/azure-subscription-service-limits"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microsoft.com/de-de/azure/key-vault/general/basic-concept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backup/backup-azure-vms-encryp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First Look at Azure Backup Centre - YouTube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83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First Look at Azure Backup Centre - YouTube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02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9005" fontAlgn="base">
              <a:spcAft>
                <a:spcPts val="1855"/>
              </a:spcAft>
              <a:defRPr/>
            </a:pPr>
            <a:r>
              <a:rPr lang="en-US" sz="1600" b="1">
                <a:latin typeface="Calibri" panose="020F0502020204030204" pitchFamily="34" charset="0"/>
                <a:ea typeface="Calibri" panose="020F0502020204030204" pitchFamily="34" charset="0"/>
                <a:cs typeface="Times New Roman" panose="02020603050405020304" pitchFamily="18" charset="0"/>
              </a:rPr>
              <a:t>Talk track: </a:t>
            </a:r>
          </a:p>
          <a:p>
            <a:pPr defTabSz="959005" fontAlgn="base">
              <a:spcAft>
                <a:spcPts val="1855"/>
              </a:spcAft>
              <a:defRPr/>
            </a:pPr>
            <a:endParaRPr lang="en-US" sz="1600">
              <a:solidFill>
                <a:schemeClr val="accent3"/>
              </a:solidFill>
            </a:endParaRPr>
          </a:p>
          <a:p>
            <a:pPr defTabSz="959005" fontAlgn="base">
              <a:spcAft>
                <a:spcPts val="1855"/>
              </a:spcAft>
              <a:defRPr/>
            </a:pPr>
            <a:r>
              <a:rPr lang="en-US" sz="1600">
                <a:solidFill>
                  <a:schemeClr val="accent3"/>
                </a:solidFill>
              </a:rPr>
              <a:t>Azure Site recovery is a PaaS based service which leverages the Azure cloud to seamlessly scale with customer needs. Azure site recovery has a scriptable API layer and provides automated </a:t>
            </a:r>
            <a:r>
              <a:rPr lang="en-US" sz="1600">
                <a:solidFill>
                  <a:schemeClr val="bg1"/>
                </a:solidFill>
                <a:latin typeface="Segoe UI" panose="020B0502040204020203" pitchFamily="34" charset="0"/>
                <a:cs typeface="Segoe UI" panose="020B0502040204020203" pitchFamily="34" charset="0"/>
              </a:rPr>
              <a:t>protection and replication for VMs on both Azure and Hybrid clouds (Hyper-V VMware)</a:t>
            </a:r>
            <a:r>
              <a:rPr lang="en-US" sz="1600">
                <a:solidFill>
                  <a:schemeClr val="accent3"/>
                </a:solidFill>
                <a:latin typeface="Segoe UI" panose="020B0502040204020203" pitchFamily="34" charset="0"/>
                <a:cs typeface="Segoe UI" panose="020B0502040204020203" pitchFamily="34" charset="0"/>
              </a:rPr>
              <a:t>. Leveraging Azure as a recovery datacenter eliminates the need of setting up and maintaining a recovery data center, which as noted allows you to realize significant cost savings by avoiding that upfront investment. </a:t>
            </a:r>
          </a:p>
          <a:p>
            <a:pPr defTabSz="959005" fontAlgn="base">
              <a:spcAft>
                <a:spcPts val="1855"/>
              </a:spcAft>
              <a:defRPr/>
            </a:pPr>
            <a:endParaRPr lang="en-US">
              <a:solidFill>
                <a:schemeClr val="bg1"/>
              </a:solidFill>
            </a:endParaRPr>
          </a:p>
          <a:p>
            <a:pPr defTabSz="959005" fontAlgn="base">
              <a:spcAft>
                <a:spcPts val="1855"/>
              </a:spcAft>
              <a:defRPr/>
            </a:pPr>
            <a:r>
              <a:rPr lang="en-US">
                <a:solidFill>
                  <a:schemeClr val="bg1"/>
                </a:solidFill>
              </a:rPr>
              <a:t>Azure site recovery allows you to replicate your workloads to your own subscription ensuring business data remains in your own security boundary. On top of this with on-wire encryption, encryption at storage layer and Azure Disk encryptions you get enhanced security for your critical workloads. Features like RBAC and Azure AD authentication allow you to scope the access to the disaster recovery configuration and environment also. </a:t>
            </a:r>
          </a:p>
          <a:p>
            <a:pPr defTabSz="959005" fontAlgn="base">
              <a:spcAft>
                <a:spcPts val="1855"/>
              </a:spcAft>
              <a:defRPr/>
            </a:pPr>
            <a:endParaRPr lang="en-US">
              <a:solidFill>
                <a:schemeClr val="bg1"/>
              </a:solidFill>
            </a:endParaRPr>
          </a:p>
          <a:p>
            <a:pPr defTabSz="959005" fontAlgn="base">
              <a:spcAft>
                <a:spcPts val="1855"/>
              </a:spcAft>
              <a:defRPr/>
            </a:pPr>
            <a:r>
              <a:rPr lang="en-US">
                <a:solidFill>
                  <a:schemeClr val="bg1"/>
                </a:solidFill>
                <a:latin typeface="Segoe UI" panose="020B0502040204020203" pitchFamily="34" charset="0"/>
                <a:cs typeface="Segoe UI" panose="020B0502040204020203" pitchFamily="34" charset="0"/>
              </a:rPr>
              <a:t>Customizable recovery plans with capabilities like boot order and scription support along with b</a:t>
            </a:r>
            <a:r>
              <a:rPr lang="en-US">
                <a:solidFill>
                  <a:schemeClr val="bg1"/>
                </a:solidFill>
              </a:rPr>
              <a:t>est-in-class RPO and RTO with point-in-time recovery of up to 72 </a:t>
            </a:r>
            <a:r>
              <a:rPr lang="en-US" err="1">
                <a:solidFill>
                  <a:schemeClr val="bg1"/>
                </a:solidFill>
              </a:rPr>
              <a:t>hrs</a:t>
            </a:r>
            <a:r>
              <a:rPr lang="en-US">
                <a:solidFill>
                  <a:schemeClr val="bg1"/>
                </a:solidFill>
              </a:rPr>
              <a:t> provide an enterprise grade application recovery service. Azure site recovery offers no impact, Disaster recovery drill, and centralized monitoring &amp; reporting which allows you to attain Disaster recovery evidence and meet your compliance needs with ease. </a:t>
            </a:r>
          </a:p>
          <a:p>
            <a:pPr defTabSz="959005" fontAlgn="base">
              <a:spcAft>
                <a:spcPts val="1855"/>
              </a:spcAft>
              <a:defRPr/>
            </a:pPr>
            <a:endParaRPr lang="en-US">
              <a:solidFill>
                <a:schemeClr val="bg1"/>
              </a:solidFill>
            </a:endParaRPr>
          </a:p>
          <a:p>
            <a:pPr defTabSz="959005" fontAlgn="base">
              <a:spcAft>
                <a:spcPts val="1855"/>
              </a:spcAft>
              <a:defRPr/>
            </a:pPr>
            <a:endParaRPr lang="en-US">
              <a:solidFill>
                <a:schemeClr val="bg1"/>
              </a:solidFill>
            </a:endParaRPr>
          </a:p>
          <a:p>
            <a:pPr defTabSz="959005" fontAlgn="base">
              <a:spcAft>
                <a:spcPts val="1855"/>
              </a:spcAf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56119C63-FB75-415C-8A96-2227AF4782E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0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a:latin typeface="Calibri" panose="020F0502020204030204" pitchFamily="34" charset="0"/>
                <a:ea typeface="Calibri" panose="020F0502020204030204" pitchFamily="34" charset="0"/>
                <a:cs typeface="Times New Roman" panose="02020603050405020304" pitchFamily="18" charset="0"/>
              </a:rPr>
              <a:t>Talk track: </a:t>
            </a:r>
          </a:p>
          <a:p>
            <a:pPr defTabSz="942289">
              <a:defRPr/>
            </a:pPr>
            <a:endParaRPr lang="en-US" b="1">
              <a:solidFill>
                <a:schemeClr val="accent1"/>
              </a:solidFill>
              <a:latin typeface="Calibri" panose="020F0502020204030204" pitchFamily="34" charset="0"/>
              <a:cs typeface="Times New Roman" panose="02020603050405020304" pitchFamily="18" charset="0"/>
            </a:endParaRPr>
          </a:p>
          <a:p>
            <a:pPr defTabSz="942289">
              <a:defRPr/>
            </a:pPr>
            <a:r>
              <a:rPr lang="en-US">
                <a:solidFill>
                  <a:schemeClr val="accent1"/>
                </a:solidFill>
                <a:latin typeface="Calibri" panose="020F0502020204030204" pitchFamily="34" charset="0"/>
                <a:cs typeface="Times New Roman" panose="02020603050405020304" pitchFamily="18" charset="0"/>
              </a:rPr>
              <a:t>And one thing I don’t want to leave out after we have talked about these specific products is that we have a massive partner ecosystem. If you have an existing provider that you use today, backed by skills, processes, and people, you can continue to leverage that base while extending your BCDR strategy to the cloud. </a:t>
            </a:r>
          </a:p>
          <a:p>
            <a:pPr defTabSz="942289">
              <a:defRPr/>
            </a:pPr>
            <a:endParaRPr lang="en-US">
              <a:solidFill>
                <a:schemeClr val="accent1"/>
              </a:solidFill>
              <a:latin typeface="Calibri" panose="020F0502020204030204" pitchFamily="34" charset="0"/>
              <a:cs typeface="Times New Roman" panose="02020603050405020304" pitchFamily="18" charset="0"/>
            </a:endParaRPr>
          </a:p>
          <a:p>
            <a:pPr defTabSz="942289">
              <a:defRPr/>
            </a:pPr>
            <a:r>
              <a:rPr lang="en-US">
                <a:solidFill>
                  <a:schemeClr val="accent1"/>
                </a:solidFill>
                <a:latin typeface="Calibri" panose="020F0502020204030204" pitchFamily="34" charset="0"/>
                <a:cs typeface="Times New Roman" panose="02020603050405020304" pitchFamily="18" charset="0"/>
              </a:rPr>
              <a:t>By extending your BCDR strategy to the cloud, this will allow you to…</a:t>
            </a:r>
            <a:endParaRPr lang="en-US">
              <a:solidFill>
                <a:schemeClr val="accent1"/>
              </a:solidFill>
              <a:latin typeface="Segoe UI"/>
            </a:endParaRPr>
          </a:p>
          <a:p>
            <a:pPr defTabSz="942289">
              <a:defRPr/>
            </a:pPr>
            <a:endParaRPr lang="en-US" b="1">
              <a:solidFill>
                <a:schemeClr val="accent1"/>
              </a:solidFill>
              <a:latin typeface="Segoe UI"/>
            </a:endParaRPr>
          </a:p>
          <a:p>
            <a:pPr defTabSz="942289">
              <a:defRPr/>
            </a:pPr>
            <a:r>
              <a:rPr lang="en-US" b="1">
                <a:solidFill>
                  <a:schemeClr val="accent1"/>
                </a:solidFill>
                <a:latin typeface="Segoe UI"/>
              </a:rPr>
              <a:t>Backup data/apps to Azure as an offsite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Eliminate storage/tapes on-premises</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Backup securely to Azure with online &amp; offline mechanisms </a:t>
            </a:r>
          </a:p>
          <a:p>
            <a:endParaRPr lang="en-US"/>
          </a:p>
          <a:p>
            <a:pPr defTabSz="942289">
              <a:defRPr/>
            </a:pPr>
            <a:r>
              <a:rPr lang="en-US" b="1">
                <a:solidFill>
                  <a:schemeClr val="accent1"/>
                </a:solidFill>
                <a:latin typeface="Segoe UI"/>
              </a:rPr>
              <a:t>Store cost-effectively in Azure Storage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Store data on durable &amp; secure Azure Blob Storage for $1/TB</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Scale to PBs of data, when you need it</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Optimize for cost and RTO with Hot, Cool or Archive tiers</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Save up to 40% on long-term retention with Reserved Capacity pricing</a:t>
            </a:r>
          </a:p>
          <a:p>
            <a:endParaRPr lang="en-US"/>
          </a:p>
          <a:p>
            <a:pPr defTabSz="942289">
              <a:defRPr/>
            </a:pPr>
            <a:r>
              <a:rPr lang="en-US" b="1">
                <a:solidFill>
                  <a:schemeClr val="accent1"/>
                </a:solidFill>
                <a:latin typeface="Segoe UI"/>
              </a:rPr>
              <a:t>Use Azure as a cost-effective DR site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Restore data &amp; apps to Azure (Failover) during DR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Orchestrate DR Drills without provisioning infrastructure</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Clone on-premises production environments for test/dev scenarios</a:t>
            </a:r>
          </a:p>
          <a:p>
            <a:endParaRPr lang="en-US"/>
          </a:p>
          <a:p>
            <a:pPr defTabSz="942289">
              <a:defRPr/>
            </a:pPr>
            <a:r>
              <a:rPr lang="en-US" b="1">
                <a:solidFill>
                  <a:schemeClr val="accent1"/>
                </a:solidFill>
                <a:latin typeface="Segoe UI"/>
              </a:rPr>
              <a:t>Migrate &amp; protect in Azure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Migrate data &amp; apps to Azure VMs or as PaaS resources </a:t>
            </a:r>
          </a:p>
          <a:p>
            <a:pPr algn="l"/>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Use the same solutions in Azure to protect migrated resources </a:t>
            </a:r>
          </a:p>
          <a:p>
            <a:pPr algn="l"/>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defTabSz="942289">
              <a:defRPr/>
            </a:pPr>
            <a:r>
              <a:rPr lang="en-US" b="1">
                <a:solidFill>
                  <a:schemeClr val="accent1"/>
                </a:solidFill>
                <a:latin typeface="Segoe UI"/>
              </a:rPr>
              <a:t>Stay compliant</a:t>
            </a:r>
          </a:p>
          <a:p>
            <a:pPr defTabSz="942289">
              <a:defRPr/>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90+ built-in compliance offerings across industries </a:t>
            </a:r>
          </a:p>
          <a:p>
            <a:pPr defTabSz="942289">
              <a:defRPr/>
            </a:pPr>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defTabSz="942289">
              <a:defRPr/>
            </a:pP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Looking at that list below, we have many </a:t>
            </a:r>
            <a:r>
              <a:rPr lang="en-US"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many</a:t>
            </a:r>
            <a:r>
              <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other partner solutions that are likely supported. </a:t>
            </a:r>
          </a:p>
          <a:p>
            <a:pPr algn="l"/>
            <a:endParaRPr lang="en-US">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2ED3BD-1586-40A4-A88A-20E4DCFC47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86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start with some definitions. High availability is…keeping a second instance so that you can cut over when your application has a catastrophic failure.</a:t>
            </a:r>
          </a:p>
          <a:p>
            <a:endParaRPr lang="en-US" b="1"/>
          </a:p>
          <a:p>
            <a:r>
              <a:rPr lang="en-US" b="0"/>
              <a:t>So, I want to clear up a common misconception that a lots of folks I talk to have today. </a:t>
            </a:r>
          </a:p>
          <a:p>
            <a:endParaRPr lang="en-US" b="0"/>
          </a:p>
          <a:p>
            <a:r>
              <a:rPr lang="en-US" b="0"/>
              <a:t>Backup and disaster recovery are separate yet complementary things. You can think of backup as a way to recover a single thing, a server perhaps, that was impacted by any number of single events. </a:t>
            </a:r>
          </a:p>
          <a:p>
            <a:endParaRPr lang="en-US" b="0"/>
          </a:p>
          <a:p>
            <a:r>
              <a:rPr lang="en-US" b="0"/>
              <a:t>Disaster recovery is a comprehensive plan to get your busines up and running with multiple applications that may have gone down due to an event… perhaps a hurricane or an earthquake. </a:t>
            </a:r>
          </a:p>
          <a:p>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1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Wingdings" panose="05000000000000000000" pitchFamily="2" charset="2"/>
              <a:buChar char="§"/>
            </a:pPr>
            <a:r>
              <a:rPr lang="en-NZ" sz="1400" b="1"/>
              <a:t>Key Takeaway: Microsoft’s investments ensure that the foundation provided by the Azure platform is as resilient as possible.</a:t>
            </a:r>
          </a:p>
          <a:p>
            <a:endParaRPr lang="en-NZ" sz="1400"/>
          </a:p>
          <a:p>
            <a:r>
              <a:rPr lang="en-NZ" sz="1400"/>
              <a:t>The pillars are:</a:t>
            </a:r>
          </a:p>
          <a:p>
            <a:pPr marL="176679" indent="-176679">
              <a:buFont typeface="Wingdings" panose="05000000000000000000" pitchFamily="2" charset="2"/>
              <a:buChar char="§"/>
            </a:pPr>
            <a:r>
              <a:rPr lang="en-NZ" sz="1400"/>
              <a:t>Design: How WE design our global </a:t>
            </a:r>
            <a:r>
              <a:rPr lang="en-NZ" sz="1400" err="1"/>
              <a:t>fiber</a:t>
            </a:r>
            <a:r>
              <a:rPr lang="en-NZ" sz="1400"/>
              <a:t> network, our evolving </a:t>
            </a:r>
            <a:r>
              <a:rPr lang="en-NZ" sz="1400" err="1"/>
              <a:t>datacenters</a:t>
            </a:r>
            <a:r>
              <a:rPr lang="en-NZ" sz="1400"/>
              <a:t>, and storage protections built into the Azure platform</a:t>
            </a:r>
          </a:p>
          <a:p>
            <a:pPr marL="176679" indent="-176679">
              <a:buFont typeface="Wingdings" panose="05000000000000000000" pitchFamily="2" charset="2"/>
              <a:buChar char="§"/>
            </a:pPr>
            <a:r>
              <a:rPr lang="en-NZ" sz="1400"/>
              <a:t>Operate: How WE roll out releases into the environment, how we perform maintenance (planned and unplanned), and how we use machine learning to predict failures and protect customer workloads.</a:t>
            </a:r>
          </a:p>
          <a:p>
            <a:pPr marL="176679" indent="-176679">
              <a:buFont typeface="Wingdings" panose="05000000000000000000" pitchFamily="2" charset="2"/>
              <a:buChar char="§"/>
            </a:pPr>
            <a:r>
              <a:rPr lang="en-NZ" sz="1400"/>
              <a:t>Observe: How CUSTOMERS can observe what’s happening in your environment(s), based on our communications philosophy, so that they can inform the right people and systems to make informed decisions before/during issues.</a:t>
            </a:r>
          </a:p>
          <a:p>
            <a:pPr marL="176679" indent="-176679">
              <a:buFont typeface="Wingdings" panose="05000000000000000000" pitchFamily="2" charset="2"/>
              <a:buChar char="§"/>
            </a:pPr>
            <a:endParaRPr lang="en-NZ" sz="1400"/>
          </a:p>
          <a:p>
            <a:pPr marL="176679" indent="-176679">
              <a:buFont typeface="Wingdings" panose="05000000000000000000" pitchFamily="2" charset="2"/>
              <a:buChar char="§"/>
            </a:pPr>
            <a:r>
              <a:rPr lang="en-US" i="1"/>
              <a:t>We break this across three different categories, the way we design our physical infrastructure and software, data services, the way we operate our systems, which includes the way we rollout software and update infrastructure and the way we try to prevent impact to customer services by looking proactively to predict when things might happen. Finally, we observe the platform. It is necessary to watch the platform and see when there are issues from the foundational infrastructure capability perspective, but also provide signals applications can take advantage as well to achieve high resilience. </a:t>
            </a:r>
            <a:endParaRPr lang="en-US" sz="1400" i="1"/>
          </a:p>
        </p:txBody>
      </p:sp>
      <p:sp>
        <p:nvSpPr>
          <p:cNvPr id="4" name="Slide Number Placeholder 3"/>
          <p:cNvSpPr>
            <a:spLocks noGrp="1"/>
          </p:cNvSpPr>
          <p:nvPr>
            <p:ph type="sldNum" sz="quarter" idx="5"/>
          </p:nvPr>
        </p:nvSpPr>
        <p:spPr/>
        <p:txBody>
          <a:bodyPr/>
          <a:lstStyle/>
          <a:p>
            <a:pPr marL="0" marR="0" lvl="0" indent="0" algn="r" defTabSz="961135"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61135"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626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48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FA173E-48B7-49A9-B2A5-6AC7D17EF0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86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3C3C41"/>
                </a:solidFill>
                <a:latin typeface="Segoe UI"/>
              </a:rPr>
              <a:t>Talk track: </a:t>
            </a:r>
          </a:p>
          <a:p>
            <a:endParaRPr lang="en-US" b="1">
              <a:solidFill>
                <a:srgbClr val="3C3C41"/>
              </a:solidFill>
              <a:latin typeface="Segoe UI"/>
            </a:endParaRPr>
          </a:p>
          <a:p>
            <a:r>
              <a:rPr lang="en-US" b="1">
                <a:solidFill>
                  <a:srgbClr val="3C3C41"/>
                </a:solidFill>
                <a:latin typeface="Segoe UI"/>
              </a:rPr>
              <a:t>Now these combined services help protect you from accidental loss of data, data corruption, rogue admins, unforeseen disasters – this list goes on. </a:t>
            </a:r>
          </a:p>
          <a:p>
            <a:endParaRPr lang="en-US">
              <a:solidFill>
                <a:srgbClr val="3C3C41"/>
              </a:solidFill>
              <a:latin typeface="Segoe UI"/>
            </a:endParaRPr>
          </a:p>
          <a:p>
            <a:r>
              <a:rPr lang="en-US">
                <a:solidFill>
                  <a:srgbClr val="3C3C41"/>
                </a:solidFill>
                <a:latin typeface="Segoe UI"/>
              </a:rPr>
              <a:t>Resilience is not about avoiding any failure, but bouncing back from one. Let’s look at some typical failures that may lead to downtime for your application – </a:t>
            </a:r>
          </a:p>
          <a:p>
            <a:endParaRPr lang="en-US">
              <a:solidFill>
                <a:srgbClr val="3C3C41"/>
              </a:solidFill>
              <a:latin typeface="Segoe UI"/>
            </a:endParaRPr>
          </a:p>
          <a:p>
            <a:r>
              <a:rPr lang="en-US">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a:solidFill>
                <a:srgbClr val="3C3C41"/>
              </a:solidFill>
              <a:latin typeface="Segoe UI"/>
            </a:endParaRPr>
          </a:p>
          <a:p>
            <a:r>
              <a:rPr lang="en-US">
                <a:solidFill>
                  <a:srgbClr val="3C3C41"/>
                </a:solidFill>
                <a:latin typeface="Segoe UI"/>
              </a:rPr>
              <a:t>There’s one thing that is common across, no matter what your deployment is (you can be running the entire set up in a single region vs spread across zones), you will most likely have data; and as a subset data which is stateful or in other words data which you would need to go back to.</a:t>
            </a:r>
          </a:p>
          <a:p>
            <a:r>
              <a:rPr lang="en-US">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a:solidFill>
                <a:srgbClr val="3C3C41"/>
              </a:solidFill>
              <a:latin typeface="Segoe UI"/>
            </a:endParaRPr>
          </a:p>
          <a:p>
            <a:r>
              <a:rPr lang="en-US">
                <a:solidFill>
                  <a:srgbClr val="3C3C41"/>
                </a:solidFill>
                <a:latin typeface="Segoe UI"/>
              </a:rPr>
              <a:t>Thus, we need to build resilience against all these failures, and the azure services I have mentioned can help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you need to go back in time to say a couple of days, you need to have backed-up that version. Hence, we have Backup.</a:t>
            </a:r>
          </a:p>
          <a:p>
            <a:r>
              <a:rPr lang="en-US"/>
              <a:t>	</a:t>
            </a:r>
            <a:r>
              <a:rPr lang="en-US" sz="1300"/>
              <a:t> </a:t>
            </a:r>
            <a:endParaRPr lang="en-US"/>
          </a:p>
        </p:txBody>
      </p:sp>
      <p:sp>
        <p:nvSpPr>
          <p:cNvPr id="4" name="Header Placeholder 3"/>
          <p:cNvSpPr>
            <a:spLocks noGrp="1"/>
          </p:cNvSpPr>
          <p:nvPr>
            <p:ph type="hdr" sz="quarter"/>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1309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Trusted</a:t>
            </a:r>
          </a:p>
          <a:p>
            <a:endParaRPr lang="en-US" b="1"/>
          </a:p>
          <a:p>
            <a:pPr marL="171450" indent="-171450">
              <a:buFont typeface="Arial" panose="020B0604020202020204" pitchFamily="34" charset="0"/>
              <a:buChar char="•"/>
            </a:pPr>
            <a:r>
              <a:rPr lang="en-US"/>
              <a:t>Azure is continuing expand its infrastructure footprint around the globe.</a:t>
            </a:r>
          </a:p>
          <a:p>
            <a:pPr marL="171450" indent="-171450">
              <a:buFont typeface="Arial" panose="020B0604020202020204" pitchFamily="34" charset="0"/>
              <a:buChar char="•"/>
            </a:pPr>
            <a:r>
              <a:rPr lang="en-US"/>
              <a:t>In fact, Microsoft is the first cloud provider to put data centers in South Africa. </a:t>
            </a:r>
          </a:p>
          <a:p>
            <a:pPr marL="171450" indent="-171450">
              <a:buFont typeface="Arial" panose="020B0604020202020204" pitchFamily="34" charset="0"/>
              <a:buChar char="•"/>
            </a:pPr>
            <a:r>
              <a:rPr lang="en-US"/>
              <a:t>Right now, we’re at 62 Azure regions—which is more than AWS and Google </a:t>
            </a:r>
            <a:r>
              <a:rPr lang="en-US" i="1"/>
              <a:t>combined.</a:t>
            </a:r>
            <a:endParaRPr lang="en-US"/>
          </a:p>
          <a:p>
            <a:pPr marL="171450" indent="-171450">
              <a:buFont typeface="Arial" panose="020B0604020202020204" pitchFamily="34" charset="0"/>
              <a:buChar char="•"/>
            </a:pPr>
            <a:r>
              <a:rPr lang="en-US"/>
              <a:t>The approach Azure takes is different as it is important for enterprise customers to have data in region, close to employees, close to customers as well as have unique data handling capabilities.</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57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a:p>
          <a:p>
            <a:pPr lvl="0"/>
            <a:r>
              <a:rPr lang="en-US" b="0" i="1"/>
              <a:t>Start in the middle with the Azure portal</a:t>
            </a:r>
          </a:p>
          <a:p>
            <a:pPr lvl="0"/>
            <a:r>
              <a:rPr lang="en-US" b="1"/>
              <a:t> - </a:t>
            </a:r>
            <a:r>
              <a:rPr lang="en-US" b="0"/>
              <a:t>With Azure you get enterprise </a:t>
            </a:r>
            <a:r>
              <a:rPr lang="en-US"/>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Using out-of-the-box tools (like Azure Advisor, Azure Service Health, and Cost Management + Billing), you can optimize and right-size your investment and get personalized recommendations to enhance your experience.</a:t>
            </a:r>
          </a:p>
          <a:p>
            <a:pPr lvl="0"/>
            <a:endParaRPr lang="en-US"/>
          </a:p>
          <a:p>
            <a:r>
              <a:rPr lang="en-US" i="1"/>
              <a:t>Expand to the 5 areas of security and management</a:t>
            </a:r>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a:p>
          <a:p>
            <a:pPr marL="0" indent="0">
              <a:buNone/>
            </a:pPr>
            <a:r>
              <a:rPr lang="en-US" b="0"/>
              <a:t>Lastly, Azure gives you the flexibility to manage your hybrid environments with most of these services. And you can choose which areas to invest more in, and how much to consume. </a:t>
            </a:r>
          </a:p>
          <a:p>
            <a:pPr marL="0" indent="0">
              <a:buNone/>
            </a:pPr>
            <a:r>
              <a:rPr lang="en-US" b="0"/>
              <a:t>With Azure you have the flexibility to choose what and how to manage your IT.</a:t>
            </a:r>
            <a:endParaRPr lang="en-US" b="1"/>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466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400"/>
              </a:spcAft>
              <a:buFont typeface="Arial" panose="020B0604020202020204" pitchFamily="34" charset="0"/>
              <a:buNone/>
              <a:defRPr/>
            </a:pPr>
            <a:r>
              <a:rPr lang="en-US"/>
              <a:t>Newly added/removed as of October-2020: </a:t>
            </a:r>
            <a:r>
              <a:rPr lang="en-US" sz="1200">
                <a:gradFill>
                  <a:gsLst>
                    <a:gs pos="2917">
                      <a:srgbClr val="1A1A1A"/>
                    </a:gs>
                    <a:gs pos="30000">
                      <a:srgbClr val="1A1A1A"/>
                    </a:gs>
                  </a:gsLst>
                  <a:lin ang="5400000" scaled="0"/>
                </a:gradFill>
                <a:latin typeface="Segoe UI"/>
              </a:rPr>
              <a:t>OSPAR (Singapore) under “Industry”. Removed EU-US privacy shield under “Regional”.</a:t>
            </a:r>
          </a:p>
          <a:p>
            <a:pPr marL="0" indent="0">
              <a:lnSpc>
                <a:spcPct val="90000"/>
              </a:lnSpc>
              <a:spcAft>
                <a:spcPts val="400"/>
              </a:spcAft>
              <a:buFont typeface="Arial" panose="020B0604020202020204" pitchFamily="34" charset="0"/>
              <a:buNone/>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a:t>
            </a:r>
            <a:r>
              <a:rPr kumimoji="0" lang="en-US" sz="1200" b="0" i="0" u="none" strike="noStrike" kern="1200" cap="none" spc="0" normalizeH="0" baseline="0" noProof="0">
                <a:ln>
                  <a:noFill/>
                </a:ln>
                <a:solidFill>
                  <a:srgbClr val="1A1A1A"/>
                </a:solidFill>
                <a:effectLst/>
                <a:uLnTx/>
                <a:uFillTx/>
                <a:latin typeface="Segoe UI"/>
                <a:ea typeface="+mn-ea"/>
                <a:cs typeface="+mn-cs"/>
                <a:hlinkClick r:id="rId3"/>
              </a:rPr>
              <a:t>https://aka.ms/AzureCompliance</a:t>
            </a:r>
            <a:r>
              <a:rPr kumimoji="0" lang="en-US" sz="1200" b="0" i="0" u="none" strike="noStrike" kern="1200" cap="none" spc="0" normalizeH="0" baseline="0" noProof="0">
                <a:ln>
                  <a:noFill/>
                </a:ln>
                <a:solidFill>
                  <a:srgbClr val="1A1A1A"/>
                </a:solidFill>
                <a:effectLst/>
                <a:uLnTx/>
                <a:uFillTx/>
                <a:latin typeface="Segoe UI"/>
                <a:ea typeface="+mn-ea"/>
                <a:cs typeface="+mn-cs"/>
              </a:rPr>
              <a:t> </a:t>
            </a:r>
            <a:r>
              <a:rPr lang="en-US"/>
              <a:t>for more information.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only is Azure engineered for a resilient foundation, but adopting back up and recovery in Azure can have significant benefits for your business, enabling you to avoid. costly disruptions.</a:t>
            </a:r>
          </a:p>
          <a:p>
            <a:endParaRPr lang="en-US"/>
          </a:p>
          <a:p>
            <a:r>
              <a:rPr lang="en-US"/>
              <a:t>Overview of BCDR</a:t>
            </a:r>
          </a:p>
          <a:p>
            <a:r>
              <a:rPr lang="en-US"/>
              <a:t>Azure offers built-in backup and disaster recovery solutions that are easy to deploy, cost-effective, secure, and scalable, providing you with an end-to-end business continuity solution.</a:t>
            </a:r>
          </a:p>
          <a:p>
            <a:r>
              <a:rPr lang="en-US"/>
              <a:t>Azure also supports your existing data protection solutions where your data is resides on-premises. </a:t>
            </a:r>
          </a:p>
          <a:p>
            <a:r>
              <a:rPr lang="en-US"/>
              <a:t>In the case of a disruption, accidental deletion, or corruption of data, you can recover your business services in a timely and orchestrated manner. </a:t>
            </a:r>
          </a:p>
          <a:p>
            <a:endParaRPr lang="en-US"/>
          </a:p>
          <a:p>
            <a:r>
              <a:rPr lang="en-US"/>
              <a:t>How will you save cost? </a:t>
            </a:r>
          </a:p>
          <a:p>
            <a:r>
              <a:rPr lang="en-US"/>
              <a:t>With Azure it is easy to scale based on your backup storage. Users are able to reduce the cost of deploying, monitoring, patching, and scaling on-premises disaster recovery infrastructure by not having to build or maintain a costly secondary datacenter. If your storage needs fluctuate, simply add or remove managed resources through the Azure portal. </a:t>
            </a:r>
          </a:p>
          <a:p>
            <a:r>
              <a:rPr lang="en-US"/>
              <a:t>Hybrid environments often require heterogeneous storage - some on-premises and some in the cloud. With Azure Backup, there's no cost for using on-premises storage devices. Azure Backup automatically allocates and manages backup storage, and it uses a pay-as-you-use model. So you only pay for the storage you consume.</a:t>
            </a:r>
          </a:p>
          <a:p>
            <a:r>
              <a:rPr lang="en-US"/>
              <a:t>Eliminate the need to manage backup resources and use flexible policies to optimize backup storage. Out partners offer a variety of pre-architected solutions that enable this value. </a:t>
            </a:r>
          </a:p>
          <a:p>
            <a:r>
              <a:rPr lang="en-US"/>
              <a:t>Azure Backup uses the underlying power and unlimited scale of the Azure cloud to deliver high-availability with no maintenance or monitoring overhead.</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77DD2D-3276-41C6-BBF5-A2B9681CEF6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5223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hlinkClick r:id="rId3"/>
              </a:rPr>
              <a:t>All products – Microsoft Azure Marketplace</a:t>
            </a:r>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322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Site Recovery provides built-in platform capabilities for VM workloads to meet low RPO/RTO requirements through real-time replication and recovery automation. Additionally, the service provides the ability to run recovery drills without affecting the workloads in production. You can use Azure Policy to enable replication and also audit the protection of your VMs.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he built-in features provide an easy solution to the complex task of building replication and failover into a workload architecture, simplifying both design and deployment automation. An organization that has defined a standard for the services they use can also audit and enforce the service configuration through Azure Policy.</a:t>
            </a:r>
          </a:p>
          <a:p>
            <a:endParaRPr lang="en-US"/>
          </a:p>
          <a:p>
            <a:r>
              <a:rPr lang="en-US" b="0" i="0">
                <a:solidFill>
                  <a:srgbClr val="171717"/>
                </a:solidFill>
                <a:effectLst/>
                <a:latin typeface="Segoe UI" panose="020B0502040204020203" pitchFamily="34" charset="0"/>
              </a:rPr>
              <a:t>Azure Backup and PaaS-native backup features remove the need for managing third-party backup software and infrastructure. As with other native features, you can set, audit, and enforce backup configurations with Azure Policy. This ensures that services remain compliant with the organization's requirements.</a:t>
            </a:r>
            <a:br>
              <a:rPr lang="en-US"/>
            </a:br>
            <a:endParaRPr lang="en-US" sz="1200">
              <a:latin typeface="Segoe UI" panose="020B0502040204020203" pitchFamily="34" charset="0"/>
              <a:cs typeface="Segoe UI" panose="020B0502040204020203" pitchFamily="34" charset="0"/>
            </a:endParaRPr>
          </a:p>
          <a:p>
            <a:r>
              <a:rPr lang="en-US" b="0" i="0">
                <a:solidFill>
                  <a:srgbClr val="171717"/>
                </a:solidFill>
                <a:effectLst/>
                <a:latin typeface="Segoe UI" panose="020B0502040204020203" pitchFamily="34" charset="0"/>
              </a:rPr>
              <a:t>A redundant hybrid network architecture can help ensure uninterrupted cross-premises connectivity in the event of an outage affecting an Azure region or peering provider location.</a:t>
            </a:r>
            <a:endParaRPr lang="en-US"/>
          </a:p>
          <a:p>
            <a:endParaRPr lang="en-US"/>
          </a:p>
          <a:p>
            <a:r>
              <a:rPr lang="en-US" b="0" i="0">
                <a:solidFill>
                  <a:srgbClr val="171717"/>
                </a:solidFill>
                <a:effectLst/>
                <a:latin typeface="Segoe UI" panose="020B0502040204020203" pitchFamily="34" charset="0"/>
              </a:rPr>
              <a:t>When possible, plan for a business continuity and DR network architecture that provides concurrent connectivity to all sites. DR networks that use the same classless inter-domain routing blocks, such as production networks, require a network failover process that can complicate and delay application failover in the event of an outage.</a:t>
            </a:r>
            <a:endParaRPr lang="en-US"/>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875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Site Recovery provides built-in platform capabilities for VM workloads to meet low RPO/RTO requirements through real-time replication and recovery automation. Additionally, the service provides the ability to run recovery drills without affecting the workloads in production. You can use Azure Policy to enable replication and also audit the protection of your VMs.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b="0" i="0">
                <a:solidFill>
                  <a:srgbClr val="171717"/>
                </a:solidFill>
                <a:effectLst/>
                <a:latin typeface="Segoe UI" panose="020B0502040204020203" pitchFamily="34" charset="0"/>
              </a:rPr>
              <a:t>he built-in features provide an easy solution to the complex task of building replication and failover into a workload architecture, simplifying both design and deployment automation. An organization that has defined a standard for the services they use can also audit and enforce the service configuration through Azure Policy.</a:t>
            </a:r>
          </a:p>
          <a:p>
            <a:endParaRPr lang="en-US"/>
          </a:p>
          <a:p>
            <a:r>
              <a:rPr lang="en-US" b="0" i="0">
                <a:solidFill>
                  <a:srgbClr val="171717"/>
                </a:solidFill>
                <a:effectLst/>
                <a:latin typeface="Segoe UI" panose="020B0502040204020203" pitchFamily="34" charset="0"/>
              </a:rPr>
              <a:t>Azure Backup and PaaS-native backup features remove the need for managing third-party backup software and infrastructure. As with other native features, you can set, audit, and enforce backup configurations with Azure Policy. This ensures that services remain compliant with the organization's requirements.</a:t>
            </a:r>
            <a:br>
              <a:rPr lang="en-US"/>
            </a:br>
            <a:endParaRPr lang="en-US" sz="1200">
              <a:latin typeface="Segoe UI" panose="020B0502040204020203" pitchFamily="34" charset="0"/>
              <a:cs typeface="Segoe UI" panose="020B0502040204020203" pitchFamily="34" charset="0"/>
            </a:endParaRPr>
          </a:p>
          <a:p>
            <a:r>
              <a:rPr lang="en-US" b="0" i="0">
                <a:solidFill>
                  <a:srgbClr val="171717"/>
                </a:solidFill>
                <a:effectLst/>
                <a:latin typeface="Segoe UI" panose="020B0502040204020203" pitchFamily="34" charset="0"/>
              </a:rPr>
              <a:t>A redundant hybrid network architecture can help ensure uninterrupted cross-premises connectivity in the event of an outage affecting an Azure region or peering provider location.</a:t>
            </a:r>
            <a:endParaRPr lang="en-US"/>
          </a:p>
          <a:p>
            <a:endParaRPr lang="en-US"/>
          </a:p>
          <a:p>
            <a:r>
              <a:rPr lang="en-US" b="0" i="0">
                <a:solidFill>
                  <a:srgbClr val="171717"/>
                </a:solidFill>
                <a:effectLst/>
                <a:latin typeface="Segoe UI" panose="020B0502040204020203" pitchFamily="34" charset="0"/>
              </a:rPr>
              <a:t>When possible, plan for a business continuity and DR network architecture that provides concurrent connectivity to all sites. DR networks that use the same classless inter-domain routing blocks, such as production networks, require a network failover process that can complicate and delay application failover in the event of an outage.</a:t>
            </a:r>
            <a:endParaRPr lang="en-US"/>
          </a:p>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26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Was </a:t>
            </a:r>
            <a:r>
              <a:rPr lang="en-US" err="1"/>
              <a:t>erwartet</a:t>
            </a:r>
            <a:r>
              <a:rPr lang="en-US"/>
              <a:t> </a:t>
            </a:r>
            <a:r>
              <a:rPr lang="en-US" err="1"/>
              <a:t>sie</a:t>
            </a:r>
            <a:r>
              <a:rPr lang="en-US"/>
              <a:t> </a:t>
            </a:r>
            <a:r>
              <a:rPr lang="en-US" err="1"/>
              <a:t>heute</a:t>
            </a:r>
            <a:r>
              <a:rPr lang="en-US"/>
              <a:t>? </a:t>
            </a:r>
            <a:r>
              <a:rPr lang="en-US" err="1"/>
              <a:t>Kurze</a:t>
            </a:r>
            <a:r>
              <a:rPr lang="en-US"/>
              <a:t> Agenda, </a:t>
            </a:r>
            <a:r>
              <a:rPr lang="en-US" err="1"/>
              <a:t>wir</a:t>
            </a:r>
            <a:r>
              <a:rPr lang="en-US"/>
              <a:t> </a:t>
            </a:r>
            <a:r>
              <a:rPr lang="en-US" err="1"/>
              <a:t>starten</a:t>
            </a:r>
            <a:r>
              <a:rPr lang="en-US"/>
              <a:t> </a:t>
            </a:r>
            <a:r>
              <a:rPr lang="en-US" err="1"/>
              <a:t>mit</a:t>
            </a:r>
            <a:r>
              <a:rPr lang="en-US"/>
              <a:t> dem </a:t>
            </a:r>
            <a:r>
              <a:rPr lang="en-US" err="1"/>
              <a:t>thema</a:t>
            </a:r>
            <a:r>
              <a:rPr lang="en-US"/>
              <a:t> platform security und azure security benchmark </a:t>
            </a:r>
            <a:r>
              <a:rPr lang="en-US" err="1"/>
              <a:t>über</a:t>
            </a:r>
            <a:r>
              <a:rPr lang="en-US"/>
              <a:t> die Andreas </a:t>
            </a:r>
            <a:r>
              <a:rPr lang="en-US" err="1"/>
              <a:t>sprechen</a:t>
            </a:r>
            <a:r>
              <a:rPr lang="en-US"/>
              <a:t> </a:t>
            </a:r>
            <a:r>
              <a:rPr lang="en-US" err="1"/>
              <a:t>wird</a:t>
            </a:r>
            <a:r>
              <a:rPr lang="en-US"/>
              <a:t>, </a:t>
            </a:r>
            <a:r>
              <a:rPr lang="en-US" err="1"/>
              <a:t>anschließend</a:t>
            </a:r>
            <a:r>
              <a:rPr lang="en-US"/>
              <a:t> </a:t>
            </a:r>
            <a:r>
              <a:rPr lang="en-US" err="1"/>
              <a:t>stelle</a:t>
            </a:r>
            <a:r>
              <a:rPr lang="en-US"/>
              <a:t> ich die </a:t>
            </a:r>
            <a:r>
              <a:rPr lang="en-US" err="1"/>
              <a:t>themen</a:t>
            </a:r>
            <a:r>
              <a:rPr lang="en-US"/>
              <a:t> security monitoring und audit policy for und </a:t>
            </a:r>
            <a:r>
              <a:rPr lang="en-US" err="1"/>
              <a:t>danach</a:t>
            </a:r>
            <a:r>
              <a:rPr lang="en-US"/>
              <a:t> </a:t>
            </a:r>
            <a:r>
              <a:rPr lang="en-US" err="1"/>
              <a:t>mit</a:t>
            </a:r>
            <a:r>
              <a:rPr lang="en-US"/>
              <a:t> </a:t>
            </a:r>
            <a:r>
              <a:rPr lang="en-US" err="1"/>
              <a:t>andreas</a:t>
            </a:r>
            <a:r>
              <a:rPr lang="en-US"/>
              <a:t> </a:t>
            </a:r>
            <a:r>
              <a:rPr lang="en-US" err="1"/>
              <a:t>mit</a:t>
            </a:r>
            <a:r>
              <a:rPr lang="en-US"/>
              <a:t> encryption and key management, </a:t>
            </a:r>
            <a:r>
              <a:rPr lang="en-US" err="1"/>
              <a:t>sowie</a:t>
            </a:r>
            <a:r>
              <a:rPr lang="en-US"/>
              <a:t> </a:t>
            </a:r>
            <a:r>
              <a:rPr lang="en-US" err="1"/>
              <a:t>abhängig</a:t>
            </a:r>
            <a:r>
              <a:rPr lang="en-US"/>
              <a:t> von der </a:t>
            </a:r>
            <a:r>
              <a:rPr lang="en-US" err="1"/>
              <a:t>zeit</a:t>
            </a:r>
            <a:r>
              <a:rPr lang="en-US"/>
              <a:t> </a:t>
            </a:r>
            <a:r>
              <a:rPr lang="en-US" err="1"/>
              <a:t>ausflug</a:t>
            </a:r>
            <a:r>
              <a:rPr lang="en-US"/>
              <a:t> ins portal und ab </a:t>
            </a:r>
            <a:r>
              <a:rPr lang="en-US" err="1"/>
              <a:t>schluss</a:t>
            </a:r>
            <a:r>
              <a:rPr lang="en-US"/>
              <a:t> </a:t>
            </a:r>
            <a:r>
              <a:rPr lang="en-US" err="1"/>
              <a:t>noch</a:t>
            </a:r>
            <a:r>
              <a:rPr lang="en-US"/>
              <a:t> </a:t>
            </a:r>
            <a:r>
              <a:rPr lang="en-US" err="1"/>
              <a:t>einmal</a:t>
            </a:r>
            <a:r>
              <a:rPr lang="en-US"/>
              <a:t> die </a:t>
            </a:r>
            <a:r>
              <a:rPr lang="en-US" err="1"/>
              <a:t>zusammenfassung</a:t>
            </a:r>
            <a:r>
              <a:rPr lang="en-US"/>
              <a:t> der </a:t>
            </a:r>
            <a:r>
              <a:rPr lang="en-US" err="1"/>
              <a:t>wichtigsten</a:t>
            </a:r>
            <a:r>
              <a:rPr lang="en-US"/>
              <a:t> </a:t>
            </a:r>
            <a:r>
              <a:rPr lang="en-US" err="1"/>
              <a:t>punkte</a:t>
            </a:r>
            <a:endParaRPr lang="en-US"/>
          </a:p>
          <a:p>
            <a:endParaRPr lang="en-US">
              <a:hlinkClick r:id="rId3"/>
            </a:endParaRPr>
          </a:p>
          <a:p>
            <a:endParaRPr lang="en-US">
              <a:hlinkClick r:id="rId3"/>
            </a:endParaRPr>
          </a:p>
          <a:p>
            <a:r>
              <a:rPr lang="en-US">
                <a:hlinkClick r:id="rId3"/>
              </a:rPr>
              <a:t>Enterprise-scale security, governance and compliance - Cloud Adoption Framework | Microsoft Docs</a:t>
            </a:r>
            <a:endParaRPr lang="en-US"/>
          </a:p>
          <a:p>
            <a:endParaRPr lang="en-US"/>
          </a:p>
          <a:p>
            <a:pPr marL="342900" indent="-342900">
              <a:buFont typeface="Arial" panose="020B0604020202020204" pitchFamily="34" charset="0"/>
              <a:buChar char="•"/>
            </a:pPr>
            <a:r>
              <a:rPr lang="en-US"/>
              <a:t>Encryption and key management (Andreas)</a:t>
            </a:r>
          </a:p>
          <a:p>
            <a:pPr marL="342900" indent="-342900">
              <a:buFont typeface="Arial" panose="020B0604020202020204" pitchFamily="34" charset="0"/>
              <a:buChar char="•"/>
            </a:pPr>
            <a:r>
              <a:rPr lang="en-US"/>
              <a:t>Security monitoring and an audit policy (Maria)</a:t>
            </a:r>
          </a:p>
          <a:p>
            <a:pPr marL="342900" indent="-342900">
              <a:buFont typeface="Arial" panose="020B0604020202020204" pitchFamily="34" charset="0"/>
              <a:buChar char="•"/>
            </a:pPr>
            <a:r>
              <a:rPr lang="en-US"/>
              <a:t>Platform security + Azure Security Benchmark (Andreas)</a:t>
            </a:r>
          </a:p>
          <a:p>
            <a:pPr marL="342900" indent="-342900">
              <a:buFont typeface="Arial" panose="020B0604020202020204" pitchFamily="34" charset="0"/>
              <a:buChar char="•"/>
            </a:pPr>
            <a:r>
              <a:rPr lang="en-US"/>
              <a:t>Hands on – portal (Maria)</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u="none" strike="noStrike">
              <a:solidFill>
                <a:srgbClr val="000000"/>
              </a:solidFill>
              <a:effectLst/>
              <a:latin typeface="Calibri" panose="020F0502020204030204" pitchFamily="34" charset="0"/>
            </a:endParaRPr>
          </a:p>
          <a:p>
            <a:pPr algn="l" rtl="0" fontAlgn="base"/>
            <a:endParaRPr lang="en-US" sz="1800" b="0" i="0" u="none" strike="noStrike">
              <a:solidFill>
                <a:srgbClr val="000000"/>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[ES Security Summary]</a:t>
            </a:r>
            <a:r>
              <a:rPr lang="en-US" sz="1800" b="0" i="0">
                <a:effectLst/>
                <a:latin typeface="Calibri" panose="020F0502020204030204" pitchFamily="34" charset="0"/>
              </a:rPr>
              <a:t>​</a:t>
            </a:r>
            <a:endParaRPr lang="en-US" b="0" i="0">
              <a:effectLst/>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order to achieve a holistic security posture for enterprise scale we have this module on security governance and compliance and also we cover security in several of the other modules.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In this module we will cover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How Enterprise Scale relies on Azure Policy to maintain consistent setting across all the subscriptions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For encryption the platform has strong native capabilities, so the enterprise scale focuses on Key Vault to protect key, certificates and secrets that are part of a workload </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We leverage Azure Security Center to provide a secure score and a path for a continuous hardening process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And then last we have the Azure security benchmarks and service enablement framework to ensure that services are thought through and deployed and configured securely</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First we will look at the Azure Security Benchmarks and Service Enablement Framework and then get into the Enterprise Scale Security topics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Things like Identity with AAD, RBAC, MFA, and PIM</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Secure Networking, NSGs, Firewall, WAF, and DDoS</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And end-to-end visibility with out centralized logging approach</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Business Continuity components such as Azure Back, Multi-region, and High availability</a:t>
            </a:r>
            <a:r>
              <a:rPr lang="en-US" sz="1800" b="0" i="0">
                <a:effectLst/>
                <a:latin typeface="Calibri" panose="020F0502020204030204" pitchFamily="34" charset="0"/>
              </a:rPr>
              <a:t>​</a:t>
            </a:r>
            <a:endParaRPr lang="en-US" sz="1800" b="0" i="0">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These all have separate modules but are part of the broader security story so be sure to check out these separate modules</a:t>
            </a:r>
            <a:endParaRPr lang="en-US" sz="1800" b="0" i="0">
              <a:effectLst/>
              <a:latin typeface="Arial" panose="020B0604020202020204" pitchFamily="34" charset="0"/>
            </a:endParaRPr>
          </a:p>
          <a:p>
            <a:endParaRPr lang="en-GB"/>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de-DE"/>
              <a:t>Thema für die ganze Organisation bildlich darstellen</a:t>
            </a:r>
          </a:p>
          <a:p>
            <a:pPr marL="0" marR="0" lvl="0" indent="0" algn="l" defTabSz="932742" rtl="0" eaLnBrk="1" fontAlgn="auto" latinLnBrk="0" hangingPunct="1">
              <a:lnSpc>
                <a:spcPct val="90000"/>
              </a:lnSpc>
              <a:spcBef>
                <a:spcPts val="0"/>
              </a:spcBef>
              <a:spcAft>
                <a:spcPts val="340"/>
              </a:spcAft>
              <a:buClrTx/>
              <a:buSzTx/>
              <a:buFontTx/>
              <a:buNone/>
              <a:tabLst/>
              <a:defRPr/>
            </a:pPr>
            <a:r>
              <a:rPr lang="de-DE"/>
              <a:t>Stadt vergleich – keine Insellösung</a:t>
            </a:r>
          </a:p>
          <a:p>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3350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GB" b="1"/>
              <a:t>TALK TRACK:</a:t>
            </a:r>
          </a:p>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a:t>
            </a:r>
            <a:r>
              <a:rPr lang="en-GB" b="0" err="1"/>
              <a:t>Center</a:t>
            </a:r>
            <a:r>
              <a:rPr lang="en-GB" b="0"/>
              <a:t> for </a:t>
            </a:r>
          </a:p>
          <a:p>
            <a:endParaRPr lang="en-US"/>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subscription limits and quotas - Azure Resource Manager | Microsoft Docs</a:t>
            </a:r>
            <a:endParaRPr lang="de-DE"/>
          </a:p>
          <a:p>
            <a:r>
              <a:rPr lang="de-DE">
                <a:hlinkClick r:id="rId4"/>
              </a:rPr>
              <a:t>Was ist Azure Key Vault?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7495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a:solidFill>
                  <a:srgbClr val="0078D4"/>
                </a:solidFill>
                <a:latin typeface="+mj-lt"/>
              </a:rPr>
              <a:t>Azure Security Benchmark </a:t>
            </a:r>
          </a:p>
          <a:p>
            <a:endParaRPr lang="en-US"/>
          </a:p>
          <a:p>
            <a:pPr marL="342900" indent="-342900">
              <a:buFont typeface="Arial" panose="020B0604020202020204" pitchFamily="34" charset="0"/>
              <a:buChar char="•"/>
            </a:pPr>
            <a:r>
              <a:rPr lang="en-US"/>
              <a:t>Encryption and key management (Andreas)</a:t>
            </a:r>
          </a:p>
          <a:p>
            <a:pPr marL="342900" indent="-342900">
              <a:buFont typeface="Arial" panose="020B0604020202020204" pitchFamily="34" charset="0"/>
              <a:buChar char="•"/>
            </a:pPr>
            <a:r>
              <a:rPr lang="en-US"/>
              <a:t>Security monitoring and an audit policy (Maria)</a:t>
            </a:r>
          </a:p>
          <a:p>
            <a:pPr marL="342900" indent="-342900">
              <a:buFont typeface="Arial" panose="020B0604020202020204" pitchFamily="34" charset="0"/>
              <a:buChar char="•"/>
            </a:pPr>
            <a:r>
              <a:rPr lang="en-US"/>
              <a:t>Platform security + Azure Security Benchmark (Andreas)</a:t>
            </a:r>
          </a:p>
          <a:p>
            <a:pPr marL="342900" indent="-342900">
              <a:buFont typeface="Arial" panose="020B0604020202020204" pitchFamily="34" charset="0"/>
              <a:buChar char="•"/>
            </a:pPr>
            <a:r>
              <a:rPr lang="en-US"/>
              <a:t>Hands on – portal (Maria)</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rPr>
              <a:t>Protecting assets in Azure is a shared responsibility. Azure provides a platform for data protection that allows customers to easily turn on protection against accidental/malicious data loss scenarios.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72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Alright we talked about leveraging the Service Enablement Framework to make sure that you are evaluating a service end-to-end to make sure its deployed securely</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We also discussed using the Azure Security Benchmarks to help map to a security control framework like NIST or CIS</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And that a key pillar for platform security is planning and auditing</a:t>
            </a:r>
          </a:p>
          <a:p>
            <a:pPr marL="342900" marR="0" lvl="0" indent="-342900">
              <a:lnSpc>
                <a:spcPct val="107000"/>
              </a:lnSpc>
              <a:spcBef>
                <a:spcPts val="0"/>
              </a:spcBef>
              <a:spcAft>
                <a:spcPts val="0"/>
              </a:spcAft>
              <a:buFont typeface="Symbol" panose="05050102010706020507" pitchFamily="18" charset="2"/>
              <a:buChar char=""/>
            </a:pPr>
            <a:r>
              <a:rPr lang="en-US" sz="1200" b="0" i="0" dirty="0">
                <a:solidFill>
                  <a:srgbClr val="171717"/>
                </a:solidFill>
                <a:effectLst/>
                <a:latin typeface="Segoe UI" panose="020B0502040204020203" pitchFamily="34" charset="0"/>
              </a:rPr>
              <a:t>Besides visibility, you have to be able to control the initial settings and changes as the Azure services evolve. </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For this Azure Security Center standard is enabled by default and should be used to detect threats, keep an eye on vulnerabilities and missing patches on VM, understand how to further harden resources and the platform to make them more secure</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This section of enterprise scale has recommendations for carefully planning for High Availability and Disaster Recovery</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Use the composite SLA calculator to understand the wholistic impact of a failure in a single or multiple components of a landing zone</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The last thing we have to mention is that there is a Shared Responsibility and know that there is a responsibility for both Microsoft and the Customer to make sure there Azure estate is deployed security </a:t>
            </a:r>
          </a:p>
          <a:p>
            <a:pPr marL="342900" marR="0" lvl="0" indent="-342900">
              <a:lnSpc>
                <a:spcPct val="107000"/>
              </a:lnSpc>
              <a:spcBef>
                <a:spcPts val="0"/>
              </a:spcBef>
              <a:spcAft>
                <a:spcPts val="800"/>
              </a:spcAft>
              <a:buFont typeface="Symbol" panose="05050102010706020507" pitchFamily="18" charset="2"/>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Enterprise Scale leverages a Secure by design approach but we still need to work closely helping customers make the best security decisions.  Take responsibility for this and they will love you.</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84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defTabSz="914400" eaLnBrk="1" fontAlgn="auto" latinLnBrk="0" hangingPunct="1">
              <a:lnSpc>
                <a:spcPct val="100000"/>
              </a:lnSpc>
              <a:spcBef>
                <a:spcPts val="0"/>
              </a:spcBef>
              <a:spcAft>
                <a:spcPts val="0"/>
              </a:spcAft>
              <a:buClrTx/>
              <a:buSzTx/>
              <a:buAutoNum type="arabicPeriod"/>
              <a:tabLst/>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12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Light" pitchFamily="34" charset="0"/>
                <a:ea typeface="+mn-ea"/>
                <a:cs typeface="+mn-cs"/>
              </a:rPr>
              <a:t>Physical security refers to how Microsoft designs, builds and operates datacenters in a way that strictly controls physical access to the areas where customer data is stored.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We have an entire division at Microsoft devoted to designing, building and operating the physical facilities supporting Azure. Some of the physical controls this team uses include two-factor authentication, and a security team monitoring the videos of cameras around datacenters 24x7x365. This team is invested in maintaining state-of-the-art physical security.</a:t>
            </a:r>
          </a:p>
          <a:p>
            <a:pPr marL="109306" marR="0" lvl="1"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This state-of the-art-physical security takes the design of extensive layers to reduce the risk of unauthorized physical access to data and datacenter resources. These layers include: access approval, at the facility’s perimeter, at the building’s perimeter, inside the building, and on the datacenter floor.</a:t>
            </a:r>
          </a:p>
          <a:p>
            <a:pPr marL="109306" marR="0" lvl="1"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endParaRPr>
          </a:p>
          <a:p>
            <a:pPr marL="217262" marR="0" lvl="1" indent="-107956"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itchFamily="34" charset="0"/>
                <a:ea typeface="+mn-ea"/>
                <a:cs typeface="+mn-cs"/>
              </a:rPr>
              <a:t>Datacenters are certified to comply with the most comprehensive portfolio of internationally-recognized standards and certifications of any cloud service provider.</a:t>
            </a: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882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solidFill>
                  <a:schemeClr val="bg2"/>
                </a:solidFill>
              </a:rPr>
              <a:t>https://servicetrust.microsoft.com/Documents/ComplianceReports</a:t>
            </a:r>
          </a:p>
          <a:p>
            <a:r>
              <a:rPr lang="de-DE" sz="1600" b="0" i="0">
                <a:solidFill>
                  <a:srgbClr val="000000"/>
                </a:solidFill>
                <a:effectLst/>
                <a:latin typeface="Segoe UI" panose="020B0502040204020203" pitchFamily="34" charset="0"/>
              </a:rPr>
              <a:t>Ressourcen, die Mitarbeiter im Bereich Informationssicherheit und Compliance dabei unterstützen, Kenntnisse über Cloudfunktionen zu erwerben und technische Compliance- sowie Steuerungsanforderungen zu prüfen.</a:t>
            </a:r>
            <a:endParaRPr lang="en-US" sz="800">
              <a:solidFill>
                <a:schemeClr val="bg2"/>
              </a:soli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4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22A18-75DA-4265-9C69-E4E69C55F1C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3761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a:t>
            </a:r>
            <a:r>
              <a:rPr lang="en-US" baseline="0"/>
              <a:t> organizations and their employees are moving to the cloud, the security strategy needs to </a:t>
            </a:r>
            <a:r>
              <a:rPr lang="en-US" b="1" baseline="0"/>
              <a:t>start with a strong, protected single identity at the center </a:t>
            </a:r>
            <a:r>
              <a:rPr lang="en-US" baseline="0"/>
              <a:t>of the business.  As you move to the cloud, identity becomes your control plane and the new perimeter.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Having a strong identity and access strategy is critical for balancing security and productivity in the organization and for being the first line of defense.</a:t>
            </a:r>
            <a:endParaRPr lang="en-US"/>
          </a:p>
          <a:p>
            <a:endParaRPr lang="en-US"/>
          </a:p>
          <a:p>
            <a:r>
              <a:rPr lang="en-US" b="1"/>
              <a:t>Single-sign On to thousands of SaaS application from any device: </a:t>
            </a:r>
            <a:r>
              <a:rPr lang="en-US"/>
              <a:t>Azure AD simplifies user access to thousands of cloud applications from Windows, Mac, Android, and iOS devices. Users can launch applications from a personalized web-based access panel or mobile app using their company credentials. </a:t>
            </a:r>
          </a:p>
          <a:p>
            <a:pPr marL="350598" indent="-350598" defTabSz="934930" fontAlgn="ctr">
              <a:buFont typeface="Arial" panose="020B0604020202020204" pitchFamily="34" charset="0"/>
              <a:buChar char="•"/>
            </a:pPr>
            <a:endParaRPr lang="en-US"/>
          </a:p>
          <a:p>
            <a:pPr marL="0" indent="0" defTabSz="934930" fontAlgn="ctr">
              <a:buFont typeface="Arial" panose="020B0604020202020204" pitchFamily="34" charset="0"/>
              <a:buNone/>
            </a:pPr>
            <a:r>
              <a:rPr lang="en-US" b="1"/>
              <a:t>More options for Authentication than any other vendor : </a:t>
            </a:r>
            <a:r>
              <a:rPr lang="en-US"/>
              <a:t>Seamless SSO and authentication can be achieved using Password Sync, Pass-through Authentication or ADFS and other 3</a:t>
            </a:r>
            <a:r>
              <a:rPr lang="en-US" baseline="30000"/>
              <a:t>rd</a:t>
            </a:r>
            <a:r>
              <a:rPr lang="en-US"/>
              <a:t> party federation solutions</a:t>
            </a:r>
          </a:p>
          <a:p>
            <a:pPr marL="0" indent="0">
              <a:buFont typeface="Arial" panose="020B0604020202020204" pitchFamily="34" charset="0"/>
              <a:buNone/>
            </a:pPr>
            <a:endParaRPr lang="en-US"/>
          </a:p>
          <a:p>
            <a:pPr marL="0" indent="0" defTabSz="934930" fontAlgn="ctr">
              <a:buFont typeface="Arial" panose="020B0604020202020204" pitchFamily="34" charset="0"/>
              <a:buNone/>
            </a:pPr>
            <a:r>
              <a:rPr lang="en-US" b="1"/>
              <a:t>Identity dev platform</a:t>
            </a:r>
            <a:r>
              <a:rPr lang="en-US"/>
              <a:t>. Azure AD provides the perfect Identity platform with APIs, SDKs, and libraries to build solutions that rely on Microsoft for identity management and security. </a:t>
            </a:r>
          </a:p>
          <a:p>
            <a:pPr marL="0" indent="0">
              <a:buFont typeface="Arial" panose="020B0604020202020204" pitchFamily="34" charset="0"/>
              <a:buNone/>
            </a:pPr>
            <a:endParaRPr lang="en-US"/>
          </a:p>
          <a:p>
            <a:pPr marL="0" indent="0">
              <a:buFont typeface="Arial" panose="020B0604020202020204" pitchFamily="34" charset="0"/>
              <a:buNone/>
            </a:pPr>
            <a:r>
              <a:rPr lang="en-US" b="1"/>
              <a:t>Unmatched Office 365 Integration. </a:t>
            </a:r>
            <a:r>
              <a:rPr lang="en-US"/>
              <a:t>Not only is Azure AD the directory of Office 365 but you can launch all 3rd party SaaS apps (Salesforce, ServiceNow, SAP, Workday, Box, and so on) directly using the O365/mailbox user environment with options for MFA for selective Office 365 services which is not possible with other </a:t>
            </a:r>
            <a:r>
              <a:rPr lang="en-US" err="1"/>
              <a:t>IDaaS</a:t>
            </a:r>
            <a:r>
              <a:rPr lang="en-US"/>
              <a:t> vendors. Office 365 groups-naming rules -lifecycle management can only be managed using Azure AD.</a:t>
            </a:r>
          </a:p>
          <a:p>
            <a:endParaRPr lang="en-US"/>
          </a:p>
          <a:p>
            <a:endParaRPr lang="en-US"/>
          </a:p>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196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675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756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606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err="1">
                <a:solidFill>
                  <a:srgbClr val="171717"/>
                </a:solidFill>
                <a:effectLst/>
                <a:latin typeface="Segoe UI" panose="020B0502040204020203" pitchFamily="34" charset="0"/>
              </a:rPr>
              <a:t>Danke</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dir</a:t>
            </a:r>
            <a:r>
              <a:rPr lang="en-US" sz="900" b="0" i="0">
                <a:solidFill>
                  <a:srgbClr val="171717"/>
                </a:solidFill>
                <a:effectLst/>
                <a:latin typeface="Segoe UI" panose="020B0502040204020203" pitchFamily="34" charset="0"/>
              </a:rPr>
              <a:t> Andreas, </a:t>
            </a:r>
            <a:r>
              <a:rPr lang="en-US" sz="900" b="0" i="0" err="1">
                <a:solidFill>
                  <a:srgbClr val="171717"/>
                </a:solidFill>
                <a:effectLst/>
                <a:latin typeface="Segoe UI" panose="020B0502040204020203" pitchFamily="34" charset="0"/>
              </a:rPr>
              <a:t>kommen</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wir</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zum</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thema</a:t>
            </a:r>
            <a:r>
              <a:rPr lang="en-US" sz="900" b="0" i="0">
                <a:solidFill>
                  <a:srgbClr val="171717"/>
                </a:solidFill>
                <a:effectLst/>
                <a:latin typeface="Segoe UI" panose="020B0502040204020203" pitchFamily="34" charset="0"/>
              </a:rPr>
              <a:t> security monitoring und audit policy, </a:t>
            </a:r>
            <a:r>
              <a:rPr lang="en-US" sz="900" b="0" i="0" err="1">
                <a:solidFill>
                  <a:srgbClr val="171717"/>
                </a:solidFill>
                <a:effectLst/>
                <a:latin typeface="Segoe UI" panose="020B0502040204020203" pitchFamily="34" charset="0"/>
              </a:rPr>
              <a:t>wie</a:t>
            </a:r>
            <a:r>
              <a:rPr lang="en-US" sz="900" b="0" i="0">
                <a:solidFill>
                  <a:srgbClr val="171717"/>
                </a:solidFill>
                <a:effectLst/>
                <a:latin typeface="Segoe UI" panose="020B0502040204020203" pitchFamily="34" charset="0"/>
              </a:rPr>
              <a:t> der name es </a:t>
            </a:r>
            <a:r>
              <a:rPr lang="en-US" sz="900" b="0" i="0" err="1">
                <a:solidFill>
                  <a:srgbClr val="171717"/>
                </a:solidFill>
                <a:effectLst/>
                <a:latin typeface="Segoe UI" panose="020B0502040204020203" pitchFamily="34" charset="0"/>
              </a:rPr>
              <a:t>schon</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sagt</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hängt</a:t>
            </a:r>
            <a:r>
              <a:rPr lang="en-US" sz="900" b="0" i="0">
                <a:solidFill>
                  <a:srgbClr val="171717"/>
                </a:solidFill>
                <a:effectLst/>
                <a:latin typeface="Segoe UI" panose="020B0502040204020203" pitchFamily="34" charset="0"/>
              </a:rPr>
              <a:t> </a:t>
            </a:r>
            <a:r>
              <a:rPr lang="en-US" sz="900" b="0" i="0" err="1">
                <a:solidFill>
                  <a:srgbClr val="171717"/>
                </a:solidFill>
                <a:effectLst/>
                <a:latin typeface="Segoe UI" panose="020B0502040204020203" pitchFamily="34" charset="0"/>
              </a:rPr>
              <a:t>beides</a:t>
            </a:r>
            <a:r>
              <a:rPr lang="en-US" sz="900" b="0" i="0">
                <a:solidFill>
                  <a:srgbClr val="171717"/>
                </a:solidFill>
                <a:effectLst/>
                <a:latin typeface="Segoe UI" panose="020B0502040204020203" pitchFamily="34" charset="0"/>
              </a:rPr>
              <a:t> stark </a:t>
            </a:r>
            <a:r>
              <a:rPr lang="en-US" sz="900" b="0" i="0" err="1">
                <a:solidFill>
                  <a:srgbClr val="171717"/>
                </a:solidFill>
                <a:effectLst/>
                <a:latin typeface="Segoe UI" panose="020B0502040204020203" pitchFamily="34" charset="0"/>
              </a:rPr>
              <a:t>zusammen</a:t>
            </a:r>
            <a:r>
              <a:rPr lang="en-US" sz="900" b="0" i="0">
                <a:solidFill>
                  <a:srgbClr val="171717"/>
                </a:solidFill>
                <a:effectLst/>
                <a:latin typeface="Segoe UI" panose="020B0502040204020203" pitchFamily="34" charset="0"/>
              </a:rPr>
              <a:t> </a:t>
            </a:r>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400" b="0" i="0" err="1">
                <a:solidFill>
                  <a:srgbClr val="171717"/>
                </a:solidFill>
                <a:effectLst/>
                <a:latin typeface="Segoe UI" panose="020B0502040204020203" pitchFamily="34" charset="0"/>
              </a:rPr>
              <a:t>Danke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dir</a:t>
            </a:r>
            <a:r>
              <a:rPr lang="en-US" sz="1400" b="0" i="0">
                <a:solidFill>
                  <a:srgbClr val="171717"/>
                </a:solidFill>
                <a:effectLst/>
                <a:latin typeface="Segoe UI" panose="020B0502040204020203" pitchFamily="34" charset="0"/>
              </a:rPr>
              <a:t> Andreas, </a:t>
            </a:r>
            <a:r>
              <a:rPr lang="en-US" sz="1400" b="0" i="0" err="1">
                <a:solidFill>
                  <a:srgbClr val="171717"/>
                </a:solidFill>
                <a:effectLst/>
                <a:latin typeface="Segoe UI" panose="020B0502040204020203" pitchFamily="34" charset="0"/>
              </a:rPr>
              <a:t>kommen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wir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zum</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thema</a:t>
            </a:r>
            <a:r>
              <a:rPr lang="en-US" sz="1400" b="0" i="0">
                <a:solidFill>
                  <a:srgbClr val="171717"/>
                </a:solidFill>
                <a:effectLst/>
                <a:latin typeface="Segoe UI" panose="020B0502040204020203" pitchFamily="34" charset="0"/>
              </a:rPr>
              <a:t> security monitoring und audit policy, </a:t>
            </a:r>
            <a:r>
              <a:rPr lang="en-US" sz="1400" b="0" i="0" err="1">
                <a:solidFill>
                  <a:srgbClr val="171717"/>
                </a:solidFill>
                <a:effectLst/>
                <a:latin typeface="Segoe UI" panose="020B0502040204020203" pitchFamily="34" charset="0"/>
              </a:rPr>
              <a:t>wie</a:t>
            </a:r>
            <a:r>
              <a:rPr lang="en-US" sz="1400" b="0" i="0">
                <a:solidFill>
                  <a:srgbClr val="171717"/>
                </a:solidFill>
                <a:effectLst/>
                <a:latin typeface="Segoe UI" panose="020B0502040204020203" pitchFamily="34" charset="0"/>
              </a:rPr>
              <a:t> der name es </a:t>
            </a:r>
            <a:r>
              <a:rPr lang="en-US" sz="1400" b="0" i="0" err="1">
                <a:solidFill>
                  <a:srgbClr val="171717"/>
                </a:solidFill>
                <a:effectLst/>
                <a:latin typeface="Segoe UI" panose="020B0502040204020203" pitchFamily="34" charset="0"/>
              </a:rPr>
              <a:t>schon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sagt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hängt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beides</a:t>
            </a:r>
            <a:r>
              <a:rPr lang="en-US" sz="1400" b="0" i="0">
                <a:solidFill>
                  <a:srgbClr val="171717"/>
                </a:solidFill>
                <a:effectLst/>
                <a:latin typeface="Segoe UI" panose="020B0502040204020203" pitchFamily="34" charset="0"/>
              </a:rPr>
              <a:t> stark </a:t>
            </a:r>
            <a:r>
              <a:rPr lang="en-US" sz="1400" b="0" i="0" err="1">
                <a:solidFill>
                  <a:srgbClr val="171717"/>
                </a:solidFill>
                <a:effectLst/>
                <a:latin typeface="Segoe UI" panose="020B0502040204020203" pitchFamily="34" charset="0"/>
              </a:rPr>
              <a:t>zusammen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Zunächst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sollten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wir</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begrifflichkeiten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klären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Azure policies </a:t>
            </a:r>
            <a:r>
              <a:rPr lang="en-US" sz="1400" b="0" i="0" err="1">
                <a:solidFill>
                  <a:srgbClr val="171717"/>
                </a:solidFill>
                <a:effectLst/>
                <a:latin typeface="Segoe UI" panose="020B0502040204020203" pitchFamily="34" charset="0"/>
              </a:rPr>
              <a:t>sind</a:t>
            </a:r>
            <a:r>
              <a:rPr lang="en-US" sz="1400" b="0" i="0">
                <a:solidFill>
                  <a:srgbClr val="171717"/>
                </a:solidFill>
                <a:effectLst/>
                <a:latin typeface="Segoe UI" panose="020B0502040204020203" pitchFamily="34" charset="0"/>
              </a:rPr>
              <a:t> guardrails, die </a:t>
            </a:r>
            <a:r>
              <a:rPr lang="en-US" sz="1400" b="0" i="0" err="1">
                <a:solidFill>
                  <a:srgbClr val="171717"/>
                </a:solidFill>
                <a:effectLst/>
                <a:latin typeface="Segoe UI" panose="020B0502040204020203" pitchFamily="34" charset="0"/>
              </a:rPr>
              <a:t>definieren</a:t>
            </a:r>
            <a:r>
              <a:rPr lang="en-US" sz="1400" b="0" i="0">
                <a:solidFill>
                  <a:srgbClr val="171717"/>
                </a:solidFill>
                <a:effectLst/>
                <a:latin typeface="Segoe UI" panose="020B0502040204020203" pitchFamily="34" charset="0"/>
              </a:rPr>
              <a:t> was in </a:t>
            </a:r>
            <a:r>
              <a:rPr lang="en-US" sz="1400" b="0" i="0" err="1">
                <a:solidFill>
                  <a:srgbClr val="171717"/>
                </a:solidFill>
                <a:effectLst/>
                <a:latin typeface="Segoe UI" panose="020B0502040204020203" pitchFamily="34" charset="0"/>
              </a:rPr>
              <a:t>ihrer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umgebung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geschehen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darf</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was </a:t>
            </a:r>
            <a:r>
              <a:rPr lang="en-US" sz="1400" b="0" i="0" err="1">
                <a:solidFill>
                  <a:srgbClr val="171717"/>
                </a:solidFill>
                <a:effectLst/>
                <a:latin typeface="Segoe UI" panose="020B0502040204020203" pitchFamily="34" charset="0"/>
              </a:rPr>
              <a:t>für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resourcen</a:t>
            </a:r>
            <a:r>
              <a:rPr lang="en-US" sz="1400" b="0" i="0">
                <a:solidFill>
                  <a:srgbClr val="171717"/>
                </a:solidFill>
                <a:effectLst/>
                <a:latin typeface="Segoe UI" panose="020B0502040204020203" pitchFamily="34" charset="0"/>
              </a:rPr>
              <a:t> deployed warden </a:t>
            </a:r>
            <a:r>
              <a:rPr lang="en-US" sz="1400" b="0" i="0" err="1">
                <a:solidFill>
                  <a:srgbClr val="171717"/>
                </a:solidFill>
                <a:effectLst/>
                <a:latin typeface="Segoe UI" panose="020B0502040204020203" pitchFamily="34" charset="0"/>
              </a:rPr>
              <a:t>dürfen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auch</a:t>
            </a:r>
            <a:r>
              <a:rPr lang="en-US" sz="1400" b="0" i="0">
                <a:solidFill>
                  <a:srgbClr val="171717"/>
                </a:solidFill>
                <a:effectLst/>
                <a:latin typeface="Segoe UI" panose="020B0502040204020203" pitchFamily="34" charset="0"/>
              </a:rPr>
              <a:t> in </a:t>
            </a:r>
            <a:r>
              <a:rPr lang="en-US" sz="1400" b="0" i="0" err="1">
                <a:solidFill>
                  <a:srgbClr val="171717"/>
                </a:solidFill>
                <a:effectLst/>
                <a:latin typeface="Segoe UI" panose="020B0502040204020203" pitchFamily="34" charset="0"/>
              </a:rPr>
              <a:t>welcher</a:t>
            </a:r>
            <a:r>
              <a:rPr lang="en-US" sz="1400" b="0" i="0">
                <a:solidFill>
                  <a:srgbClr val="171717"/>
                </a:solidFill>
                <a:effectLst/>
                <a:latin typeface="Segoe UI" panose="020B0502040204020203" pitchFamily="34" charset="0"/>
              </a:rPr>
              <a:t> region</a:t>
            </a:r>
          </a:p>
          <a:p>
            <a:pPr defTabSz="932597"/>
            <a:r>
              <a:rPr lang="en-US" sz="1400" b="0" i="0">
                <a:solidFill>
                  <a:srgbClr val="171717"/>
                </a:solidFill>
                <a:effectLst/>
                <a:latin typeface="Segoe UI" panose="020B0502040204020203" pitchFamily="34" charset="0"/>
              </a:rPr>
              <a:t>Policies </a:t>
            </a:r>
            <a:r>
              <a:rPr lang="en-US" sz="1400" b="0" i="0" err="1">
                <a:solidFill>
                  <a:srgbClr val="171717"/>
                </a:solidFill>
                <a:effectLst/>
                <a:latin typeface="Segoe UI" panose="020B0502040204020203" pitchFamily="34" charset="0"/>
              </a:rPr>
              <a:t>kann</a:t>
            </a:r>
            <a:r>
              <a:rPr lang="en-US" sz="1400" b="0" i="0">
                <a:solidFill>
                  <a:srgbClr val="171717"/>
                </a:solidFill>
                <a:effectLst/>
                <a:latin typeface="Segoe UI" panose="020B0502040204020203" pitchFamily="34" charset="0"/>
              </a:rPr>
              <a:t> man auf </a:t>
            </a:r>
            <a:r>
              <a:rPr lang="en-US" sz="1400" b="0" i="0" err="1">
                <a:solidFill>
                  <a:srgbClr val="171717"/>
                </a:solidFill>
                <a:effectLst/>
                <a:latin typeface="Segoe UI" panose="020B0502040204020203" pitchFamily="34" charset="0"/>
              </a:rPr>
              <a:t>unterschiedlichen</a:t>
            </a:r>
            <a:r>
              <a:rPr lang="en-US" sz="1400" b="0" i="0">
                <a:solidFill>
                  <a:srgbClr val="171717"/>
                </a:solidFill>
                <a:effectLst/>
                <a:latin typeface="Segoe UI" panose="020B0502040204020203" pitchFamily="34" charset="0"/>
              </a:rPr>
              <a:t> scops </a:t>
            </a:r>
            <a:r>
              <a:rPr lang="en-US" sz="1400" b="0" i="0" err="1">
                <a:solidFill>
                  <a:srgbClr val="171717"/>
                </a:solidFill>
                <a:effectLst/>
                <a:latin typeface="Segoe UI" panose="020B0502040204020203" pitchFamily="34" charset="0"/>
              </a:rPr>
              <a:t>anwenden</a:t>
            </a:r>
            <a:r>
              <a:rPr lang="en-US" sz="1400" b="0" i="0">
                <a:solidFill>
                  <a:srgbClr val="171717"/>
                </a:solidFill>
                <a:effectLst/>
                <a:latin typeface="Segoe UI" panose="020B0502040204020203" pitchFamily="34" charset="0"/>
              </a:rPr>
              <a:t>, management group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höchste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und alle </a:t>
            </a:r>
            <a:r>
              <a:rPr lang="en-US" sz="1400" b="0" i="0" err="1">
                <a:solidFill>
                  <a:srgbClr val="171717"/>
                </a:solidFill>
                <a:effectLst/>
                <a:latin typeface="Segoe UI" panose="020B0502040204020203" pitchFamily="34" charset="0"/>
              </a:rPr>
              <a:t>darunterliegenden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vererbt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spricht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auswirkung</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Es </a:t>
            </a:r>
            <a:r>
              <a:rPr lang="en-US" sz="1400" b="0" i="0" err="1">
                <a:solidFill>
                  <a:srgbClr val="171717"/>
                </a:solidFill>
                <a:effectLst/>
                <a:latin typeface="Segoe UI" panose="020B0502040204020203" pitchFamily="34" charset="0"/>
              </a:rPr>
              <a:t>gibt</a:t>
            </a:r>
            <a:r>
              <a:rPr lang="en-US" sz="1400" b="0" i="0">
                <a:solidFill>
                  <a:srgbClr val="171717"/>
                </a:solidFill>
                <a:effectLst/>
                <a:latin typeface="Segoe UI" panose="020B0502040204020203" pitchFamily="34" charset="0"/>
              </a:rPr>
              <a:t> built in policies, </a:t>
            </a:r>
            <a:r>
              <a:rPr lang="en-US" sz="1400" b="0" i="0" err="1">
                <a:solidFill>
                  <a:srgbClr val="171717"/>
                </a:solidFill>
                <a:effectLst/>
                <a:latin typeface="Segoe UI" panose="020B0502040204020203" pitchFamily="34" charset="0"/>
              </a:rPr>
              <a:t>sowie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können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sie</a:t>
            </a:r>
            <a:r>
              <a:rPr lang="en-US" sz="1400" b="0" i="0">
                <a:solidFill>
                  <a:srgbClr val="171717"/>
                </a:solidFill>
                <a:effectLst/>
                <a:latin typeface="Segoe UI" panose="020B0502040204020203" pitchFamily="34" charset="0"/>
              </a:rPr>
              <a:t> custom policies </a:t>
            </a:r>
            <a:r>
              <a:rPr lang="en-US" sz="1400" b="0" i="0" err="1">
                <a:solidFill>
                  <a:srgbClr val="171717"/>
                </a:solidFill>
                <a:effectLst/>
                <a:latin typeface="Segoe UI" panose="020B0502040204020203" pitchFamily="34" charset="0"/>
              </a:rPr>
              <a:t>erstellen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Empfehlung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dabei</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zentrale</a:t>
            </a:r>
            <a:r>
              <a:rPr lang="en-US" sz="1400" b="0" i="0">
                <a:solidFill>
                  <a:srgbClr val="171717"/>
                </a:solidFill>
                <a:effectLst/>
                <a:latin typeface="Segoe UI" panose="020B0502040204020203" pitchFamily="34" charset="0"/>
              </a:rPr>
              <a:t> baseline policies auf </a:t>
            </a:r>
            <a:r>
              <a:rPr lang="en-US" sz="1400" b="0" i="0" err="1">
                <a:solidFill>
                  <a:srgbClr val="171717"/>
                </a:solidFill>
                <a:effectLst/>
                <a:latin typeface="Segoe UI" panose="020B0502040204020203" pitchFamily="34" charset="0"/>
              </a:rPr>
              <a:t>hoher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als</a:t>
            </a:r>
            <a:r>
              <a:rPr lang="en-US" sz="1400" b="0" i="0">
                <a:solidFill>
                  <a:srgbClr val="171717"/>
                </a:solidFill>
                <a:effectLst/>
                <a:latin typeface="Segoe UI" panose="020B0502040204020203" pitchFamily="34" charset="0"/>
              </a:rPr>
              <a:t> management group </a:t>
            </a:r>
            <a:r>
              <a:rPr lang="en-US" sz="1400" b="0" i="0" err="1">
                <a:solidFill>
                  <a:srgbClr val="171717"/>
                </a:solidFill>
                <a:effectLst/>
                <a:latin typeface="Segoe UI" panose="020B0502040204020203" pitchFamily="34" charset="0"/>
              </a:rPr>
              <a:t>ebene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auszurollen</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Es </a:t>
            </a:r>
            <a:r>
              <a:rPr lang="en-US" sz="1400" b="0" i="0" err="1">
                <a:solidFill>
                  <a:srgbClr val="171717"/>
                </a:solidFill>
                <a:effectLst/>
                <a:latin typeface="Segoe UI" panose="020B0502040204020203" pitchFamily="34" charset="0"/>
              </a:rPr>
              <a:t>gibt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unterschiedliche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auswirkungen</a:t>
            </a:r>
            <a:r>
              <a:rPr lang="en-US" sz="1400" b="0" i="0">
                <a:solidFill>
                  <a:srgbClr val="171717"/>
                </a:solidFill>
                <a:effectLst/>
                <a:latin typeface="Segoe UI" panose="020B0502040204020203" pitchFamily="34" charset="0"/>
              </a:rPr>
              <a:t> von policies,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audit, </a:t>
            </a:r>
            <a:r>
              <a:rPr lang="en-US" sz="1400" b="0" i="0" err="1">
                <a:solidFill>
                  <a:srgbClr val="171717"/>
                </a:solidFill>
                <a:effectLst/>
                <a:latin typeface="Segoe UI" panose="020B0502040204020203" pitchFamily="34" charset="0"/>
              </a:rPr>
              <a:t>zeigt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einfach</a:t>
            </a:r>
            <a:r>
              <a:rPr lang="en-US" sz="1400" b="0" i="0">
                <a:solidFill>
                  <a:srgbClr val="171717"/>
                </a:solidFill>
                <a:effectLst/>
                <a:latin typeface="Segoe UI" panose="020B0502040204020203" pitchFamily="34" charset="0"/>
              </a:rPr>
              <a:t> an, </a:t>
            </a:r>
            <a:r>
              <a:rPr lang="en-US" sz="1400" b="0" i="0" err="1">
                <a:solidFill>
                  <a:srgbClr val="171717"/>
                </a:solidFill>
                <a:effectLst/>
                <a:latin typeface="Segoe UI" panose="020B0502040204020203" pitchFamily="34" charset="0"/>
              </a:rPr>
              <a:t>wie</a:t>
            </a:r>
            <a:r>
              <a:rPr lang="en-US" sz="1400" b="0" i="0">
                <a:solidFill>
                  <a:srgbClr val="171717"/>
                </a:solidFill>
                <a:effectLst/>
                <a:latin typeface="Segoe UI" panose="020B0502040204020203" pitchFamily="34" charset="0"/>
              </a:rPr>
              <a:t> der status </a:t>
            </a:r>
            <a:r>
              <a:rPr lang="en-US" sz="1400" b="0" i="0" err="1">
                <a:solidFill>
                  <a:srgbClr val="171717"/>
                </a:solidFill>
                <a:effectLst/>
                <a:latin typeface="Segoe UI" panose="020B0502040204020203" pitchFamily="34" charset="0"/>
              </a:rPr>
              <a:t>ist</a:t>
            </a:r>
            <a:r>
              <a:rPr lang="en-US" sz="1400" b="0" i="0">
                <a:solidFill>
                  <a:srgbClr val="171717"/>
                </a:solidFill>
                <a:effectLst/>
                <a:latin typeface="Segoe UI" panose="020B0502040204020203" pitchFamily="34" charset="0"/>
              </a:rPr>
              <a:t>, deny </a:t>
            </a:r>
            <a:r>
              <a:rPr lang="en-US" sz="1400" b="0" i="0" err="1">
                <a:solidFill>
                  <a:srgbClr val="171717"/>
                </a:solidFill>
                <a:effectLst/>
                <a:latin typeface="Segoe UI" panose="020B0502040204020203" pitchFamily="34" charset="0"/>
              </a:rPr>
              <a:t>verbietet</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auch</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deployif</a:t>
            </a:r>
            <a:r>
              <a:rPr lang="en-US" sz="1400" b="0" i="0">
                <a:solidFill>
                  <a:srgbClr val="171717"/>
                </a:solidFill>
                <a:effectLst/>
                <a:latin typeface="Segoe UI" panose="020B0502040204020203" pitchFamily="34" charset="0"/>
              </a:rPr>
              <a:t> not exist </a:t>
            </a:r>
            <a:r>
              <a:rPr lang="en-US" sz="1400" b="0" i="0" err="1">
                <a:solidFill>
                  <a:srgbClr val="171717"/>
                </a:solidFill>
                <a:effectLst/>
                <a:latin typeface="Segoe UI" panose="020B0502040204020203" pitchFamily="34" charset="0"/>
              </a:rPr>
              <a:t>oder</a:t>
            </a:r>
            <a:r>
              <a:rPr lang="en-US" sz="1400" b="0" i="0">
                <a:solidFill>
                  <a:srgbClr val="171717"/>
                </a:solidFill>
                <a:effectLst/>
                <a:latin typeface="Segoe UI" panose="020B0502040204020203" pitchFamily="34" charset="0"/>
              </a:rPr>
              <a:t> append </a:t>
            </a:r>
            <a:r>
              <a:rPr lang="en-US" sz="1400" b="0" i="0" err="1">
                <a:solidFill>
                  <a:srgbClr val="171717"/>
                </a:solidFill>
                <a:effectLst/>
                <a:latin typeface="Segoe UI" panose="020B0502040204020203" pitchFamily="34" charset="0"/>
              </a:rPr>
              <a:t>welche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im</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zusammenhang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mit</a:t>
            </a:r>
            <a:r>
              <a:rPr lang="en-US" sz="1400" b="0" i="0">
                <a:solidFill>
                  <a:srgbClr val="171717"/>
                </a:solidFill>
                <a:effectLst/>
                <a:latin typeface="Segoe UI" panose="020B0502040204020203" pitchFamily="34" charset="0"/>
              </a:rPr>
              <a:t> security monitoring </a:t>
            </a:r>
            <a:r>
              <a:rPr lang="en-US" sz="1400" b="0" i="0" err="1">
                <a:solidFill>
                  <a:srgbClr val="171717"/>
                </a:solidFill>
                <a:effectLst/>
                <a:latin typeface="Segoe UI" panose="020B0502040204020203" pitchFamily="34" charset="0"/>
              </a:rPr>
              <a:t>verwendung</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findet</a:t>
            </a:r>
            <a:endParaRPr lang="en-US" sz="1400" b="0" i="0">
              <a:solidFill>
                <a:srgbClr val="171717"/>
              </a:solidFill>
              <a:effectLst/>
              <a:latin typeface="Segoe UI" panose="020B0502040204020203" pitchFamily="34" charset="0"/>
            </a:endParaRPr>
          </a:p>
          <a:p>
            <a:pPr defTabSz="932597"/>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das </a:t>
            </a:r>
            <a:r>
              <a:rPr lang="en-US" sz="1400" b="0" i="0" err="1">
                <a:solidFill>
                  <a:srgbClr val="171717"/>
                </a:solidFill>
                <a:effectLst/>
                <a:latin typeface="Segoe UI" panose="020B0502040204020203" pitchFamily="34" charset="0"/>
              </a:rPr>
              <a:t>ausrollen</a:t>
            </a:r>
            <a:r>
              <a:rPr lang="en-US" sz="1400" b="0" i="0">
                <a:solidFill>
                  <a:srgbClr val="171717"/>
                </a:solidFill>
                <a:effectLst/>
                <a:latin typeface="Segoe UI" panose="020B0502040204020203" pitchFamily="34" charset="0"/>
              </a:rPr>
              <a:t> von agents um monitoring </a:t>
            </a:r>
            <a:r>
              <a:rPr lang="en-US" sz="1400" b="0" i="0" err="1">
                <a:solidFill>
                  <a:srgbClr val="171717"/>
                </a:solidFill>
                <a:effectLst/>
                <a:latin typeface="Segoe UI" panose="020B0502040204020203" pitchFamily="34" charset="0"/>
              </a:rPr>
              <a:t>sicherzustellen</a:t>
            </a:r>
            <a:endParaRPr lang="en-US" sz="1400" b="1">
              <a:solidFill>
                <a:srgbClr val="24292E"/>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05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1900">
                <a:latin typeface="Calibri" panose="020F0502020204030204" pitchFamily="34" charset="0"/>
                <a:ea typeface="Calibri" panose="020F0502020204030204" pitchFamily="34" charset="0"/>
                <a:cs typeface="Times New Roman" panose="02020603050405020304" pitchFamily="18" charset="0"/>
              </a:rPr>
              <a:t>Azure provides built-in solutions for customers to implement simple, secure and cost-effective Business Continuity and Disaster Recovery (BCDR) strategies for their applications and data – whether their workloads remain on-premises or have migrated to the cloud. Once enabled, customers benefit from minimal maintenance and monitoring overhead, remote management capabilities, enhanced security, and the ability to immutably recover business services in a timely and orchestrated manner. Customers can also use their preferred partner of choice and take advantage of built in Azure integrations to extend their on-premises BCDR solutions to Azure. All of this is possible without the need for customers to learn new tools for configuration or management.</a:t>
            </a:r>
          </a:p>
          <a:p>
            <a:pPr>
              <a:lnSpc>
                <a:spcPct val="107000"/>
              </a:lnSpc>
            </a:pPr>
            <a:endParaRPr lang="en-US" sz="1900">
              <a:solidFill>
                <a:srgbClr val="50E6FF"/>
              </a:solidFill>
              <a:latin typeface="Calibri" panose="020F0502020204030204" pitchFamily="34" charset="0"/>
              <a:cs typeface="Times New Roman" panose="02020603050405020304" pitchFamily="18" charset="0"/>
            </a:endParaRPr>
          </a:p>
          <a:p>
            <a:pPr>
              <a:lnSpc>
                <a:spcPct val="107000"/>
              </a:lnSpc>
            </a:pPr>
            <a:endParaRPr lang="en-US" sz="1900">
              <a:solidFill>
                <a:srgbClr val="50E6FF"/>
              </a:solidFill>
              <a:latin typeface="Calibri" panose="020F0502020204030204" pitchFamily="34" charset="0"/>
              <a:cs typeface="Times New Roman" panose="02020603050405020304" pitchFamily="18" charset="0"/>
            </a:endParaRPr>
          </a:p>
          <a:p>
            <a:pPr>
              <a:spcBef>
                <a:spcPts val="824"/>
              </a:spcBef>
              <a:spcAft>
                <a:spcPts val="824"/>
              </a:spcAft>
              <a:defRPr/>
            </a:pPr>
            <a:endParaRPr lang="en-US">
              <a:solidFill>
                <a:srgbClr val="FFFFFF"/>
              </a:solidFill>
            </a:endParaRPr>
          </a:p>
          <a:p>
            <a:endParaRPr lang="en-US"/>
          </a:p>
        </p:txBody>
      </p:sp>
      <p:sp>
        <p:nvSpPr>
          <p:cNvPr id="4" name="Header Placeholder 3"/>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88628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1400" b="0" i="0">
                <a:solidFill>
                  <a:srgbClr val="171717"/>
                </a:solidFill>
                <a:effectLst/>
                <a:latin typeface="Segoe UI" panose="020B0502040204020203" pitchFamily="34" charset="0"/>
              </a:rPr>
              <a:t>Guest policies </a:t>
            </a:r>
            <a:r>
              <a:rPr lang="en-US" sz="1400" b="0" i="0" err="1">
                <a:solidFill>
                  <a:srgbClr val="171717"/>
                </a:solidFill>
                <a:effectLst/>
                <a:latin typeface="Segoe UI" panose="020B0502040204020203" pitchFamily="34" charset="0"/>
              </a:rPr>
              <a:t>beispielsweise</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auditieren</a:t>
            </a:r>
            <a:r>
              <a:rPr lang="en-US" sz="1400" b="0" i="0">
                <a:solidFill>
                  <a:srgbClr val="171717"/>
                </a:solidFill>
                <a:effectLst/>
                <a:latin typeface="Segoe UI" panose="020B0502040204020203" pitchFamily="34" charset="0"/>
              </a:rPr>
              <a:t> die </a:t>
            </a:r>
            <a:r>
              <a:rPr lang="en-US" sz="1400" b="0" i="0" err="1">
                <a:solidFill>
                  <a:srgbClr val="171717"/>
                </a:solidFill>
                <a:effectLst/>
                <a:latin typeface="Segoe UI" panose="020B0502040204020203" pitchFamily="34" charset="0"/>
              </a:rPr>
              <a:t>Einstellungen</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innerhalb</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einer</a:t>
            </a:r>
            <a:r>
              <a:rPr lang="en-US" sz="1400" b="0" i="0">
                <a:solidFill>
                  <a:srgbClr val="171717"/>
                </a:solidFill>
                <a:effectLst/>
                <a:latin typeface="Segoe UI" panose="020B0502040204020203" pitchFamily="34" charset="0"/>
              </a:rPr>
              <a:t> </a:t>
            </a:r>
            <a:r>
              <a:rPr lang="en-US" sz="1400" b="0" i="0" err="1">
                <a:solidFill>
                  <a:srgbClr val="171717"/>
                </a:solidFill>
                <a:effectLst/>
                <a:latin typeface="Segoe UI" panose="020B0502040204020203" pitchFamily="34" charset="0"/>
              </a:rPr>
              <a:t>maschine</a:t>
            </a:r>
            <a:endParaRPr lang="en-US" sz="1400" b="0" i="0">
              <a:solidFill>
                <a:srgbClr val="171717"/>
              </a:solidFill>
              <a:effectLst/>
              <a:latin typeface="Segoe UI" panose="020B0502040204020203" pitchFamily="34" charset="0"/>
            </a:endParaRPr>
          </a:p>
          <a:p>
            <a:pPr defTabSz="932597"/>
            <a:endParaRPr lang="en-US" sz="1400" b="0" i="0">
              <a:solidFill>
                <a:srgbClr val="171717"/>
              </a:solidFill>
              <a:effectLst/>
              <a:latin typeface="Segoe UI" panose="020B0502040204020203" pitchFamily="34" charset="0"/>
            </a:endParaRPr>
          </a:p>
          <a:p>
            <a:pPr defTabSz="932597"/>
            <a:r>
              <a:rPr lang="en-US" sz="1400" b="0" i="0">
                <a:solidFill>
                  <a:srgbClr val="171717"/>
                </a:solidFill>
                <a:effectLst/>
                <a:latin typeface="Segoe UI" panose="020B0502040204020203" pitchFamily="34" charset="0"/>
              </a:rPr>
              <a:t>Ubuntu Server	14.04 - 18.04</a:t>
            </a:r>
          </a:p>
          <a:p>
            <a:pPr defTabSz="932597"/>
            <a:r>
              <a:rPr lang="en-US" sz="1400" b="0" i="0">
                <a:solidFill>
                  <a:srgbClr val="171717"/>
                </a:solidFill>
                <a:effectLst/>
                <a:latin typeface="Segoe UI" panose="020B0502040204020203" pitchFamily="34" charset="0"/>
              </a:rPr>
              <a:t>Debian	8 and later</a:t>
            </a:r>
          </a:p>
          <a:p>
            <a:pPr defTabSz="932597"/>
            <a:r>
              <a:rPr lang="en-US" sz="1400" b="0" i="0">
                <a:solidFill>
                  <a:srgbClr val="171717"/>
                </a:solidFill>
                <a:effectLst/>
                <a:latin typeface="Segoe UI" panose="020B0502040204020203" pitchFamily="34" charset="0"/>
              </a:rPr>
              <a:t>Windows Server	2012 and later</a:t>
            </a:r>
          </a:p>
          <a:p>
            <a:pPr defTabSz="932597"/>
            <a:r>
              <a:rPr lang="en-US" sz="1400" b="0" i="0">
                <a:solidFill>
                  <a:srgbClr val="171717"/>
                </a:solidFill>
                <a:effectLst/>
                <a:latin typeface="Segoe UI" panose="020B0502040204020203" pitchFamily="34" charset="0"/>
              </a:rPr>
              <a:t>Windows 10</a:t>
            </a:r>
          </a:p>
          <a:p>
            <a:pPr defTabSz="932597"/>
            <a:r>
              <a:rPr lang="en-US" sz="1400" b="0" i="0">
                <a:solidFill>
                  <a:srgbClr val="171717"/>
                </a:solidFill>
                <a:effectLst/>
                <a:latin typeface="Segoe UI" panose="020B0502040204020203" pitchFamily="34" charset="0"/>
              </a:rPr>
              <a:t>CentOS	7.3 and later</a:t>
            </a:r>
          </a:p>
          <a:p>
            <a:pPr defTabSz="932597"/>
            <a:r>
              <a:rPr lang="en-US" sz="1400" b="0" i="0">
                <a:solidFill>
                  <a:srgbClr val="171717"/>
                </a:solidFill>
                <a:effectLst/>
                <a:latin typeface="Segoe UI" panose="020B0502040204020203" pitchFamily="34" charset="0"/>
              </a:rPr>
              <a:t>Red Hat Enterprise Linux	7.4 - 7.8</a:t>
            </a:r>
          </a:p>
          <a:p>
            <a:pPr defTabSz="932597"/>
            <a:r>
              <a:rPr lang="en-US" sz="1400" b="0" i="0" err="1">
                <a:solidFill>
                  <a:srgbClr val="171717"/>
                </a:solidFill>
                <a:effectLst/>
                <a:latin typeface="Segoe UI" panose="020B0502040204020203" pitchFamily="34" charset="0"/>
              </a:rPr>
              <a:t>Suse</a:t>
            </a:r>
            <a:r>
              <a:rPr lang="en-US" sz="1400" b="0" i="0">
                <a:solidFill>
                  <a:srgbClr val="171717"/>
                </a:solidFill>
                <a:effectLst/>
                <a:latin typeface="Segoe UI" panose="020B0502040204020203" pitchFamily="34" charset="0"/>
              </a:rPr>
              <a:t> SLES</a:t>
            </a:r>
          </a:p>
          <a:p>
            <a:pPr defTabSz="932597"/>
            <a:endParaRPr lang="en-US" sz="1400" b="0" i="0">
              <a:solidFill>
                <a:srgbClr val="171717"/>
              </a:solidFill>
              <a:effectLst/>
              <a:latin typeface="Segoe UI" panose="020B0502040204020203" pitchFamily="34" charset="0"/>
            </a:endParaRPr>
          </a:p>
          <a:p>
            <a:pPr defTabSz="932597"/>
            <a:r>
              <a:rPr lang="en-US" sz="3600">
                <a:hlinkClick r:id="rId3"/>
              </a:rPr>
              <a:t>Learn to audit the contents of virtual machines - Azure Policy | Microsoft Docs</a:t>
            </a:r>
            <a:endParaRPr lang="en-US" sz="1400" b="1">
              <a:solidFill>
                <a:srgbClr val="24292E"/>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4918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100" b="0" dirty="0"/>
              <a:t>Regulatory Compliance – built in initiative (set of policies), </a:t>
            </a:r>
            <a:r>
              <a:rPr lang="en-GB" sz="1100" b="0" dirty="0" err="1"/>
              <a:t>dabei</a:t>
            </a:r>
            <a:r>
              <a:rPr lang="en-GB" sz="1100" b="0" dirty="0"/>
              <a:t> </a:t>
            </a:r>
            <a:r>
              <a:rPr lang="en-GB" sz="1100" b="0" dirty="0" err="1"/>
              <a:t>gibt</a:t>
            </a:r>
            <a:r>
              <a:rPr lang="en-GB" sz="1100" b="0" dirty="0"/>
              <a:t> es </a:t>
            </a:r>
            <a:r>
              <a:rPr lang="en-GB" sz="1100" b="0" dirty="0" err="1"/>
              <a:t>für</a:t>
            </a:r>
            <a:r>
              <a:rPr lang="en-GB" sz="1100" b="0" dirty="0"/>
              <a:t> </a:t>
            </a:r>
            <a:r>
              <a:rPr lang="en-GB" sz="1100" b="0" dirty="0" err="1"/>
              <a:t>bestimmte</a:t>
            </a:r>
            <a:r>
              <a:rPr lang="en-GB" sz="1100" b="0" dirty="0"/>
              <a:t> compliance </a:t>
            </a:r>
            <a:r>
              <a:rPr lang="en-GB" sz="1100" b="0" dirty="0" err="1"/>
              <a:t>anforderungen</a:t>
            </a:r>
            <a:r>
              <a:rPr lang="en-GB" sz="1100" b="0" dirty="0"/>
              <a:t> </a:t>
            </a:r>
            <a:r>
              <a:rPr lang="en-GB" sz="1100" b="0" dirty="0" err="1"/>
              <a:t>bereits</a:t>
            </a:r>
            <a:r>
              <a:rPr lang="en-GB" sz="1100" b="0" dirty="0"/>
              <a:t> initiative die </a:t>
            </a:r>
            <a:r>
              <a:rPr lang="en-GB" sz="1100" b="0" dirty="0" err="1"/>
              <a:t>anforderungen</a:t>
            </a:r>
            <a:r>
              <a:rPr lang="en-GB" sz="1100" b="0" dirty="0"/>
              <a:t> </a:t>
            </a:r>
            <a:r>
              <a:rPr lang="en-GB" sz="1100" b="0" dirty="0" err="1"/>
              <a:t>enhalten</a:t>
            </a:r>
            <a:r>
              <a:rPr lang="en-GB" sz="1100" b="0" dirty="0"/>
              <a:t>, in preview, die </a:t>
            </a:r>
            <a:r>
              <a:rPr lang="en-GB" sz="1100" b="0" dirty="0" err="1"/>
              <a:t>sie</a:t>
            </a:r>
            <a:r>
              <a:rPr lang="en-GB" sz="1100" b="0" dirty="0"/>
              <a:t> </a:t>
            </a:r>
            <a:r>
              <a:rPr lang="en-GB" sz="1100" b="0" dirty="0" err="1"/>
              <a:t>dabei</a:t>
            </a:r>
            <a:r>
              <a:rPr lang="en-GB" sz="1100" b="0" dirty="0"/>
              <a:t> </a:t>
            </a:r>
            <a:r>
              <a:rPr lang="en-GB" sz="1100" b="0" dirty="0" err="1"/>
              <a:t>untesrtützen</a:t>
            </a:r>
            <a:r>
              <a:rPr lang="en-GB" sz="1100" b="0" dirty="0"/>
              <a:t> in den </a:t>
            </a:r>
            <a:r>
              <a:rPr lang="en-GB" sz="1100" b="0" dirty="0" err="1"/>
              <a:t>unterschiedlichen</a:t>
            </a:r>
            <a:r>
              <a:rPr lang="en-GB" sz="1100" b="0" dirty="0"/>
              <a:t> </a:t>
            </a:r>
            <a:r>
              <a:rPr lang="de-DE" sz="1100" b="0" i="0" dirty="0">
                <a:solidFill>
                  <a:srgbClr val="171717"/>
                </a:solidFill>
                <a:effectLst/>
                <a:latin typeface="Segoe UI" panose="020B0502040204020203" pitchFamily="34" charset="0"/>
              </a:rPr>
              <a:t>Zuständigkeitsbereich die regulatorischen </a:t>
            </a:r>
            <a:r>
              <a:rPr lang="de-DE" sz="1100" b="0" i="0" dirty="0" err="1">
                <a:solidFill>
                  <a:srgbClr val="171717"/>
                </a:solidFill>
                <a:effectLst/>
                <a:latin typeface="Segoe UI" panose="020B0502040204020203" pitchFamily="34" charset="0"/>
              </a:rPr>
              <a:t>anforerungen</a:t>
            </a:r>
            <a:r>
              <a:rPr lang="de-DE" sz="1100" b="0" i="0" dirty="0">
                <a:solidFill>
                  <a:srgbClr val="171717"/>
                </a:solidFill>
                <a:effectLst/>
                <a:latin typeface="Segoe UI" panose="020B0502040204020203" pitchFamily="34" charset="0"/>
              </a:rPr>
              <a:t> zu auditieren </a:t>
            </a:r>
            <a:r>
              <a:rPr lang="en-US" sz="1100" b="1" i="0" dirty="0">
                <a:solidFill>
                  <a:srgbClr val="323130"/>
                </a:solidFill>
                <a:effectLst/>
                <a:latin typeface="az_ea_font"/>
              </a:rPr>
              <a:t>[Preview]: NIST SP 800-171 R2</a:t>
            </a:r>
          </a:p>
          <a:p>
            <a:pPr marL="0" marR="0" lvl="0" indent="0" algn="l" defTabSz="932742" rtl="0" eaLnBrk="1" fontAlgn="auto" latinLnBrk="0" hangingPunct="1">
              <a:lnSpc>
                <a:spcPct val="90000"/>
              </a:lnSpc>
              <a:spcBef>
                <a:spcPts val="0"/>
              </a:spcBef>
              <a:spcAft>
                <a:spcPts val="0"/>
              </a:spcAft>
              <a:buClrTx/>
              <a:buSzTx/>
              <a:buFontTx/>
              <a:buNone/>
              <a:tabLst/>
              <a:defRPr/>
            </a:pPr>
            <a:endParaRPr lang="en-GB" sz="1100" b="1" dirty="0">
              <a:cs typeface="Segoe UI Semilight"/>
            </a:endParaRPr>
          </a:p>
          <a:p>
            <a:pPr>
              <a:spcAft>
                <a:spcPts val="0"/>
              </a:spcAft>
            </a:pPr>
            <a:endParaRPr lang="en-GB" sz="1100" b="1" dirty="0">
              <a:cs typeface="Segoe UI Semilight"/>
            </a:endParaRPr>
          </a:p>
          <a:p>
            <a:r>
              <a:rPr lang="en-GB" sz="1100" b="0" dirty="0"/>
              <a:t>ES is secure by design:</a:t>
            </a:r>
          </a:p>
          <a:p>
            <a:pPr marL="171450" indent="-171450">
              <a:buFont typeface="Arial" panose="020B0604020202020204" pitchFamily="34" charset="0"/>
              <a:buChar char="•"/>
            </a:pPr>
            <a:r>
              <a:rPr lang="en-GB" sz="1100" b="0" dirty="0"/>
              <a:t>Centralized Identity &amp; Access </a:t>
            </a:r>
            <a:r>
              <a:rPr lang="en-GB" sz="1100" b="0" dirty="0" err="1"/>
              <a:t>Mgmt</a:t>
            </a:r>
            <a:endParaRPr lang="en-GB" sz="1100" b="0" dirty="0"/>
          </a:p>
          <a:p>
            <a:pPr marL="171450" indent="-171450">
              <a:buFont typeface="Arial" panose="020B0604020202020204" pitchFamily="34" charset="0"/>
              <a:buChar char="•"/>
            </a:pPr>
            <a:r>
              <a:rPr lang="en-GB" sz="1100" b="0" dirty="0"/>
              <a:t>Management Group hierarchy (</a:t>
            </a:r>
            <a:r>
              <a:rPr lang="en-US" sz="1100" dirty="0">
                <a:hlinkClick r:id="rId3"/>
              </a:rPr>
              <a:t>https://docs.microsoft.com/en-us/azure/cloud-adoption-framework/ready/enterprise-scale/enterprise-enrollment-and-azure-ad-tenants</a:t>
            </a:r>
            <a:r>
              <a:rPr lang="en-US" sz="1100" dirty="0"/>
              <a:t>)</a:t>
            </a:r>
            <a:endParaRPr lang="en-GB" sz="1100" b="0" dirty="0"/>
          </a:p>
          <a:p>
            <a:pPr marL="171450" indent="-171450">
              <a:buFont typeface="Arial" panose="020B0604020202020204" pitchFamily="34" charset="0"/>
              <a:buChar char="•"/>
            </a:pPr>
            <a:r>
              <a:rPr lang="en-GB" sz="1100" b="0" dirty="0"/>
              <a:t>Network security https://docs.microsoft.com/en-us/azure/cloud-adoption-framework/ready/enterprise-scale/network-topology-and-connectivity</a:t>
            </a:r>
          </a:p>
          <a:p>
            <a:pPr marL="171450" indent="-171450">
              <a:buFont typeface="Arial" panose="020B0604020202020204" pitchFamily="34" charset="0"/>
              <a:buChar char="•"/>
            </a:pPr>
            <a:r>
              <a:rPr lang="en-GB" sz="1100" b="0" dirty="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sz="1100" b="0" dirty="0"/>
              <a:t>Centralized Logging (https://docs.microsoft.com/en-us/azure/cloud-adoption-framework/ready/enterprise-scale/management-and-monitoring)</a:t>
            </a:r>
          </a:p>
          <a:p>
            <a:pPr marL="171450" lvl="0" indent="-171450">
              <a:buFont typeface="Arial" panose="020B0604020202020204" pitchFamily="34" charset="0"/>
              <a:buChar char="•"/>
            </a:pPr>
            <a:r>
              <a:rPr lang="en-GB" sz="1100" b="0" dirty="0"/>
              <a:t>Azure Policies (</a:t>
            </a:r>
            <a:r>
              <a:rPr lang="en-US" sz="1100" dirty="0">
                <a:hlinkClick r:id="rId4"/>
              </a:rPr>
              <a:t>https://docs.microsoft.com/en-us/azure/cloud-adoption-framework/ready/enterprise-scale/security-governance-and-compliance</a:t>
            </a:r>
            <a:r>
              <a:rPr lang="en-GB" sz="1100" b="0" dirty="0"/>
              <a:t>)</a:t>
            </a:r>
          </a:p>
          <a:p>
            <a:pPr marL="171450" lvl="0" indent="-171450">
              <a:buFont typeface="Arial" panose="020B0604020202020204" pitchFamily="34" charset="0"/>
              <a:buChar char="•"/>
            </a:pPr>
            <a:r>
              <a:rPr lang="en-GB" sz="1100" b="0" dirty="0"/>
              <a:t>Continuous visibility and Compliance (</a:t>
            </a:r>
            <a:r>
              <a:rPr lang="en-US" sz="1100" dirty="0">
                <a:hlinkClick r:id="rId4"/>
              </a:rPr>
              <a:t>https://docs.microsoft.com/en-us/azure/cloud-adoption-framework/ready/enterprise-scale/security-governance-and-compliance</a:t>
            </a:r>
            <a:r>
              <a:rPr lang="en-US" sz="1100" dirty="0"/>
              <a:t>)</a:t>
            </a:r>
          </a:p>
          <a:p>
            <a:pPr marL="171450" lvl="0" indent="-171450">
              <a:buFont typeface="Arial" panose="020B0604020202020204" pitchFamily="34" charset="0"/>
              <a:buChar char="•"/>
            </a:pPr>
            <a:r>
              <a:rPr lang="en-US" sz="1100" b="0" dirty="0"/>
              <a:t>Business Continuity (</a:t>
            </a:r>
            <a:r>
              <a:rPr lang="en-US" sz="1100" dirty="0">
                <a:hlinkClick r:id="rId5"/>
              </a:rPr>
              <a:t>https://docs.microsoft.com/en-us/azure/cloud-adoption-framework/ready/enterprise-scale/business-continuity-and-disaster-recovery</a:t>
            </a:r>
            <a:r>
              <a:rPr lang="en-US" sz="1100" b="0" dirty="0"/>
              <a:t>)</a:t>
            </a:r>
            <a:endParaRPr lang="en-GB" sz="1100" b="0" dirty="0"/>
          </a:p>
          <a:p>
            <a:pPr marL="171450" lvl="0" indent="-171450">
              <a:buFont typeface="Arial" panose="020B0604020202020204" pitchFamily="34" charset="0"/>
              <a:buChar char="•"/>
            </a:pPr>
            <a:r>
              <a:rPr lang="en-GB" sz="1100" b="0" dirty="0"/>
              <a:t>Service Enablement (</a:t>
            </a:r>
            <a:r>
              <a:rPr lang="en-US" sz="1100" dirty="0">
                <a:hlinkClick r:id="rId6"/>
              </a:rPr>
              <a:t>https://docs.microsoft.com/en-us/azure/cloud-adoption-framework</a:t>
            </a:r>
            <a:endParaRPr lang="en-US" sz="1100"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2657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200">
                <a:effectLst/>
                <a:latin typeface="Calibri" panose="020F0502020204030204" pitchFamily="34" charset="0"/>
                <a:ea typeface="Calibri" panose="020F0502020204030204" pitchFamily="34" charset="0"/>
                <a:cs typeface="Times New Roman" panose="02020603050405020304" pitchFamily="18" charset="0"/>
              </a:rPr>
              <a:t>Azure Security </a:t>
            </a:r>
            <a:r>
              <a:rPr lang="en-GB" sz="1200" err="1">
                <a:effectLst/>
                <a:latin typeface="Calibri" panose="020F0502020204030204" pitchFamily="34" charset="0"/>
                <a:ea typeface="Calibri" panose="020F0502020204030204" pitchFamily="34" charset="0"/>
                <a:cs typeface="Times New Roman" panose="02020603050405020304" pitchFamily="18" charset="0"/>
              </a:rPr>
              <a:t>Center</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en-GB" sz="1200" err="1">
                <a:effectLst/>
                <a:latin typeface="Calibri" panose="020F0502020204030204" pitchFamily="34" charset="0"/>
                <a:ea typeface="Calibri" panose="020F0502020204030204" pitchFamily="34" charset="0"/>
                <a:cs typeface="Times New Roman" panose="02020603050405020304" pitchFamily="18" charset="0"/>
              </a:rPr>
              <a:t>utnerstützt</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en-GB" sz="1200" err="1">
                <a:effectLst/>
                <a:latin typeface="Calibri" panose="020F0502020204030204" pitchFamily="34" charset="0"/>
                <a:ea typeface="Calibri" panose="020F0502020204030204" pitchFamily="34" charset="0"/>
                <a:cs typeface="Times New Roman" panose="02020603050405020304" pitchFamily="18" charset="0"/>
              </a:rPr>
              <a:t>sie</a:t>
            </a:r>
            <a:r>
              <a:rPr lang="en-GB" sz="1200">
                <a:effectLst/>
                <a:latin typeface="Calibri" panose="020F0502020204030204" pitchFamily="34" charset="0"/>
                <a:ea typeface="Calibri" panose="020F0502020204030204" pitchFamily="34" charset="0"/>
                <a:cs typeface="Times New Roman" panose="02020603050405020304" pitchFamily="18" charset="0"/>
              </a:rPr>
              <a:t> in </a:t>
            </a:r>
            <a:r>
              <a:rPr lang="en-GB" sz="1200" err="1">
                <a:effectLst/>
                <a:latin typeface="Calibri" panose="020F0502020204030204" pitchFamily="34" charset="0"/>
                <a:ea typeface="Calibri" panose="020F0502020204030204" pitchFamily="34" charset="0"/>
                <a:cs typeface="Times New Roman" panose="02020603050405020304" pitchFamily="18" charset="0"/>
              </a:rPr>
              <a:t>ihrer</a:t>
            </a:r>
            <a:r>
              <a:rPr lang="en-GB" sz="1200">
                <a:effectLst/>
                <a:latin typeface="Calibri" panose="020F0502020204030204" pitchFamily="34" charset="0"/>
                <a:ea typeface="Calibri" panose="020F0502020204030204" pitchFamily="34" charset="0"/>
                <a:cs typeface="Times New Roman" panose="02020603050405020304" pitchFamily="18" charset="0"/>
              </a:rPr>
              <a:t> </a:t>
            </a:r>
            <a:r>
              <a:rPr lang="de-DE" sz="3200" b="0" i="0">
                <a:solidFill>
                  <a:srgbClr val="171717"/>
                </a:solidFill>
                <a:effectLst/>
                <a:latin typeface="Segoe UI" panose="020B0502040204020203" pitchFamily="34" charset="0"/>
              </a:rPr>
              <a:t>Sicherheitsverwaltung ihrer Infrastrukturen</a:t>
            </a:r>
          </a:p>
          <a:p>
            <a:pPr marL="0" marR="0">
              <a:lnSpc>
                <a:spcPct val="107000"/>
              </a:lnSpc>
              <a:spcBef>
                <a:spcPts val="0"/>
              </a:spcBef>
              <a:spcAft>
                <a:spcPts val="800"/>
              </a:spcAft>
            </a:pPr>
            <a:r>
              <a:rPr lang="de-DE" sz="3200" b="0" i="0">
                <a:solidFill>
                  <a:srgbClr val="171717"/>
                </a:solidFill>
                <a:effectLst/>
                <a:latin typeface="Segoe UI" panose="020B0502040204020203" pitchFamily="34" charset="0"/>
              </a:rPr>
              <a:t>Wichtig im bezug auf enterprise scale, kann man einschalten muss aber nicht, kosten free und standard</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a:lnSpc>
                <a:spcPct val="107000"/>
              </a:lnSpc>
              <a:spcBef>
                <a:spcPts val="0"/>
              </a:spcBef>
              <a:spcAft>
                <a:spcPts val="800"/>
              </a:spcAft>
            </a:pPr>
            <a:r>
              <a:rPr lang="de-DE" sz="3200" b="0" i="0" kern="1200">
                <a:solidFill>
                  <a:srgbClr val="171717"/>
                </a:solidFill>
                <a:effectLst/>
                <a:latin typeface="Segoe UI" panose="020B0502040204020203" pitchFamily="34" charset="0"/>
                <a:ea typeface="+mn-ea"/>
                <a:cs typeface="+mn-cs"/>
              </a:rPr>
              <a:t>Nutzt auch azure policies asc policy informationen die gesammelt werden, beispielsweise identität rollenkonstrukt </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lang="en-US" sz="6600" b="1" i="0">
                <a:solidFill>
                  <a:srgbClr val="323130"/>
                </a:solidFill>
                <a:effectLst/>
                <a:latin typeface="az_ea_font"/>
              </a:rPr>
              <a:t>Enable Monitoring in Azure Security Center</a:t>
            </a:r>
          </a:p>
          <a:p>
            <a:pPr marL="0" marR="0">
              <a:lnSpc>
                <a:spcPct val="107000"/>
              </a:lnSpc>
              <a:spcBef>
                <a:spcPts val="0"/>
              </a:spcBef>
              <a:spcAft>
                <a:spcPts val="800"/>
              </a:spcAft>
            </a:pPr>
            <a:endParaRPr lang="de-DE" sz="3200" b="0" i="0" kern="1200">
              <a:solidFill>
                <a:srgbClr val="171717"/>
              </a:solidFill>
              <a:effectLst/>
              <a:latin typeface="Segoe UI" panose="020B0502040204020203" pitchFamily="34" charset="0"/>
              <a:ea typeface="+mn-ea"/>
              <a:cs typeface="+mn-cs"/>
            </a:endParaRPr>
          </a:p>
          <a:p>
            <a:pPr marL="0" marR="0">
              <a:lnSpc>
                <a:spcPct val="107000"/>
              </a:lnSpc>
              <a:spcBef>
                <a:spcPts val="0"/>
              </a:spcBef>
              <a:spcAft>
                <a:spcPts val="800"/>
              </a:spcAft>
            </a:pPr>
            <a:r>
              <a:rPr lang="de-DE" sz="3200" b="0" i="0" kern="1200">
                <a:solidFill>
                  <a:srgbClr val="171717"/>
                </a:solidFill>
                <a:effectLst/>
                <a:latin typeface="Segoe UI" panose="020B0502040204020203" pitchFamily="34" charset="0"/>
                <a:ea typeface="+mn-ea"/>
                <a:cs typeface="+mn-cs"/>
              </a:rPr>
              <a:t>Netzwerk, nsg gesetzt</a:t>
            </a:r>
          </a:p>
          <a:p>
            <a:pPr marL="0" marR="0">
              <a:lnSpc>
                <a:spcPct val="107000"/>
              </a:lnSpc>
              <a:spcBef>
                <a:spcPts val="0"/>
              </a:spcBef>
              <a:spcAft>
                <a:spcPts val="800"/>
              </a:spcAft>
            </a:pPr>
            <a:endParaRPr lang="en-US" sz="1200" b="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20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1685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de-DE" sz="1200" b="1">
                <a:cs typeface="Segoe UI Semilight"/>
              </a:rPr>
              <a:t>Wie sieht das ganze aus, wird andreas auch nochmal auf azure security benchmark eingehen aber hier sieht man was man sehen kann</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86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Segoe UI" panose="020B0502040204020203" pitchFamily="34" charset="0"/>
                <a:ea typeface="+mn-ea"/>
                <a:cs typeface="+mn-cs"/>
              </a:rPr>
              <a:t>Azure Security Center's threat protection </a:t>
            </a:r>
            <a:r>
              <a:rPr lang="en-US" sz="1100" b="0" i="0" u="none" strike="noStrike" kern="1200" dirty="0" err="1">
                <a:solidFill>
                  <a:schemeClr val="tx1"/>
                </a:solidFill>
                <a:effectLst/>
                <a:latin typeface="Segoe UI" panose="020B0502040204020203" pitchFamily="34" charset="0"/>
                <a:ea typeface="+mn-ea"/>
                <a:cs typeface="+mn-cs"/>
              </a:rPr>
              <a:t>supportet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sie</a:t>
            </a:r>
            <a:r>
              <a:rPr lang="en-US" sz="1100" b="0" i="0" u="none" strike="noStrike" kern="1200" dirty="0">
                <a:solidFill>
                  <a:schemeClr val="tx1"/>
                </a:solidFill>
                <a:effectLst/>
                <a:latin typeface="Segoe UI" panose="020B0502040204020203" pitchFamily="34" charset="0"/>
                <a:ea typeface="+mn-ea"/>
                <a:cs typeface="+mn-cs"/>
              </a:rPr>
              <a:t> von </a:t>
            </a:r>
            <a:r>
              <a:rPr lang="en-US" sz="1100" b="0" i="0" u="sng" strike="noStrike" kern="1200" dirty="0">
                <a:solidFill>
                  <a:schemeClr val="tx1"/>
                </a:solidFill>
                <a:effectLst/>
                <a:latin typeface="Segoe UI" panose="020B0502040204020203" pitchFamily="34" charset="0"/>
                <a:ea typeface="+mn-ea"/>
                <a:cs typeface="+mn-cs"/>
                <a:hlinkClick r:id="rId3"/>
              </a:rPr>
              <a:t>Infrastructure-as-a-Service (IaaS) layer</a:t>
            </a:r>
            <a:r>
              <a:rPr lang="en-US" sz="1100" b="0" i="0" u="none" strike="noStrike" kern="1200" dirty="0">
                <a:solidFill>
                  <a:schemeClr val="tx1"/>
                </a:solidFill>
                <a:effectLst/>
                <a:latin typeface="Segoe UI" panose="020B0502040204020203" pitchFamily="34" charset="0"/>
                <a:ea typeface="+mn-ea"/>
                <a:cs typeface="+mn-cs"/>
              </a:rPr>
              <a:t> to Platform-as-a-Service (PaaS) resources in Azure und </a:t>
            </a:r>
            <a:r>
              <a:rPr lang="en-US" sz="1100" b="0" i="0" u="none" strike="noStrike" kern="1200" dirty="0" err="1">
                <a:solidFill>
                  <a:schemeClr val="tx1"/>
                </a:solidFill>
                <a:effectLst/>
                <a:latin typeface="Segoe UI" panose="020B0502040204020203" pitchFamily="34" charset="0"/>
                <a:ea typeface="+mn-ea"/>
                <a:cs typeface="+mn-cs"/>
              </a:rPr>
              <a:t>auch</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mit</a:t>
            </a:r>
            <a:r>
              <a:rPr lang="en-US" sz="1100" b="0" i="0" u="none" strike="noStrike" kern="1200" dirty="0">
                <a:solidFill>
                  <a:schemeClr val="tx1"/>
                </a:solidFill>
                <a:effectLst/>
                <a:latin typeface="Segoe UI" panose="020B0502040204020203" pitchFamily="34" charset="0"/>
                <a:ea typeface="+mn-ea"/>
                <a:cs typeface="+mn-cs"/>
              </a:rPr>
              <a:t> arc bis on prem, </a:t>
            </a:r>
            <a:r>
              <a:rPr lang="en-US" sz="1100" b="0" i="0" u="none" strike="noStrike" kern="1200" dirty="0" err="1">
                <a:solidFill>
                  <a:schemeClr val="tx1"/>
                </a:solidFill>
                <a:effectLst/>
                <a:latin typeface="Segoe UI" panose="020B0502040204020203" pitchFamily="34" charset="0"/>
                <a:ea typeface="+mn-ea"/>
                <a:cs typeface="+mn-cs"/>
              </a:rPr>
              <a:t>ein</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schritt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weiter</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geht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jedoch</a:t>
            </a:r>
            <a:r>
              <a:rPr lang="en-US" sz="1100" b="0" i="0" u="none" strike="noStrike" kern="1200" dirty="0">
                <a:solidFill>
                  <a:schemeClr val="tx1"/>
                </a:solidFill>
                <a:effectLst/>
                <a:latin typeface="Segoe UI" panose="020B0502040204020203" pitchFamily="34" charset="0"/>
                <a:ea typeface="+mn-ea"/>
                <a:cs typeface="+mn-cs"/>
              </a:rPr>
              <a:t> azure sentinel</a:t>
            </a:r>
          </a:p>
          <a:p>
            <a:endParaRPr lang="en-US" sz="1100" b="0" i="0" u="none" strike="noStrike" kern="1200" dirty="0">
              <a:solidFill>
                <a:schemeClr val="tx1"/>
              </a:solidFill>
              <a:effectLst/>
              <a:latin typeface="Segoe UI" panose="020B0502040204020203" pitchFamily="34" charset="0"/>
              <a:ea typeface="+mn-ea"/>
              <a:cs typeface="+mn-cs"/>
            </a:endParaRPr>
          </a:p>
          <a:p>
            <a:r>
              <a:rPr lang="en-US" sz="1100" b="0" i="0" u="none" strike="noStrike" kern="1200" dirty="0">
                <a:solidFill>
                  <a:schemeClr val="tx1"/>
                </a:solidFill>
                <a:effectLst/>
                <a:latin typeface="Segoe UI" panose="020B0502040204020203" pitchFamily="34" charset="0"/>
                <a:ea typeface="+mn-ea"/>
                <a:cs typeface="+mn-cs"/>
              </a:rPr>
              <a:t>Azure Sentinel </a:t>
            </a:r>
            <a:r>
              <a:rPr lang="en-US" sz="1100" b="0" i="0" u="none" strike="noStrike" kern="1200" dirty="0" err="1">
                <a:solidFill>
                  <a:schemeClr val="tx1"/>
                </a:solidFill>
                <a:effectLst/>
                <a:latin typeface="Segoe UI" panose="020B0502040204020203" pitchFamily="34" charset="0"/>
                <a:ea typeface="+mn-ea"/>
                <a:cs typeface="+mn-cs"/>
              </a:rPr>
              <a:t>ist</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eine</a:t>
            </a:r>
            <a:r>
              <a:rPr lang="en-US" sz="1100" b="0" i="0" u="none" strike="noStrike" kern="1200" dirty="0">
                <a:solidFill>
                  <a:schemeClr val="tx1"/>
                </a:solidFill>
                <a:effectLst/>
                <a:latin typeface="Segoe UI" panose="020B0502040204020203" pitchFamily="34" charset="0"/>
                <a:ea typeface="+mn-ea"/>
                <a:cs typeface="+mn-cs"/>
              </a:rPr>
              <a:t> </a:t>
            </a:r>
            <a:r>
              <a:rPr lang="de-DE" sz="1100" b="1" i="0" dirty="0">
                <a:solidFill>
                  <a:srgbClr val="171717"/>
                </a:solidFill>
                <a:effectLst/>
                <a:latin typeface="Segoe UI" panose="020B0502040204020203" pitchFamily="34" charset="0"/>
              </a:rPr>
              <a:t>Security Information &amp; Event Management (SIEM)</a:t>
            </a:r>
            <a:r>
              <a:rPr lang="de-DE" sz="1100" b="0" i="0" dirty="0">
                <a:solidFill>
                  <a:srgbClr val="171717"/>
                </a:solidFill>
                <a:effectLst/>
                <a:latin typeface="Segoe UI" panose="020B0502040204020203" pitchFamily="34" charset="0"/>
              </a:rPr>
              <a:t> Lösung  Sicherheitsanalysen und </a:t>
            </a:r>
            <a:r>
              <a:rPr lang="en-US" sz="1100" b="0" i="0" u="none" strike="noStrike" kern="1200" dirty="0">
                <a:solidFill>
                  <a:schemeClr val="tx1"/>
                </a:solidFill>
                <a:effectLst/>
                <a:latin typeface="Segoe UI" panose="020B0502040204020203" pitchFamily="34" charset="0"/>
                <a:ea typeface="+mn-ea"/>
                <a:cs typeface="+mn-cs"/>
              </a:rPr>
              <a:t>threat intelligence </a:t>
            </a:r>
            <a:r>
              <a:rPr lang="en-US" sz="1100" b="0" i="0" u="none" strike="noStrike" kern="1200" dirty="0" err="1">
                <a:solidFill>
                  <a:schemeClr val="tx1"/>
                </a:solidFill>
                <a:effectLst/>
                <a:latin typeface="Segoe UI" panose="020B0502040204020203" pitchFamily="34" charset="0"/>
                <a:ea typeface="+mn-ea"/>
                <a:cs typeface="+mn-cs"/>
              </a:rPr>
              <a:t>über</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ganes</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unternemen</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hinweg</a:t>
            </a:r>
            <a:r>
              <a:rPr lang="en-US" sz="1100" b="0" i="0" u="none" strike="noStrike" kern="1200" dirty="0">
                <a:solidFill>
                  <a:schemeClr val="tx1"/>
                </a:solidFill>
                <a:effectLst/>
                <a:latin typeface="Segoe UI" panose="020B0502040204020203" pitchFamily="34" charset="0"/>
                <a:ea typeface="+mn-ea"/>
                <a:cs typeface="+mn-cs"/>
              </a:rPr>
              <a:t> also </a:t>
            </a:r>
            <a:r>
              <a:rPr lang="en-US" sz="1100" b="0" i="0" u="none" strike="noStrike" kern="1200" dirty="0" err="1">
                <a:solidFill>
                  <a:schemeClr val="tx1"/>
                </a:solidFill>
                <a:effectLst/>
                <a:latin typeface="Segoe UI" panose="020B0502040204020203" pitchFamily="34" charset="0"/>
                <a:ea typeface="+mn-ea"/>
                <a:cs typeface="+mn-cs"/>
              </a:rPr>
              <a:t>multicloud</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einzige</a:t>
            </a:r>
            <a:r>
              <a:rPr lang="en-US" sz="1100" b="0" i="0" u="none" strike="noStrike" kern="1200" dirty="0">
                <a:solidFill>
                  <a:schemeClr val="tx1"/>
                </a:solidFill>
                <a:effectLst/>
                <a:latin typeface="Segoe UI" panose="020B0502040204020203" pitchFamily="34" charset="0"/>
                <a:ea typeface="+mn-ea"/>
                <a:cs typeface="+mn-cs"/>
              </a:rPr>
              <a:t> solution </a:t>
            </a:r>
            <a:r>
              <a:rPr lang="en-US" sz="1100" b="0" i="0" u="none" strike="noStrike" kern="1200" dirty="0" err="1">
                <a:solidFill>
                  <a:schemeClr val="tx1"/>
                </a:solidFill>
                <a:effectLst/>
                <a:latin typeface="Segoe UI" panose="020B0502040204020203" pitchFamily="34" charset="0"/>
                <a:ea typeface="+mn-ea"/>
                <a:cs typeface="+mn-cs"/>
              </a:rPr>
              <a:t>für</a:t>
            </a:r>
            <a:r>
              <a:rPr lang="en-US" sz="1100" b="0" i="0" u="none" strike="noStrike" kern="1200" dirty="0">
                <a:solidFill>
                  <a:schemeClr val="tx1"/>
                </a:solidFill>
                <a:effectLst/>
                <a:latin typeface="Segoe UI" panose="020B0502040204020203" pitchFamily="34" charset="0"/>
                <a:ea typeface="+mn-ea"/>
                <a:cs typeface="+mn-cs"/>
              </a:rPr>
              <a:t> alerts und visibility, proactive hunting, and threat response. Azure Sentinel is your service operations center (SOC) view across the enterprise, alleviating the stress of increasingly sophisticated attacks, increasing volumes of alerts, and long resolution timeframes.</a:t>
            </a:r>
          </a:p>
          <a:p>
            <a:endParaRPr lang="en-US" sz="1100" b="0" i="0" u="none" strike="noStrike" kern="1200" dirty="0">
              <a:solidFill>
                <a:schemeClr val="tx1"/>
              </a:solidFill>
              <a:effectLst/>
              <a:latin typeface="Segoe UI" panose="020B0502040204020203" pitchFamily="34" charset="0"/>
              <a:ea typeface="+mn-ea"/>
              <a:cs typeface="+mn-cs"/>
            </a:endParaRPr>
          </a:p>
          <a:p>
            <a:r>
              <a:rPr lang="en-US" sz="1100" b="0" i="0" u="none" strike="noStrike" kern="1200" dirty="0">
                <a:solidFill>
                  <a:schemeClr val="tx1"/>
                </a:solidFill>
                <a:effectLst/>
                <a:latin typeface="Segoe UI" panose="020B0502040204020203" pitchFamily="34" charset="0"/>
                <a:ea typeface="+mn-ea"/>
                <a:cs typeface="+mn-cs"/>
              </a:rPr>
              <a:t>Man </a:t>
            </a:r>
            <a:r>
              <a:rPr lang="en-US" sz="1100" b="0" i="0" u="none" strike="noStrike" kern="1200" dirty="0" err="1">
                <a:solidFill>
                  <a:schemeClr val="tx1"/>
                </a:solidFill>
                <a:effectLst/>
                <a:latin typeface="Segoe UI" panose="020B0502040204020203" pitchFamily="34" charset="0"/>
                <a:ea typeface="+mn-ea"/>
                <a:cs typeface="+mn-cs"/>
              </a:rPr>
              <a:t>kann</a:t>
            </a:r>
            <a:r>
              <a:rPr lang="en-US" sz="1100" b="0" i="0" u="none" strike="noStrike" kern="1200" dirty="0">
                <a:solidFill>
                  <a:schemeClr val="tx1"/>
                </a:solidFill>
                <a:effectLst/>
                <a:latin typeface="Segoe UI" panose="020B0502040204020203" pitchFamily="34" charset="0"/>
                <a:ea typeface="+mn-ea"/>
                <a:cs typeface="+mn-cs"/>
              </a:rPr>
              <a:t> seine detection findings von </a:t>
            </a:r>
            <a:r>
              <a:rPr lang="en-US" sz="1100" b="0" i="0" u="none" strike="noStrike" kern="1200" dirty="0" err="1">
                <a:solidFill>
                  <a:schemeClr val="tx1"/>
                </a:solidFill>
                <a:effectLst/>
                <a:latin typeface="Segoe UI" panose="020B0502040204020203" pitchFamily="34" charset="0"/>
                <a:ea typeface="+mn-ea"/>
                <a:cs typeface="+mn-cs"/>
              </a:rPr>
              <a:t>asc</a:t>
            </a:r>
            <a:r>
              <a:rPr lang="en-US" sz="1100" b="0" i="0" u="none" strike="noStrike" kern="1200" dirty="0">
                <a:solidFill>
                  <a:schemeClr val="tx1"/>
                </a:solidFill>
                <a:effectLst/>
                <a:latin typeface="Segoe UI" panose="020B0502040204020203" pitchFamily="34" charset="0"/>
                <a:ea typeface="+mn-ea"/>
                <a:cs typeface="+mn-cs"/>
              </a:rPr>
              <a:t> </a:t>
            </a:r>
            <a:r>
              <a:rPr lang="en-US" sz="1100" b="0" i="0" u="none" strike="noStrike" kern="1200" dirty="0" err="1">
                <a:solidFill>
                  <a:schemeClr val="tx1"/>
                </a:solidFill>
                <a:effectLst/>
                <a:latin typeface="Segoe UI" panose="020B0502040204020203" pitchFamily="34" charset="0"/>
                <a:ea typeface="+mn-ea"/>
                <a:cs typeface="+mn-cs"/>
              </a:rPr>
              <a:t>richtung</a:t>
            </a:r>
            <a:r>
              <a:rPr lang="en-US" sz="1100" b="0" i="0" u="none" strike="noStrike" kern="1200" dirty="0">
                <a:solidFill>
                  <a:schemeClr val="tx1"/>
                </a:solidFill>
                <a:effectLst/>
                <a:latin typeface="Segoe UI" panose="020B0502040204020203" pitchFamily="34" charset="0"/>
                <a:ea typeface="+mn-ea"/>
                <a:cs typeface="+mn-cs"/>
              </a:rPr>
              <a:t> sentinel </a:t>
            </a:r>
            <a:r>
              <a:rPr lang="en-US" sz="1100" b="0" i="0" u="none" strike="noStrike" kern="1200" dirty="0" err="1">
                <a:solidFill>
                  <a:schemeClr val="tx1"/>
                </a:solidFill>
                <a:effectLst/>
                <a:latin typeface="Segoe UI" panose="020B0502040204020203" pitchFamily="34" charset="0"/>
                <a:ea typeface="+mn-ea"/>
                <a:cs typeface="+mn-cs"/>
              </a:rPr>
              <a:t>senden</a:t>
            </a:r>
            <a:r>
              <a:rPr lang="en-US" sz="1100" b="0" i="0" u="none" strike="noStrike" kern="1200" dirty="0">
                <a:solidFill>
                  <a:schemeClr val="tx1"/>
                </a:solidFill>
                <a:effectLst/>
                <a:latin typeface="Segoe UI" panose="020B0502040204020203" pitchFamily="34" charset="0"/>
                <a:ea typeface="+mn-ea"/>
                <a:cs typeface="+mn-cs"/>
              </a:rPr>
              <a:t> You can stream threat detection findings from Azure Security Center to </a:t>
            </a:r>
            <a:r>
              <a:rPr lang="en-US" sz="1100" b="0" i="0" u="sng" strike="noStrike" kern="1200" dirty="0">
                <a:solidFill>
                  <a:schemeClr val="tx1"/>
                </a:solidFill>
                <a:effectLst/>
                <a:latin typeface="Segoe UI" panose="020B0502040204020203" pitchFamily="34" charset="0"/>
                <a:ea typeface="+mn-ea"/>
                <a:cs typeface="+mn-cs"/>
                <a:hlinkClick r:id="rId4"/>
              </a:rPr>
              <a:t>Azure Sentinel</a:t>
            </a:r>
            <a:r>
              <a:rPr lang="en-US" sz="1100" b="0" i="0" u="none" strike="noStrike" kern="1200" dirty="0">
                <a:solidFill>
                  <a:schemeClr val="tx1"/>
                </a:solidFill>
                <a:effectLst/>
                <a:latin typeface="Segoe UI" panose="020B0502040204020203" pitchFamily="34" charset="0"/>
                <a:ea typeface="+mn-ea"/>
                <a:cs typeface="+mn-cs"/>
              </a:rPr>
              <a:t> for investigation, threat hunting, correlation with signals from other security solutions, and security operations center (SOC) level management.</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1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100" b="0" i="0" u="none" strike="noStrike" kern="1200" cap="none" spc="0" normalizeH="0" baseline="0" noProof="0" dirty="0" err="1">
                <a:ln>
                  <a:noFill/>
                </a:ln>
                <a:solidFill>
                  <a:srgbClr val="3C3C41"/>
                </a:solidFill>
                <a:effectLst/>
                <a:uLnTx/>
                <a:uFillTx/>
                <a:latin typeface="Segoe UI"/>
                <a:ea typeface="+mn-ea"/>
                <a:cs typeface="+mn-cs"/>
              </a:rPr>
              <a:t>Asc</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ist</a:t>
            </a:r>
            <a:r>
              <a:rPr kumimoji="0" lang="en-US" sz="1100" b="0" i="0" u="none" strike="noStrike" kern="1200" cap="none" spc="0" normalizeH="0" baseline="0" noProof="0" dirty="0">
                <a:ln>
                  <a:noFill/>
                </a:ln>
                <a:solidFill>
                  <a:srgbClr val="3C3C41"/>
                </a:solidFill>
                <a:effectLst/>
                <a:uLnTx/>
                <a:uFillTx/>
                <a:latin typeface="Segoe UI"/>
                <a:ea typeface="+mn-ea"/>
                <a:cs typeface="+mn-cs"/>
              </a:rPr>
              <a:t> also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eine</a:t>
            </a:r>
            <a:r>
              <a:rPr kumimoji="0" lang="en-US" sz="1100" b="0" i="0" u="none" strike="noStrike" kern="1200" cap="none" spc="0" normalizeH="0" baseline="0" noProof="0" dirty="0">
                <a:ln>
                  <a:noFill/>
                </a:ln>
                <a:solidFill>
                  <a:srgbClr val="3C3C41"/>
                </a:solidFill>
                <a:effectLst/>
                <a:uLnTx/>
                <a:uFillTx/>
                <a:latin typeface="Segoe UI"/>
                <a:ea typeface="+mn-ea"/>
                <a:cs typeface="+mn-cs"/>
              </a:rPr>
              <a:t> von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vielen</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datenquellen</a:t>
            </a:r>
            <a:r>
              <a:rPr kumimoji="0" lang="en-US" sz="1100" b="0" i="0" u="none" strike="noStrike" kern="1200" cap="none" spc="0" normalizeH="0" baseline="0" noProof="0" dirty="0">
                <a:ln>
                  <a:noFill/>
                </a:ln>
                <a:solidFill>
                  <a:srgbClr val="3C3C41"/>
                </a:solidFill>
                <a:effectLst/>
                <a:uLnTx/>
                <a:uFillTx/>
                <a:latin typeface="Segoe UI"/>
                <a:ea typeface="+mn-ea"/>
                <a:cs typeface="+mn-cs"/>
              </a:rPr>
              <a:t> </a:t>
            </a:r>
            <a:r>
              <a:rPr kumimoji="0" lang="en-US" sz="1100" b="0" i="0" u="none" strike="noStrike" kern="1200" cap="none" spc="0" normalizeH="0" baseline="0" noProof="0" dirty="0" err="1">
                <a:ln>
                  <a:noFill/>
                </a:ln>
                <a:solidFill>
                  <a:srgbClr val="3C3C41"/>
                </a:solidFill>
                <a:effectLst/>
                <a:uLnTx/>
                <a:uFillTx/>
                <a:latin typeface="Segoe UI"/>
                <a:ea typeface="+mn-ea"/>
                <a:cs typeface="+mn-cs"/>
              </a:rPr>
              <a:t>für</a:t>
            </a:r>
            <a:r>
              <a:rPr kumimoji="0" lang="en-US" sz="1100" b="0" i="0" u="none" strike="noStrike" kern="1200" cap="none" spc="0" normalizeH="0" baseline="0" noProof="0" dirty="0">
                <a:ln>
                  <a:noFill/>
                </a:ln>
                <a:solidFill>
                  <a:srgbClr val="3C3C41"/>
                </a:solidFill>
                <a:effectLst/>
                <a:uLnTx/>
                <a:uFillTx/>
                <a:latin typeface="Segoe UI"/>
                <a:ea typeface="+mn-ea"/>
                <a:cs typeface="+mn-cs"/>
              </a:rPr>
              <a:t> sentinel</a:t>
            </a:r>
          </a:p>
          <a:p>
            <a:r>
              <a:rPr lang="en-US" sz="1100" b="1" i="0" u="none" strike="noStrike" kern="1200" dirty="0">
                <a:solidFill>
                  <a:schemeClr val="tx1"/>
                </a:solidFill>
                <a:effectLst/>
                <a:latin typeface="Segoe UI" panose="020B0502040204020203" pitchFamily="34" charset="0"/>
                <a:ea typeface="+mn-ea"/>
                <a:cs typeface="+mn-cs"/>
              </a:rPr>
              <a:t>So how does Azure Security Center relate to Azure Sentinel?</a:t>
            </a:r>
          </a:p>
          <a:p>
            <a:r>
              <a:rPr lang="en-US" sz="1100" b="0" i="0" u="none" strike="noStrike" kern="1200" dirty="0">
                <a:solidFill>
                  <a:schemeClr val="tx1"/>
                </a:solidFill>
                <a:effectLst/>
                <a:latin typeface="Segoe UI" panose="020B0502040204020203" pitchFamily="34" charset="0"/>
                <a:ea typeface="+mn-ea"/>
                <a:cs typeface="+mn-cs"/>
              </a:rPr>
              <a:t>Security Center is one of the many sources of threat protection information that Azure Sentinel collects data from, to create a view for the entire organization. Microsoft recommends that customers using Azure use Azure Security Center for threat protection of workloads such as VMs, SQL, Storage, and IoT, in just a few clicks can connect </a:t>
            </a:r>
            <a:r>
              <a:rPr lang="en-US" sz="1100" b="0" i="0" u="sng" strike="noStrike" kern="1200" dirty="0">
                <a:solidFill>
                  <a:schemeClr val="tx1"/>
                </a:solidFill>
                <a:effectLst/>
                <a:latin typeface="Segoe UI" panose="020B0502040204020203" pitchFamily="34" charset="0"/>
                <a:ea typeface="+mn-ea"/>
                <a:cs typeface="+mn-cs"/>
                <a:hlinkClick r:id="rId5"/>
              </a:rPr>
              <a:t>Azure Security Center to Azure Sentinel</a:t>
            </a:r>
            <a:r>
              <a:rPr lang="en-US" sz="1100" b="0" i="0" u="none" strike="noStrike" kern="1200" dirty="0">
                <a:solidFill>
                  <a:schemeClr val="tx1"/>
                </a:solidFill>
                <a:effectLst/>
                <a:latin typeface="Segoe UI" panose="020B0502040204020203" pitchFamily="34" charset="0"/>
                <a:ea typeface="+mn-ea"/>
                <a:cs typeface="+mn-cs"/>
              </a:rPr>
              <a:t>. Once the Security Center data is in Azure Sentinel, customers can combine that data with other sources like firewalls, users, and devices, for proactive hunting and threat mitigation with advanced querying and the power of artificial intelligence.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3/30/2022 8:57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5826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0229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de-DE" sz="1200" b="1">
                <a:cs typeface="Segoe UI Semilight"/>
              </a:rPr>
              <a:t>Wie das ganze aussehen kann sehen sie hier</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69384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err="1">
                <a:cs typeface="Segoe UI Semilight"/>
              </a:rPr>
              <a:t>Zusammenfassend</a:t>
            </a:r>
            <a:r>
              <a:rPr lang="en-GB" sz="1200" b="1">
                <a:cs typeface="Segoe UI Semilight"/>
              </a:rPr>
              <a:t> </a:t>
            </a:r>
            <a:r>
              <a:rPr lang="en-GB" sz="1200" b="1" err="1">
                <a:cs typeface="Segoe UI Semilight"/>
              </a:rPr>
              <a:t>lässt</a:t>
            </a:r>
            <a:r>
              <a:rPr lang="en-GB" sz="1200" b="1">
                <a:cs typeface="Segoe UI Semilight"/>
              </a:rPr>
              <a:t> </a:t>
            </a:r>
            <a:r>
              <a:rPr lang="en-GB" sz="1200" b="1" err="1">
                <a:cs typeface="Segoe UI Semilight"/>
              </a:rPr>
              <a:t>sich</a:t>
            </a:r>
            <a:r>
              <a:rPr lang="en-GB" sz="1200" b="1">
                <a:cs typeface="Segoe UI Semilight"/>
              </a:rPr>
              <a:t> </a:t>
            </a:r>
            <a:r>
              <a:rPr lang="en-GB" sz="1200" b="1" err="1">
                <a:cs typeface="Segoe UI Semilight"/>
              </a:rPr>
              <a:t>sagen</a:t>
            </a:r>
            <a:r>
              <a:rPr lang="en-GB" sz="1200" b="1">
                <a:cs typeface="Segoe UI Semilight"/>
              </a:rPr>
              <a:t>, </a:t>
            </a:r>
            <a:r>
              <a:rPr lang="en-GB" sz="1200" b="1" err="1">
                <a:cs typeface="Segoe UI Semilight"/>
              </a:rPr>
              <a:t>dass</a:t>
            </a:r>
            <a:r>
              <a:rPr lang="en-GB" sz="1200" b="1">
                <a:cs typeface="Segoe UI Semilight"/>
              </a:rPr>
              <a:t> </a:t>
            </a:r>
            <a:r>
              <a:rPr lang="en-GB" sz="1200" b="1" err="1">
                <a:cs typeface="Segoe UI Semilight"/>
              </a:rPr>
              <a:t>sie</a:t>
            </a:r>
            <a:r>
              <a:rPr lang="en-GB" sz="1200" b="1">
                <a:cs typeface="Segoe UI Semilight"/>
              </a:rPr>
              <a:t> </a:t>
            </a:r>
            <a:r>
              <a:rPr lang="en-GB" sz="1200" b="1" err="1">
                <a:cs typeface="Segoe UI Semilight"/>
              </a:rPr>
              <a:t>ihre</a:t>
            </a:r>
            <a:r>
              <a:rPr lang="en-GB" sz="1200" b="1">
                <a:cs typeface="Segoe UI Semilight"/>
              </a:rPr>
              <a:t> compliance </a:t>
            </a:r>
            <a:r>
              <a:rPr lang="en-GB" sz="1200" b="1" err="1">
                <a:cs typeface="Segoe UI Semilight"/>
              </a:rPr>
              <a:t>anforderungen</a:t>
            </a:r>
            <a:r>
              <a:rPr lang="en-GB" sz="1200" b="1">
                <a:cs typeface="Segoe UI Semilight"/>
              </a:rPr>
              <a:t> </a:t>
            </a:r>
            <a:r>
              <a:rPr lang="en-GB" sz="1200" b="1" err="1">
                <a:cs typeface="Segoe UI Semilight"/>
              </a:rPr>
              <a:t>mit</a:t>
            </a:r>
            <a:r>
              <a:rPr lang="en-GB" sz="1200" b="1">
                <a:cs typeface="Segoe UI Semilight"/>
              </a:rPr>
              <a:t> den policy </a:t>
            </a:r>
            <a:r>
              <a:rPr lang="en-GB" sz="1200" b="1" err="1">
                <a:cs typeface="Segoe UI Semilight"/>
              </a:rPr>
              <a:t>defintiions</a:t>
            </a:r>
            <a:r>
              <a:rPr lang="en-GB" sz="1200" b="1">
                <a:cs typeface="Segoe UI Semilight"/>
              </a:rPr>
              <a:t> und </a:t>
            </a:r>
            <a:r>
              <a:rPr lang="en-GB" sz="1200" b="1" err="1">
                <a:cs typeface="Segoe UI Semilight"/>
              </a:rPr>
              <a:t>rbac</a:t>
            </a:r>
            <a:r>
              <a:rPr lang="en-GB" sz="1200" b="1">
                <a:cs typeface="Segoe UI Semilight"/>
              </a:rPr>
              <a:t> </a:t>
            </a:r>
            <a:r>
              <a:rPr lang="en-GB" sz="1200" b="1" err="1">
                <a:cs typeface="Segoe UI Semilight"/>
              </a:rPr>
              <a:t>empfehlungen</a:t>
            </a:r>
            <a:r>
              <a:rPr lang="en-GB" sz="1200" b="1">
                <a:cs typeface="Segoe UI Semilight"/>
              </a:rPr>
              <a:t> </a:t>
            </a:r>
            <a:r>
              <a:rPr lang="en-GB" sz="1200" b="1" err="1">
                <a:cs typeface="Segoe UI Semilight"/>
              </a:rPr>
              <a:t>matchen</a:t>
            </a:r>
            <a:r>
              <a:rPr lang="en-GB" sz="1200" b="1">
                <a:cs typeface="Segoe UI Semilight"/>
              </a:rPr>
              <a:t> </a:t>
            </a:r>
            <a:r>
              <a:rPr lang="en-GB" sz="1200" b="1" err="1">
                <a:cs typeface="Segoe UI Semilight"/>
              </a:rPr>
              <a:t>sollten</a:t>
            </a:r>
            <a:r>
              <a:rPr lang="en-GB" sz="1200" b="1">
                <a:cs typeface="Segoe UI Semilight"/>
              </a:rPr>
              <a:t>, auf höchst </a:t>
            </a:r>
            <a:r>
              <a:rPr lang="en-GB" sz="1200" b="1" err="1">
                <a:cs typeface="Segoe UI Semilight"/>
              </a:rPr>
              <a:t>mlglichen</a:t>
            </a:r>
            <a:r>
              <a:rPr lang="en-GB" sz="1200" b="1">
                <a:cs typeface="Segoe UI Semilight"/>
              </a:rPr>
              <a:t> level </a:t>
            </a:r>
            <a:r>
              <a:rPr lang="en-GB" sz="1200" b="1" err="1">
                <a:cs typeface="Segoe UI Semilight"/>
              </a:rPr>
              <a:t>ausrollen</a:t>
            </a:r>
            <a:r>
              <a:rPr lang="en-GB" sz="1200" b="1">
                <a:cs typeface="Segoe UI Semilight"/>
              </a:rPr>
              <a:t>, </a:t>
            </a:r>
            <a:r>
              <a:rPr lang="en-GB" sz="1200" b="1" err="1">
                <a:cs typeface="Segoe UI Semilight"/>
              </a:rPr>
              <a:t>zentralisiert</a:t>
            </a:r>
            <a:r>
              <a:rPr lang="en-GB" sz="1200" b="1">
                <a:cs typeface="Segoe UI Semilight"/>
              </a:rPr>
              <a:t> log analytics in monitoring </a:t>
            </a:r>
            <a:r>
              <a:rPr lang="en-GB" sz="1200" b="1" err="1">
                <a:cs typeface="Segoe UI Semilight"/>
              </a:rPr>
              <a:t>gesporchen</a:t>
            </a:r>
            <a:r>
              <a:rPr lang="en-GB" sz="1200" b="1">
                <a:cs typeface="Segoe UI Semilight"/>
              </a:rPr>
              <a:t>, </a:t>
            </a:r>
            <a:r>
              <a:rPr lang="en-GB" sz="1200" b="1" err="1">
                <a:cs typeface="Segoe UI Semilight"/>
              </a:rPr>
              <a:t>nutzen</a:t>
            </a:r>
            <a:r>
              <a:rPr lang="en-GB" sz="1200" b="1">
                <a:cs typeface="Segoe UI Semilight"/>
              </a:rPr>
              <a:t> von security </a:t>
            </a:r>
            <a:r>
              <a:rPr lang="en-GB" sz="1200" b="1" err="1">
                <a:cs typeface="Segoe UI Semilight"/>
              </a:rPr>
              <a:t>center</a:t>
            </a:r>
            <a:r>
              <a:rPr lang="en-GB" sz="1200" b="1">
                <a:cs typeface="Segoe UI Semilight"/>
              </a:rPr>
              <a:t> und </a:t>
            </a:r>
            <a:r>
              <a:rPr lang="en-GB" sz="1200" b="1" err="1">
                <a:cs typeface="Segoe UI Semilight"/>
              </a:rPr>
              <a:t>senitlen</a:t>
            </a:r>
            <a:r>
              <a:rPr lang="en-GB" sz="1200" b="1">
                <a:cs typeface="Segoe UI Semilight"/>
              </a:rPr>
              <a:t> und </a:t>
            </a:r>
            <a:r>
              <a:rPr lang="en-GB" sz="1200" b="1" err="1">
                <a:cs typeface="Segoe UI Semilight"/>
              </a:rPr>
              <a:t>wenn</a:t>
            </a:r>
            <a:r>
              <a:rPr lang="en-GB" sz="1200" b="1">
                <a:cs typeface="Segoe UI Semilight"/>
              </a:rPr>
              <a:t> </a:t>
            </a:r>
            <a:r>
              <a:rPr lang="en-GB" sz="1200" b="1" err="1">
                <a:cs typeface="Segoe UI Semilight"/>
              </a:rPr>
              <a:t>notwendig</a:t>
            </a:r>
            <a:r>
              <a:rPr lang="en-GB" sz="1200" b="1">
                <a:cs typeface="Segoe UI Semilight"/>
              </a:rPr>
              <a:t> </a:t>
            </a:r>
            <a:r>
              <a:rPr lang="en-GB" sz="1200" b="1" err="1">
                <a:cs typeface="Segoe UI Semilight"/>
              </a:rPr>
              <a:t>können</a:t>
            </a:r>
            <a:r>
              <a:rPr lang="en-GB" sz="1200" b="1">
                <a:cs typeface="Segoe UI Semilight"/>
              </a:rPr>
              <a:t> </a:t>
            </a:r>
            <a:r>
              <a:rPr lang="en-GB" sz="1200" b="1" err="1">
                <a:cs typeface="Segoe UI Semilight"/>
              </a:rPr>
              <a:t>sie</a:t>
            </a:r>
            <a:r>
              <a:rPr lang="en-GB" sz="1200" b="1">
                <a:cs typeface="Segoe UI Semilight"/>
              </a:rPr>
              <a:t> </a:t>
            </a:r>
            <a:r>
              <a:rPr lang="en-GB" sz="1200" b="1" err="1">
                <a:cs typeface="Segoe UI Semilight"/>
              </a:rPr>
              <a:t>daten</a:t>
            </a:r>
            <a:r>
              <a:rPr lang="en-GB" sz="1200" b="1">
                <a:cs typeface="Segoe UI Semilight"/>
              </a:rPr>
              <a:t> </a:t>
            </a:r>
            <a:r>
              <a:rPr lang="en-GB" sz="1200" b="1" err="1">
                <a:cs typeface="Segoe UI Semilight"/>
              </a:rPr>
              <a:t>natürlich</a:t>
            </a:r>
            <a:r>
              <a:rPr lang="en-GB" sz="1200" b="1">
                <a:cs typeface="Segoe UI Semilight"/>
              </a:rPr>
              <a:t> </a:t>
            </a:r>
            <a:r>
              <a:rPr lang="en-GB" sz="1200" b="1" err="1">
                <a:cs typeface="Segoe UI Semilight"/>
              </a:rPr>
              <a:t>auch</a:t>
            </a:r>
            <a:r>
              <a:rPr lang="en-GB" sz="1200" b="1">
                <a:cs typeface="Segoe UI Semilight"/>
              </a:rPr>
              <a:t> </a:t>
            </a:r>
            <a:r>
              <a:rPr lang="en-GB" sz="1200" b="1" err="1">
                <a:cs typeface="Segoe UI Semilight"/>
              </a:rPr>
              <a:t>weiterleitern</a:t>
            </a:r>
            <a:endParaRPr lang="en-GB" sz="1200" b="1">
              <a:cs typeface="Segoe UI Semilight"/>
            </a:endParaRPr>
          </a:p>
          <a:p>
            <a:pPr>
              <a:spcAft>
                <a:spcPts val="0"/>
              </a:spcAft>
            </a:pPr>
            <a:endParaRPr lang="en-GB" sz="1200" b="1">
              <a:cs typeface="Segoe UI Semilight"/>
            </a:endParaRPr>
          </a:p>
          <a:p>
            <a:pPr>
              <a:spcAft>
                <a:spcPts val="0"/>
              </a:spcAft>
            </a:pPr>
            <a:r>
              <a:rPr lang="en-GB" sz="1200" b="1">
                <a:cs typeface="Segoe UI Semilight"/>
              </a:rPr>
              <a:t>Um </a:t>
            </a:r>
            <a:r>
              <a:rPr lang="en-GB" sz="1200" b="1" err="1">
                <a:cs typeface="Segoe UI Semilight"/>
              </a:rPr>
              <a:t>mehr</a:t>
            </a:r>
            <a:r>
              <a:rPr lang="en-GB" sz="1200" b="1">
                <a:cs typeface="Segoe UI Semilight"/>
              </a:rPr>
              <a:t> </a:t>
            </a:r>
            <a:r>
              <a:rPr lang="en-GB" sz="1200" b="1" err="1">
                <a:cs typeface="Segoe UI Semilight"/>
              </a:rPr>
              <a:t>verständnis</a:t>
            </a:r>
            <a:r>
              <a:rPr lang="en-GB" sz="1200" b="1">
                <a:cs typeface="Segoe UI Semilight"/>
              </a:rPr>
              <a:t> </a:t>
            </a:r>
            <a:r>
              <a:rPr lang="en-GB" sz="1200" b="1" err="1">
                <a:cs typeface="Segoe UI Semilight"/>
              </a:rPr>
              <a:t>wird</a:t>
            </a:r>
            <a:r>
              <a:rPr lang="en-GB" sz="1200" b="1">
                <a:cs typeface="Segoe UI Semilight"/>
              </a:rPr>
              <a:t> </a:t>
            </a:r>
            <a:r>
              <a:rPr lang="en-GB" sz="1200" b="1" err="1">
                <a:cs typeface="Segoe UI Semilight"/>
              </a:rPr>
              <a:t>andreas</a:t>
            </a:r>
            <a:r>
              <a:rPr lang="en-GB" sz="1200" b="1">
                <a:cs typeface="Segoe UI Semilight"/>
              </a:rPr>
              <a:t> </a:t>
            </a:r>
            <a:r>
              <a:rPr lang="en-GB" sz="1200" b="1" err="1">
                <a:cs typeface="Segoe UI Semilight"/>
              </a:rPr>
              <a:t>jetzt</a:t>
            </a:r>
            <a:r>
              <a:rPr lang="en-GB" sz="1200" b="1">
                <a:cs typeface="Segoe UI Semilight"/>
              </a:rPr>
              <a:t> </a:t>
            </a:r>
            <a:r>
              <a:rPr lang="en-GB" sz="1200" b="1" err="1">
                <a:cs typeface="Segoe UI Semilight"/>
              </a:rPr>
              <a:t>auch</a:t>
            </a:r>
            <a:r>
              <a:rPr lang="en-GB" sz="1200" b="1">
                <a:cs typeface="Segoe UI Semilight"/>
              </a:rPr>
              <a:t> security benchmark eingehen</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endParaRPr lang="en-US" sz="1200">
              <a:solidFill>
                <a:srgbClr val="24292E"/>
              </a:solidFill>
              <a:latin typeface="Segoe UI"/>
              <a:cs typeface="Calibri"/>
            </a:endParaRPr>
          </a:p>
          <a:p>
            <a:pPr marL="291436" indent="-291436">
              <a:buFont typeface="Wingdings" panose="05000000000000000000" pitchFamily="2" charset="2"/>
              <a:buChar char="q"/>
            </a:pPr>
            <a:endParaRPr lang="en-US" sz="1200">
              <a:solidFill>
                <a:srgbClr val="24292E"/>
              </a:solidFill>
              <a:latin typeface="Segoe UI"/>
              <a:cs typeface="Calibri"/>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80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hlinkClick r:id="rId3"/>
              </a:rPr>
              <a:t>Einführung zum Azure Security-Vergleichstest | Microsoft Docs</a:t>
            </a:r>
            <a:endParaRPr lang="de-DE"/>
          </a:p>
          <a:p>
            <a:pPr algn="l"/>
            <a:r>
              <a:rPr lang="de-DE" b="0" i="0">
                <a:solidFill>
                  <a:srgbClr val="E3E3E3"/>
                </a:solidFill>
                <a:effectLst/>
                <a:latin typeface="Segoe UI" panose="020B0502040204020203" pitchFamily="34" charset="0"/>
              </a:rPr>
              <a:t>Täglich werden in Azure neue Dienste und Features veröffentlicht, Entwickler veröffentlichen rasch neue Cloudanwendungen, die auf diesen Diensten basieren, und Angreifer suchen ständig nach neuen Wegen, um falsch konfigurierte Ressourcen auszunutzen. Die Cloud bewegt sich schnell, Entwickler bewegen sich schnell, und Angreifer sind ständig in Bewegung. Wie halten Sie Schritt und können die Sicherheit Ihrer Cloudbereitstellungen gewährleisten? Inwiefern unterscheiden sich Sicherheitspraktiken für Cloudsysteme von lokalen Systemen? Wie können Sie die Konsistenz über viele unabhängige Entwicklungsteams hinweg überwachen?</a:t>
            </a:r>
          </a:p>
          <a:p>
            <a:pPr algn="l"/>
            <a:r>
              <a:rPr lang="de-DE" b="0" i="0">
                <a:solidFill>
                  <a:srgbClr val="E3E3E3"/>
                </a:solidFill>
                <a:effectLst/>
                <a:latin typeface="Segoe UI" panose="020B0502040204020203" pitchFamily="34" charset="0"/>
              </a:rPr>
              <a:t>Microsoft hat festgestellt, dass die Verwendung von Benchmarks / </a:t>
            </a:r>
            <a:r>
              <a:rPr lang="de-DE" b="0" i="1">
                <a:solidFill>
                  <a:srgbClr val="E3E3E3"/>
                </a:solidFill>
                <a:effectLst/>
                <a:latin typeface="Segoe UI" panose="020B0502040204020203" pitchFamily="34" charset="0"/>
              </a:rPr>
              <a:t>Sicherheitsvergleichstests</a:t>
            </a:r>
            <a:r>
              <a:rPr lang="de-DE" b="0" i="0">
                <a:solidFill>
                  <a:srgbClr val="E3E3E3"/>
                </a:solidFill>
                <a:effectLst/>
                <a:latin typeface="Segoe UI" panose="020B0502040204020203" pitchFamily="34" charset="0"/>
              </a:rPr>
              <a:t> Ihnen helfen kann, schnellen Schutz für Cloudbereitstellungen herzustellen. </a:t>
            </a:r>
          </a:p>
          <a:p>
            <a:pPr algn="l"/>
            <a:r>
              <a:rPr lang="de-DE" b="0" i="0">
                <a:solidFill>
                  <a:srgbClr val="E3E3E3"/>
                </a:solidFill>
                <a:effectLst/>
                <a:latin typeface="Segoe UI" panose="020B0502040204020203" pitchFamily="34" charset="0"/>
              </a:rPr>
              <a:t>Die Vergleichstestempfehlungen Ihres Clouddienstanbieters stellen einen Ausgangspunkt für die Auswahl bestimmter Einstellungen für die Sicherheitskonfiguration in Ihrer Umgebung dar und ermöglichen es Ihnen, das Risiko für Ihr Unternehmen schnell zu reduzieren.</a:t>
            </a:r>
          </a:p>
          <a:p>
            <a:pPr algn="l"/>
            <a:r>
              <a:rPr lang="de-DE" b="0" i="0">
                <a:solidFill>
                  <a:srgbClr val="E3E3E3"/>
                </a:solidFill>
                <a:effectLst/>
                <a:latin typeface="Segoe UI" panose="020B0502040204020203" pitchFamily="34" charset="0"/>
              </a:rPr>
              <a:t>Der Azure-Sicherheitsvergleichstest enthält eine Sammlung von wirkungsvollen Sicherheitsempfehlungen, mit denen Sie die von Ihnen in Azure genutzten Dienste sichern können:</a:t>
            </a:r>
          </a:p>
          <a:p>
            <a:pPr algn="l">
              <a:buFont typeface="Arial" panose="020B0604020202020204" pitchFamily="34" charset="0"/>
              <a:buChar char="•"/>
            </a:pPr>
            <a:r>
              <a:rPr lang="de-DE" b="1" i="0">
                <a:solidFill>
                  <a:srgbClr val="E3E3E3"/>
                </a:solidFill>
                <a:effectLst/>
                <a:latin typeface="Segoe UI" panose="020B0502040204020203" pitchFamily="34" charset="0"/>
              </a:rPr>
              <a:t>Sicherheitskontrollelemente:</a:t>
            </a:r>
            <a:r>
              <a:rPr lang="de-DE" b="0" i="0">
                <a:solidFill>
                  <a:srgbClr val="E3E3E3"/>
                </a:solidFill>
                <a:effectLst/>
                <a:latin typeface="Segoe UI" panose="020B0502040204020203" pitchFamily="34" charset="0"/>
              </a:rPr>
              <a:t> Diese Empfehlungen gelten allgemein für Ihren Azure-Mandanten und die Azure-Dienste. Jede Empfehlung enthält eine Liste von Projektbeteiligter, die in der Regel an der Planung, Genehmigung oder Implementierung des Vergleichstests beteiligt sind.</a:t>
            </a:r>
          </a:p>
          <a:p>
            <a:pPr algn="l">
              <a:buFont typeface="Arial" panose="020B0604020202020204" pitchFamily="34" charset="0"/>
              <a:buChar char="•"/>
            </a:pPr>
            <a:r>
              <a:rPr lang="de-DE" b="1" i="0" err="1">
                <a:solidFill>
                  <a:srgbClr val="E3E3E3"/>
                </a:solidFill>
                <a:effectLst/>
                <a:latin typeface="Segoe UI" panose="020B0502040204020203" pitchFamily="34" charset="0"/>
              </a:rPr>
              <a:t>Dienstbaselines</a:t>
            </a:r>
            <a:r>
              <a:rPr lang="de-DE" b="1" i="0">
                <a:solidFill>
                  <a:srgbClr val="E3E3E3"/>
                </a:solidFill>
                <a:effectLst/>
                <a:latin typeface="Segoe UI" panose="020B0502040204020203" pitchFamily="34" charset="0"/>
              </a:rPr>
              <a:t>:</a:t>
            </a:r>
            <a:r>
              <a:rPr lang="de-DE" b="0" i="0">
                <a:solidFill>
                  <a:srgbClr val="E3E3E3"/>
                </a:solidFill>
                <a:effectLst/>
                <a:latin typeface="Segoe UI" panose="020B0502040204020203" pitchFamily="34" charset="0"/>
              </a:rPr>
              <a:t> Diese wenden die Kontrollelemente auf einzelne Azure-Dienste an, um Empfehlungen für die Sicherheitskonfiguration des jeweiligen Diensts zu geben.</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[Azure Security Benchmarks]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a:solidFill>
                  <a:srgbClr val="171717"/>
                </a:solidFill>
                <a:effectLst/>
                <a:latin typeface="Segoe UI" panose="020B0502040204020203" pitchFamily="34" charset="0"/>
              </a:rPr>
              <a:t>Attackers are always looking for new way to compromise systems so aligning to the Azure Security Benchmarks helps keep landing zone resources configured securely by following the Azure security proven practices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our Customers usually have a requirement to align to a security control framework like NIST or CIS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0" i="0">
                <a:solidFill>
                  <a:srgbClr val="171717"/>
                </a:solidFill>
                <a:effectLst/>
                <a:latin typeface="Segoe UI" panose="020B0502040204020203" pitchFamily="34" charset="0"/>
              </a:rPr>
              <a:t>The Azure Security Benchmark (ASB) provides prescriptive practices and recommendations to help improve the security of workloads, data, and services on Azure</a:t>
            </a:r>
            <a:endParaRPr lang="en-US" sz="1200" b="0" i="0">
              <a:solidFill>
                <a:srgbClr val="171717"/>
              </a:solidFill>
              <a:effectLst/>
              <a:latin typeface="Segoe U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Times New Roman" panose="02020603050405020304" pitchFamily="18" charset="0"/>
              </a:rPr>
              <a:t>In the benchmarks, the mapping to NIST and CIS is already done for the customer</a:t>
            </a:r>
          </a:p>
          <a:p>
            <a:pPr marL="342900" marR="0" lvl="0" indent="-342900">
              <a:lnSpc>
                <a:spcPct val="107000"/>
              </a:lnSpc>
              <a:spcBef>
                <a:spcPts val="0"/>
              </a:spcBef>
              <a:spcAft>
                <a:spcPts val="0"/>
              </a:spcAft>
              <a:buFont typeface="Symbol" panose="05050102010706020507" pitchFamily="18" charset="2"/>
              <a:buChar char=""/>
            </a:pPr>
            <a:r>
              <a:rPr lang="en-US" sz="1200">
                <a:effectLst/>
                <a:latin typeface="Calibri" panose="020F0502020204030204" pitchFamily="34" charset="0"/>
                <a:ea typeface="Calibri" panose="020F0502020204030204" pitchFamily="34" charset="0"/>
                <a:cs typeface="Times New Roman" panose="02020603050405020304" pitchFamily="18" charset="0"/>
              </a:rPr>
              <a:t>There are two section to the Benchmarks</a:t>
            </a:r>
          </a:p>
          <a:p>
            <a:pPr marL="800100" marR="0" lvl="1" indent="-342900">
              <a:lnSpc>
                <a:spcPct val="107000"/>
              </a:lnSpc>
              <a:spcBef>
                <a:spcPts val="0"/>
              </a:spcBef>
              <a:spcAft>
                <a:spcPts val="0"/>
              </a:spcAft>
              <a:buFont typeface="Symbol" panose="05050102010706020507" pitchFamily="18" charset="2"/>
              <a:buChar char=""/>
            </a:pPr>
            <a:r>
              <a:rPr lang="en-US" sz="1800" b="0" i="0">
                <a:solidFill>
                  <a:srgbClr val="171717"/>
                </a:solidFill>
                <a:effectLst/>
                <a:latin typeface="Segoe UI" panose="020B0502040204020203" pitchFamily="34" charset="0"/>
              </a:rPr>
              <a:t>Platform Security controls: These recommendations are generally applicable across your Azure tenant and Azure services. Each recommendation identifies a list of stakeholders that are typically involved in planning, approval, or implementation of the benchmark.  Along with the specific recommendations for the control</a:t>
            </a:r>
          </a:p>
          <a:p>
            <a:pPr marL="800100" marR="0" lvl="1" indent="-342900">
              <a:lnSpc>
                <a:spcPct val="107000"/>
              </a:lnSpc>
              <a:spcBef>
                <a:spcPts val="0"/>
              </a:spcBef>
              <a:spcAft>
                <a:spcPts val="0"/>
              </a:spcAft>
              <a:buFont typeface="Symbol" panose="05050102010706020507" pitchFamily="18" charset="2"/>
              <a:buChar char=""/>
            </a:pPr>
            <a:r>
              <a:rPr lang="en-US" sz="1800" b="0" i="0">
                <a:solidFill>
                  <a:srgbClr val="171717"/>
                </a:solidFill>
                <a:effectLst/>
                <a:latin typeface="Segoe UI" panose="020B0502040204020203" pitchFamily="34" charset="0"/>
              </a:rPr>
              <a:t>Service baselines: These apply the controls to individual Azure services to provide recommendations on that service’s security configuration.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F32BB-CBB0-41F6-A7C9-768A3AC83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56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b="0" baseline="0">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0E2210-FCD4-4E32-922A-6DC22322192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832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TechReady 18</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09A4933-593F-446E-BFA7-0B2A595E919A}"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3/30/2022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4909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894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920BE-33EE-4E29-B1F0-63D2335835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928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645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735D0F-15CB-5241-8DA7-9EC6F9751AD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610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249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247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p>
          <a:p>
            <a:pPr marL="757735" lvl="1" indent="-291436" defTabSz="932597">
              <a:buFont typeface="Wingdings" panose="05000000000000000000" pitchFamily="2" charset="2"/>
              <a:buChar char="q"/>
            </a:pPr>
            <a:endParaRPr lang="en-US" sz="1200">
              <a:solidFill>
                <a:srgbClr val="24292E"/>
              </a:solidFill>
              <a:latin typeface="Segoe UI"/>
            </a:endParaRPr>
          </a:p>
          <a:p>
            <a:pPr marL="757735" lvl="1" indent="-291436" defTabSz="932597">
              <a:buFont typeface="Wingdings" panose="05000000000000000000" pitchFamily="2" charset="2"/>
              <a:buChar char="q"/>
            </a:pPr>
            <a:endParaRPr lang="en-US" sz="1200">
              <a:solidFill>
                <a:srgbClr val="24292E"/>
              </a:solidFill>
              <a:latin typeface="Segoe UI"/>
            </a:endParaRPr>
          </a:p>
          <a:p>
            <a:pPr>
              <a:spcAft>
                <a:spcPts val="0"/>
              </a:spcAft>
            </a:pPr>
            <a:endParaRPr lang="en-GB" sz="1200" b="1">
              <a:cs typeface="Segoe UI Semilight"/>
            </a:endParaRP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806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pPr marL="757735" lvl="1" indent="-291436" defTabSz="932597">
              <a:buFont typeface="Wingdings" panose="05000000000000000000" pitchFamily="2" charset="2"/>
              <a:buChar char="q"/>
            </a:pPr>
            <a:r>
              <a:rPr lang="en-US" sz="1200">
                <a:solidFill>
                  <a:srgbClr val="24292E"/>
                </a:solidFill>
                <a:latin typeface="Segoe UI"/>
              </a:rPr>
              <a:t>Identity and access management (AAD, RBAC, MFA, PIM)</a:t>
            </a:r>
          </a:p>
          <a:p>
            <a:pPr marL="757735" lvl="1" indent="-291436" defTabSz="932597">
              <a:buFont typeface="Wingdings" panose="05000000000000000000" pitchFamily="2" charset="2"/>
              <a:buChar char="q"/>
            </a:pPr>
            <a:r>
              <a:rPr lang="en-US" sz="1200">
                <a:solidFill>
                  <a:srgbClr val="24292E"/>
                </a:solidFill>
                <a:latin typeface="Segoe UI"/>
              </a:rPr>
              <a:t>Secure Network Design (NSG, Firewall, WAF, DDoS)</a:t>
            </a:r>
          </a:p>
          <a:p>
            <a:pPr marL="291436" indent="-291436">
              <a:buFont typeface="Wingdings" panose="05000000000000000000" pitchFamily="2" charset="2"/>
              <a:buChar char="q"/>
            </a:pPr>
            <a:r>
              <a:rPr lang="en-US" sz="1200">
                <a:cs typeface="Calibri"/>
              </a:rPr>
              <a:t>Network Segmentation</a:t>
            </a:r>
          </a:p>
          <a:p>
            <a:pPr marL="291436" indent="-291436">
              <a:buFont typeface="Wingdings" panose="05000000000000000000" pitchFamily="2" charset="2"/>
              <a:buChar char="q"/>
            </a:pPr>
            <a:r>
              <a:rPr lang="en-US" sz="1200">
                <a:cs typeface="Calibri"/>
              </a:rPr>
              <a:t>Network Encryption</a:t>
            </a:r>
          </a:p>
          <a:p>
            <a:pPr marL="757735" lvl="1" indent="-291436" defTabSz="932597">
              <a:buFont typeface="Wingdings" panose="05000000000000000000" pitchFamily="2" charset="2"/>
              <a:buChar char="q"/>
            </a:pPr>
            <a:endParaRPr lang="en-US" sz="1200">
              <a:solidFill>
                <a:srgbClr val="24292E"/>
              </a:solidFill>
              <a:latin typeface="Segoe UI"/>
            </a:endParaRPr>
          </a:p>
          <a:p>
            <a:pPr marL="757735" lvl="1" indent="-291436" defTabSz="932597">
              <a:buFont typeface="Wingdings" panose="05000000000000000000" pitchFamily="2" charset="2"/>
              <a:buChar char="q"/>
            </a:pPr>
            <a:endParaRPr lang="en-US" sz="1200">
              <a:solidFill>
                <a:srgbClr val="24292E"/>
              </a:solidFill>
              <a:latin typeface="Segoe UI"/>
            </a:endParaRPr>
          </a:p>
          <a:p>
            <a:pPr>
              <a:spcAft>
                <a:spcPts val="0"/>
              </a:spcAft>
            </a:pPr>
            <a:endParaRPr lang="en-GB" sz="1200" b="1">
              <a:cs typeface="Segoe UI Semilight"/>
            </a:endParaRP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69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a:hlinkClick r:id="rId3"/>
              </a:rPr>
              <a:t>Release notes for Azure Security Center | Microsoft Docs</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26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a:latin typeface="Calibri" panose="020F0502020204030204" pitchFamily="34" charset="0"/>
                <a:ea typeface="Calibri" panose="020F0502020204030204" pitchFamily="34" charset="0"/>
                <a:cs typeface="Times New Roman" panose="02020603050405020304" pitchFamily="18" charset="0"/>
              </a:rPr>
              <a:t>Talk track: </a:t>
            </a:r>
            <a:endParaRPr lang="en-US"/>
          </a:p>
          <a:p>
            <a:pPr defTabSz="942289">
              <a:defRPr/>
            </a:pPr>
            <a:endParaRPr lang="en-US"/>
          </a:p>
          <a:p>
            <a:pPr marL="0" indent="0" defTabSz="914367">
              <a:lnSpc>
                <a:spcPct val="150000"/>
              </a:lnSpc>
              <a:buNone/>
            </a:pPr>
            <a:r>
              <a:rPr lang="en-US" i="1"/>
              <a:t>[1-line summary]</a:t>
            </a:r>
            <a:r>
              <a:rPr lang="en-US">
                <a:latin typeface="Calibri" panose="020F0502020204030204" pitchFamily="34" charset="0"/>
                <a:cs typeface="Calibri" panose="020F0502020204030204" pitchFamily="34" charset="0"/>
              </a:rPr>
              <a:t> Azure Backup is a built-in Azure service that provides </a:t>
            </a:r>
            <a:r>
              <a:rPr lang="en-US">
                <a:solidFill>
                  <a:srgbClr val="0078D4"/>
                </a:solidFill>
                <a:latin typeface="Calibri" panose="020F0502020204030204" pitchFamily="34" charset="0"/>
                <a:cs typeface="Calibri" panose="020F0502020204030204" pitchFamily="34" charset="0"/>
              </a:rPr>
              <a:t>Secure </a:t>
            </a:r>
            <a:r>
              <a:rPr lang="en-US">
                <a:latin typeface="Calibri" panose="020F0502020204030204" pitchFamily="34" charset="0"/>
                <a:cs typeface="Calibri" panose="020F0502020204030204" pitchFamily="34" charset="0"/>
              </a:rPr>
              <a:t>backup</a:t>
            </a:r>
            <a:r>
              <a:rPr lang="en-US">
                <a:solidFill>
                  <a:srgbClr val="0078D4"/>
                </a:solidFill>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for all Azure managed data assets, using </a:t>
            </a:r>
            <a:r>
              <a:rPr lang="en-US">
                <a:solidFill>
                  <a:srgbClr val="0078D4"/>
                </a:solidFill>
                <a:latin typeface="Calibri" panose="020F0502020204030204" pitchFamily="34" charset="0"/>
                <a:cs typeface="Calibri" panose="020F0502020204030204" pitchFamily="34" charset="0"/>
              </a:rPr>
              <a:t>Zero-infrastructure</a:t>
            </a:r>
            <a:r>
              <a:rPr lang="en-US">
                <a:latin typeface="Calibri" panose="020F0502020204030204" pitchFamily="34" charset="0"/>
                <a:cs typeface="Calibri" panose="020F0502020204030204" pitchFamily="34" charset="0"/>
              </a:rPr>
              <a:t> solutions to enable self service backups and restores with </a:t>
            </a:r>
            <a:r>
              <a:rPr lang="en-US">
                <a:solidFill>
                  <a:srgbClr val="0078D4"/>
                </a:solidFill>
                <a:latin typeface="Calibri" panose="020F0502020204030204" pitchFamily="34" charset="0"/>
                <a:cs typeface="Calibri" panose="020F0502020204030204" pitchFamily="34" charset="0"/>
              </a:rPr>
              <a:t>at-scale Management </a:t>
            </a:r>
            <a:r>
              <a:rPr lang="en-US">
                <a:latin typeface="Calibri" panose="020F0502020204030204" pitchFamily="34" charset="0"/>
                <a:cs typeface="Calibri" panose="020F0502020204030204" pitchFamily="34" charset="0"/>
              </a:rPr>
              <a:t>at a </a:t>
            </a:r>
            <a:r>
              <a:rPr lang="en-US">
                <a:solidFill>
                  <a:srgbClr val="0078D4"/>
                </a:solidFill>
                <a:latin typeface="Calibri" panose="020F0502020204030204" pitchFamily="34" charset="0"/>
                <a:cs typeface="Calibri" panose="020F0502020204030204" pitchFamily="34" charset="0"/>
              </a:rPr>
              <a:t>lower &amp; predictable TCO</a:t>
            </a:r>
            <a:r>
              <a:rPr lang="en-US">
                <a:latin typeface="Calibri" panose="020F0502020204030204" pitchFamily="34" charset="0"/>
                <a:cs typeface="Calibri" panose="020F0502020204030204" pitchFamily="34" charset="0"/>
              </a:rPr>
              <a:t>.</a:t>
            </a:r>
          </a:p>
          <a:p>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[Built-in Management at Scale] </a:t>
            </a:r>
            <a:r>
              <a:rPr lang="en-US" b="0" i="0"/>
              <a:t>Azure Backup can seamlessly scale its protection across multiple workloads without any management overhead for customers. There are multiple automation channels as well to enable this (via PS, CLI, ARM templates, REST APIs)</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[Scalable, Durable and Secure Storage] </a:t>
            </a:r>
            <a:r>
              <a:rPr lang="en-US" b="0" i="0"/>
              <a:t>Azure Backup uses reliable Blob storage with in-built security and high availability features. Customers can choose LRS, GRS or RA-GRS storages for their backup data: </a:t>
            </a:r>
            <a:r>
              <a:rPr lang="en-IN">
                <a:hlinkClick r:id="rId3"/>
              </a:rPr>
              <a:t>https://docs.microsoft.com/en-us/azure/backup/backup-security-controls</a:t>
            </a:r>
            <a:endParaRPr lang="en-US" b="0" i="0"/>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[Native Workload integration]</a:t>
            </a:r>
            <a:r>
              <a:rPr lang="en-US"/>
              <a:t> Azure Backup provides native integration with Azure Workloads (VMs, SAP HANA, SQL in Azure VMs and even Azure Files) without requiring you to manage automation or infrastructure to deploy agents , write new scripts or provision storage.</a:t>
            </a:r>
          </a:p>
          <a:p>
            <a:endParaRPr lang="en-US"/>
          </a:p>
          <a:p>
            <a:r>
              <a:rPr lang="en-US" b="1"/>
              <a:t>Data Plane</a:t>
            </a:r>
          </a:p>
          <a:p>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[Automated Backup Cleanup]</a:t>
            </a:r>
            <a:r>
              <a:rPr lang="en-US"/>
              <a:t> Azure Backup automatically cleans up older backup data to comply with the retention policies set by you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[Automated Storage Management]</a:t>
            </a:r>
            <a:r>
              <a:rPr lang="en-US"/>
              <a:t> While using Azure Backup, customers need not worry about provisioning or managing Storage accounts for their backup data. Azure Backup takes care of this within the platform allowing customers to scale their backup data rapidly</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[Malicious delete protection]</a:t>
            </a:r>
            <a:r>
              <a:rPr lang="en-US"/>
              <a:t> In addition we protect against any accidental and malicious attempts for deleting your backups via Soft delete of backups – We will store the deleted backup data for 14 days free of charge and allow it to be recovered from this state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[Secure Encrypted Backups]</a:t>
            </a:r>
            <a:r>
              <a:rPr lang="en-US"/>
              <a:t> Azure backup ensures your backup data is stored in a secure manner leveraging built-in security capabilities of the Azure platform like RBAC and Encryption. </a:t>
            </a:r>
            <a:r>
              <a:rPr lang="en-IN">
                <a:hlinkClick r:id="rId3"/>
              </a:rPr>
              <a:t>https://docs.microsoft.com/en-us/azure/backup/backup-security-controls</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pPr marL="0" marR="0" lvl="0" indent="0" algn="l"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lang="en-US" b="1" i="0"/>
              <a:t>Management Plane</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[Policy Management]</a:t>
            </a:r>
            <a:r>
              <a:rPr lang="en-US"/>
              <a:t> Azure Backup Policies within each vault define when the backups should get triggered and how long they need to be retained. Customers can also manage these policies and apply them across multiple items </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[Access Control]</a:t>
            </a:r>
            <a:r>
              <a:rPr lang="en-US"/>
              <a:t> Our management entity, the Recovery Service vault, provides the management capabilities and is accessible via the Azure Portal, SDK, CLI and even REST APIs. It is also an RBAC boundary, thus provide customers the option to restrict access to Backups only for authorized Backup Admins</a:t>
            </a:r>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[Monitoring and Reporting]</a:t>
            </a:r>
            <a:r>
              <a:rPr lang="en-US"/>
              <a:t> Azure Backup integrates with Log Analytics and provides the ability to see reports via Workbooks as well. Refer to Azure Backup Reports: </a:t>
            </a:r>
            <a:r>
              <a:rPr lang="en-IN">
                <a:hlinkClick r:id="rId4"/>
              </a:rPr>
              <a:t>https://docs.microsoft.com/en-us/azure/backup/configure-reports</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i="1"/>
              <a:t>[Snapshot Management]</a:t>
            </a:r>
            <a:r>
              <a:rPr lang="en-US"/>
              <a:t> Azure backup takes snapshots for a few Azure native workloads (VMs and Azure Files), manages these snapshots and allows very fast restores from them. This option drastically reduces the time to recover customer data to the original storage.</a:t>
            </a:r>
          </a:p>
          <a:p>
            <a:pPr marL="6286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a:hlinkClick r:id="rId5"/>
              </a:rPr>
              <a:t>https://docs.microsoft.com/en-us/azure/backup/backup-instant-restore-capability</a:t>
            </a:r>
            <a:endParaRPr lang="en-US"/>
          </a:p>
          <a:p>
            <a:pPr marL="628650" marR="0" lvl="1"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a:hlinkClick r:id="rId6"/>
              </a:rPr>
              <a:t>https://azure.microsoft.com/en-in/blog/azure-files-share-snapshot-management-by-azure-backup-is-now-generally-available/</a:t>
            </a:r>
            <a:endParaRPr lang="en-US"/>
          </a:p>
          <a:p>
            <a:pPr marL="1714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US" i="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Imagine if you were to do all the management on your own – you would need to write your own code, ensure you scale up and scale out hosting more infrastructure or writing more complex scripts. And make sure it is all done securely.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With a powerful architecture built into Azure , Azure Backup does all this for you in a simple, secure and cost-effective manner without needing you to worry about anything at all</a:t>
            </a:r>
          </a:p>
          <a:p>
            <a:r>
              <a:rPr lang="en-US"/>
              <a:t>[make this last part more powerful]</a:t>
            </a:r>
          </a:p>
          <a:p>
            <a:pPr>
              <a:defRPr/>
            </a:pP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92A39D22-501B-404E-9A52-DF8029128C54}"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7746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a:hlinkClick r:id="rId3"/>
              </a:rPr>
              <a:t>Release notes for Azure Security Center | Microsoft Docs</a:t>
            </a:r>
            <a:endParaRPr lang="en-US"/>
          </a:p>
          <a:p>
            <a:pPr algn="l"/>
            <a:r>
              <a:rPr lang="en-US" b="1" i="0">
                <a:solidFill>
                  <a:srgbClr val="E3E3E3"/>
                </a:solidFill>
                <a:effectLst/>
                <a:latin typeface="Segoe UI" panose="020B0502040204020203" pitchFamily="34" charset="0"/>
              </a:rPr>
              <a:t>Vulnerability assessment for on-premise and multi-cloud machines is released for General Availability (GA)</a:t>
            </a:r>
          </a:p>
          <a:p>
            <a:pPr algn="l"/>
            <a:r>
              <a:rPr lang="en-US" b="0" i="0">
                <a:solidFill>
                  <a:srgbClr val="E3E3E3"/>
                </a:solidFill>
                <a:effectLst/>
                <a:latin typeface="Segoe UI" panose="020B0502040204020203" pitchFamily="34" charset="0"/>
              </a:rPr>
              <a:t>In October, we announced a preview for scanning Azure Arc enabled servers with </a:t>
            </a:r>
            <a:r>
              <a:rPr lang="en-US" b="0" i="0" u="none" strike="noStrike">
                <a:solidFill>
                  <a:srgbClr val="E3E3E3"/>
                </a:solidFill>
                <a:effectLst/>
                <a:latin typeface="Segoe UI" panose="020B0502040204020203" pitchFamily="34" charset="0"/>
                <a:hlinkClick r:id="rId4"/>
              </a:rPr>
              <a:t>Azure Defender for servers</a:t>
            </a:r>
            <a:r>
              <a:rPr lang="en-US" b="0" i="0">
                <a:solidFill>
                  <a:srgbClr val="E3E3E3"/>
                </a:solidFill>
                <a:effectLst/>
                <a:latin typeface="Segoe UI" panose="020B0502040204020203" pitchFamily="34" charset="0"/>
              </a:rPr>
              <a:t>' integrated vulnerability assessment scanner (powered by Qualys).</a:t>
            </a:r>
          </a:p>
          <a:p>
            <a:pPr algn="l"/>
            <a:r>
              <a:rPr lang="en-US" b="0" i="0">
                <a:solidFill>
                  <a:srgbClr val="E3E3E3"/>
                </a:solidFill>
                <a:effectLst/>
                <a:latin typeface="Segoe UI" panose="020B0502040204020203" pitchFamily="34" charset="0"/>
              </a:rPr>
              <a:t>It's now released for General Availability (GA).</a:t>
            </a:r>
          </a:p>
          <a:p>
            <a:pPr algn="l"/>
            <a:r>
              <a:rPr lang="en-US" b="0" i="0">
                <a:solidFill>
                  <a:srgbClr val="E3E3E3"/>
                </a:solidFill>
                <a:effectLst/>
                <a:latin typeface="Segoe UI" panose="020B0502040204020203" pitchFamily="34" charset="0"/>
              </a:rPr>
              <a:t>When you've enabled Azure Arc on your non-Azure machines, Security Center will offer to deploy the integrated vulnerability scanner on them - manually and at-scale.</a:t>
            </a:r>
          </a:p>
          <a:p>
            <a:pPr algn="l"/>
            <a:r>
              <a:rPr lang="en-US" b="0" i="0">
                <a:solidFill>
                  <a:srgbClr val="E3E3E3"/>
                </a:solidFill>
                <a:effectLst/>
                <a:latin typeface="Segoe UI" panose="020B0502040204020203" pitchFamily="34" charset="0"/>
              </a:rPr>
              <a:t>With this update, you can unleash the power of </a:t>
            </a:r>
            <a:r>
              <a:rPr lang="en-US" b="1" i="0">
                <a:solidFill>
                  <a:srgbClr val="E3E3E3"/>
                </a:solidFill>
                <a:effectLst/>
                <a:latin typeface="Segoe UI" panose="020B0502040204020203" pitchFamily="34" charset="0"/>
              </a:rPr>
              <a:t>Azure Defender for servers</a:t>
            </a:r>
            <a:r>
              <a:rPr lang="en-US" b="0" i="0">
                <a:solidFill>
                  <a:srgbClr val="E3E3E3"/>
                </a:solidFill>
                <a:effectLst/>
                <a:latin typeface="Segoe UI" panose="020B0502040204020203" pitchFamily="34" charset="0"/>
              </a:rPr>
              <a:t> to consolidate your vulnerability management program across all of your Azure and non-Azure assets.</a:t>
            </a:r>
          </a:p>
          <a:p>
            <a:pPr algn="l"/>
            <a:r>
              <a:rPr lang="en-US" b="0" i="0">
                <a:solidFill>
                  <a:srgbClr val="E3E3E3"/>
                </a:solidFill>
                <a:effectLst/>
                <a:latin typeface="Segoe UI" panose="020B0502040204020203" pitchFamily="34" charset="0"/>
              </a:rPr>
              <a:t>Main capabilities:</a:t>
            </a:r>
          </a:p>
          <a:p>
            <a:pPr algn="l">
              <a:buFont typeface="Arial" panose="020B0604020202020204" pitchFamily="34" charset="0"/>
              <a:buChar char="•"/>
            </a:pPr>
            <a:r>
              <a:rPr lang="en-US" b="0" i="0">
                <a:solidFill>
                  <a:srgbClr val="E3E3E3"/>
                </a:solidFill>
                <a:effectLst/>
                <a:latin typeface="Segoe UI" panose="020B0502040204020203" pitchFamily="34" charset="0"/>
              </a:rPr>
              <a:t>Monitoring the VA (vulnerability assessment) scanner provisioning state on Azure Arc machines</a:t>
            </a:r>
          </a:p>
          <a:p>
            <a:pPr algn="l">
              <a:buFont typeface="Arial" panose="020B0604020202020204" pitchFamily="34" charset="0"/>
              <a:buChar char="•"/>
            </a:pPr>
            <a:r>
              <a:rPr lang="en-US" b="0" i="0">
                <a:solidFill>
                  <a:srgbClr val="E3E3E3"/>
                </a:solidFill>
                <a:effectLst/>
                <a:latin typeface="Segoe UI" panose="020B0502040204020203" pitchFamily="34" charset="0"/>
              </a:rPr>
              <a:t>Provisioning the integrated VA agent to unprotected Windows and Linux Azure Arc machines (manually and at-scale)</a:t>
            </a:r>
          </a:p>
          <a:p>
            <a:pPr algn="l">
              <a:buFont typeface="Arial" panose="020B0604020202020204" pitchFamily="34" charset="0"/>
              <a:buChar char="•"/>
            </a:pPr>
            <a:r>
              <a:rPr lang="en-US" b="0" i="0">
                <a:solidFill>
                  <a:srgbClr val="E3E3E3"/>
                </a:solidFill>
                <a:effectLst/>
                <a:latin typeface="Segoe UI" panose="020B0502040204020203" pitchFamily="34" charset="0"/>
              </a:rPr>
              <a:t>Receiving and analyzing detected vulnerabilities from deployed agents (manually and at-scale)</a:t>
            </a:r>
          </a:p>
          <a:p>
            <a:pPr algn="l">
              <a:buFont typeface="Arial" panose="020B0604020202020204" pitchFamily="34" charset="0"/>
              <a:buChar char="•"/>
            </a:pPr>
            <a:r>
              <a:rPr lang="en-US" b="0" i="0">
                <a:solidFill>
                  <a:srgbClr val="E3E3E3"/>
                </a:solidFill>
                <a:effectLst/>
                <a:latin typeface="Segoe UI" panose="020B0502040204020203" pitchFamily="34" charset="0"/>
              </a:rPr>
              <a:t>Unified experience for Azure VMs and Azure Arc machines</a:t>
            </a:r>
          </a:p>
          <a:p>
            <a:pPr>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404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hlinkClick r:id="rId3"/>
              </a:rPr>
              <a:t>Verschlüsselung und Schlüsselverwaltung (Übersicht) - Microsoft Service Assurance | Microsoft Docs</a:t>
            </a:r>
            <a:endParaRPr lang="de-DE"/>
          </a:p>
          <a:p>
            <a:pPr marL="0" marR="0" lvl="0" indent="0" algn="l" defTabSz="932742" rtl="0" eaLnBrk="1" fontAlgn="auto" latinLnBrk="0" hangingPunct="1">
              <a:lnSpc>
                <a:spcPct val="90000"/>
              </a:lnSpc>
              <a:spcBef>
                <a:spcPts val="0"/>
              </a:spcBef>
              <a:spcAft>
                <a:spcPts val="340"/>
              </a:spcAft>
              <a:buClrTx/>
              <a:buSzTx/>
              <a:buFontTx/>
              <a:buNone/>
              <a:tabLst/>
              <a:defRPr/>
            </a:pPr>
            <a:r>
              <a:rPr lang="de-DE" b="1" i="0">
                <a:solidFill>
                  <a:srgbClr val="E3E3E3"/>
                </a:solidFill>
                <a:effectLst/>
                <a:latin typeface="Segoe UI" panose="020B0502040204020203" pitchFamily="34" charset="0"/>
              </a:rPr>
              <a:t>Welche Rolle spielt </a:t>
            </a:r>
            <a:r>
              <a:rPr lang="de-DE" b="1" i="0" err="1">
                <a:solidFill>
                  <a:srgbClr val="E3E3E3"/>
                </a:solidFill>
                <a:effectLst/>
                <a:latin typeface="Segoe UI" panose="020B0502040204020203" pitchFamily="34" charset="0"/>
              </a:rPr>
              <a:t>verschlüsselung</a:t>
            </a:r>
            <a:r>
              <a:rPr lang="de-DE" b="1" i="0">
                <a:solidFill>
                  <a:srgbClr val="E3E3E3"/>
                </a:solidFill>
                <a:effectLst/>
                <a:latin typeface="Segoe UI" panose="020B0502040204020203" pitchFamily="34" charset="0"/>
              </a:rPr>
              <a:t> beim Schutz von Kundeninhalten?</a:t>
            </a:r>
          </a:p>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Video </a:t>
            </a:r>
            <a:r>
              <a:rPr lang="en-US">
                <a:hlinkClick r:id="rId3"/>
              </a:rPr>
              <a:t>Encryption and key management with Azure Key Vault (microsoft.com)</a:t>
            </a:r>
            <a:endParaRPr lang="de-DE"/>
          </a:p>
          <a:p>
            <a:r>
              <a:rPr lang="de-DE" err="1"/>
              <a:t>Why</a:t>
            </a:r>
            <a:r>
              <a:rPr lang="de-DE"/>
              <a:t> Disk Encryption?</a:t>
            </a:r>
          </a:p>
          <a:p>
            <a:r>
              <a:rPr lang="de-DE"/>
              <a:t>- </a:t>
            </a:r>
            <a:r>
              <a:rPr lang="de-DE" err="1"/>
              <a:t>Meet</a:t>
            </a:r>
            <a:r>
              <a:rPr lang="de-DE"/>
              <a:t> </a:t>
            </a:r>
            <a:r>
              <a:rPr lang="de-DE" err="1"/>
              <a:t>regulary</a:t>
            </a:r>
            <a:r>
              <a:rPr lang="de-DE"/>
              <a:t> </a:t>
            </a:r>
            <a:r>
              <a:rPr lang="de-DE" err="1"/>
              <a:t>requirements</a:t>
            </a:r>
            <a:endParaRPr lang="de-DE"/>
          </a:p>
          <a:p>
            <a:r>
              <a:rPr lang="de-DE"/>
              <a:t>- </a:t>
            </a:r>
            <a:r>
              <a:rPr lang="de-DE" err="1"/>
              <a:t>Enhance</a:t>
            </a:r>
            <a:r>
              <a:rPr lang="de-DE"/>
              <a:t> </a:t>
            </a:r>
            <a:r>
              <a:rPr lang="de-DE" err="1"/>
              <a:t>control</a:t>
            </a:r>
            <a:r>
              <a:rPr lang="de-DE"/>
              <a:t> on VM </a:t>
            </a:r>
            <a:r>
              <a:rPr lang="de-DE" err="1"/>
              <a:t>workload</a:t>
            </a:r>
            <a:endParaRPr lang="de-DE"/>
          </a:p>
          <a:p>
            <a:r>
              <a:rPr lang="de-DE"/>
              <a:t>- </a:t>
            </a:r>
            <a:r>
              <a:rPr lang="de-DE" err="1"/>
              <a:t>Ensure</a:t>
            </a:r>
            <a:r>
              <a:rPr lang="de-DE"/>
              <a:t> VM </a:t>
            </a:r>
            <a:r>
              <a:rPr lang="de-DE" err="1"/>
              <a:t>does</a:t>
            </a:r>
            <a:r>
              <a:rPr lang="de-DE"/>
              <a:t> not </a:t>
            </a:r>
            <a:r>
              <a:rPr lang="de-DE" err="1"/>
              <a:t>leave</a:t>
            </a:r>
            <a:r>
              <a:rPr lang="de-DE"/>
              <a:t> Azure </a:t>
            </a:r>
            <a:r>
              <a:rPr lang="de-DE" err="1"/>
              <a:t>without</a:t>
            </a:r>
            <a:r>
              <a:rPr lang="de-DE"/>
              <a:t> </a:t>
            </a:r>
            <a:r>
              <a:rPr lang="de-DE" err="1"/>
              <a:t>your</a:t>
            </a:r>
            <a:r>
              <a:rPr lang="de-DE"/>
              <a:t> </a:t>
            </a:r>
            <a:r>
              <a:rPr lang="de-DE" err="1"/>
              <a:t>consent</a:t>
            </a:r>
            <a:endParaRPr lang="de-DE"/>
          </a:p>
          <a:p>
            <a:endParaRPr lang="de-DE"/>
          </a:p>
          <a:p>
            <a:r>
              <a:rPr lang="de-DE" err="1"/>
              <a:t>With</a:t>
            </a:r>
            <a:r>
              <a:rPr lang="de-DE"/>
              <a:t> </a:t>
            </a:r>
            <a:r>
              <a:rPr lang="de-DE" err="1"/>
              <a:t>encryption</a:t>
            </a:r>
            <a:r>
              <a:rPr lang="de-DE"/>
              <a:t> </a:t>
            </a:r>
            <a:r>
              <a:rPr lang="de-DE" err="1"/>
              <a:t>comes</a:t>
            </a:r>
            <a:r>
              <a:rPr lang="de-DE"/>
              <a:t> </a:t>
            </a:r>
            <a:r>
              <a:rPr lang="de-DE" err="1"/>
              <a:t>keys</a:t>
            </a:r>
            <a:r>
              <a:rPr lang="de-DE"/>
              <a:t> – but </a:t>
            </a:r>
            <a:r>
              <a:rPr lang="de-DE" err="1"/>
              <a:t>where</a:t>
            </a:r>
            <a:r>
              <a:rPr lang="de-DE"/>
              <a:t> </a:t>
            </a:r>
            <a:r>
              <a:rPr lang="de-DE" err="1"/>
              <a:t>to</a:t>
            </a:r>
            <a:r>
              <a:rPr lang="de-DE"/>
              <a:t> </a:t>
            </a:r>
            <a:r>
              <a:rPr lang="de-DE" err="1"/>
              <a:t>store</a:t>
            </a:r>
            <a:r>
              <a:rPr lang="de-DE"/>
              <a:t> it – </a:t>
            </a:r>
            <a:r>
              <a:rPr lang="de-DE" err="1"/>
              <a:t>thats</a:t>
            </a:r>
            <a:r>
              <a:rPr lang="de-DE"/>
              <a:t> </a:t>
            </a:r>
            <a:r>
              <a:rPr lang="de-DE" err="1"/>
              <a:t>why</a:t>
            </a:r>
            <a:r>
              <a:rPr lang="de-DE"/>
              <a:t> </a:t>
            </a:r>
            <a:r>
              <a:rPr lang="de-DE" err="1"/>
              <a:t>we</a:t>
            </a:r>
            <a:r>
              <a:rPr lang="de-DE"/>
              <a:t> </a:t>
            </a:r>
            <a:r>
              <a:rPr lang="de-DE" err="1"/>
              <a:t>designed</a:t>
            </a:r>
            <a:r>
              <a:rPr lang="de-DE"/>
              <a:t> Azure Key </a:t>
            </a:r>
            <a:r>
              <a:rPr lang="de-DE" err="1"/>
              <a:t>Vault</a:t>
            </a:r>
            <a:endParaRPr lang="de-DE"/>
          </a:p>
          <a:p>
            <a:r>
              <a:rPr lang="de-DE" err="1"/>
              <a:t>What</a:t>
            </a:r>
            <a:r>
              <a:rPr lang="de-DE"/>
              <a:t> </a:t>
            </a:r>
            <a:r>
              <a:rPr lang="de-DE" err="1"/>
              <a:t>is</a:t>
            </a:r>
            <a:r>
              <a:rPr lang="de-DE"/>
              <a:t> Key </a:t>
            </a:r>
            <a:r>
              <a:rPr lang="de-DE" err="1"/>
              <a:t>Vault</a:t>
            </a:r>
            <a:r>
              <a:rPr lang="de-DE"/>
              <a:t>?</a:t>
            </a:r>
          </a:p>
          <a:p>
            <a:r>
              <a:rPr lang="de-DE"/>
              <a:t>- </a:t>
            </a:r>
            <a:r>
              <a:rPr lang="de-DE" err="1"/>
              <a:t>Your</a:t>
            </a:r>
            <a:r>
              <a:rPr lang="de-DE"/>
              <a:t> </a:t>
            </a:r>
            <a:r>
              <a:rPr lang="de-DE" err="1"/>
              <a:t>container</a:t>
            </a:r>
            <a:r>
              <a:rPr lang="de-DE"/>
              <a:t> for </a:t>
            </a:r>
            <a:r>
              <a:rPr lang="de-DE" err="1"/>
              <a:t>your</a:t>
            </a:r>
            <a:r>
              <a:rPr lang="de-DE"/>
              <a:t> </a:t>
            </a:r>
            <a:r>
              <a:rPr lang="de-DE" err="1"/>
              <a:t>cryptographic</a:t>
            </a:r>
            <a:r>
              <a:rPr lang="de-DE"/>
              <a:t> </a:t>
            </a:r>
            <a:r>
              <a:rPr lang="de-DE" err="1"/>
              <a:t>keys</a:t>
            </a:r>
            <a:r>
              <a:rPr lang="de-DE"/>
              <a:t> and </a:t>
            </a:r>
            <a:r>
              <a:rPr lang="de-DE" err="1"/>
              <a:t>secrets</a:t>
            </a:r>
            <a:endParaRPr lang="de-DE"/>
          </a:p>
          <a:p>
            <a:r>
              <a:rPr lang="de-DE"/>
              <a:t>- </a:t>
            </a:r>
            <a:r>
              <a:rPr lang="de-DE" err="1"/>
              <a:t>Helps</a:t>
            </a:r>
            <a:r>
              <a:rPr lang="de-DE"/>
              <a:t> </a:t>
            </a:r>
            <a:r>
              <a:rPr lang="de-DE" err="1"/>
              <a:t>to</a:t>
            </a:r>
            <a:r>
              <a:rPr lang="de-DE"/>
              <a:t> </a:t>
            </a:r>
            <a:r>
              <a:rPr lang="de-DE" err="1"/>
              <a:t>be</a:t>
            </a:r>
            <a:r>
              <a:rPr lang="de-DE"/>
              <a:t> </a:t>
            </a:r>
            <a:r>
              <a:rPr lang="de-DE" err="1"/>
              <a:t>compliant</a:t>
            </a:r>
            <a:r>
              <a:rPr lang="de-DE"/>
              <a:t> – </a:t>
            </a:r>
            <a:r>
              <a:rPr lang="de-DE" err="1"/>
              <a:t>you</a:t>
            </a:r>
            <a:r>
              <a:rPr lang="de-DE"/>
              <a:t> </a:t>
            </a:r>
            <a:r>
              <a:rPr lang="de-DE" err="1"/>
              <a:t>control</a:t>
            </a:r>
            <a:r>
              <a:rPr lang="de-DE"/>
              <a:t> </a:t>
            </a:r>
            <a:r>
              <a:rPr lang="de-DE" err="1"/>
              <a:t>key</a:t>
            </a:r>
            <a:r>
              <a:rPr lang="de-DE"/>
              <a:t>/</a:t>
            </a:r>
            <a:r>
              <a:rPr lang="de-DE" err="1"/>
              <a:t>secret</a:t>
            </a:r>
            <a:r>
              <a:rPr lang="de-DE"/>
              <a:t> </a:t>
            </a:r>
            <a:r>
              <a:rPr lang="de-DE" err="1"/>
              <a:t>lifecycle</a:t>
            </a:r>
            <a:r>
              <a:rPr lang="de-DE"/>
              <a:t> / FIPS 140-2 Level 2 und 3 HSMs Hardware Security Models</a:t>
            </a:r>
          </a:p>
          <a:p>
            <a:r>
              <a:rPr lang="de-DE"/>
              <a:t>- </a:t>
            </a:r>
            <a:r>
              <a:rPr lang="de-DE" err="1"/>
              <a:t>Helps</a:t>
            </a:r>
            <a:r>
              <a:rPr lang="de-DE"/>
              <a:t> </a:t>
            </a:r>
            <a:r>
              <a:rPr lang="de-DE" err="1"/>
              <a:t>to</a:t>
            </a:r>
            <a:r>
              <a:rPr lang="de-DE"/>
              <a:t> </a:t>
            </a:r>
            <a:r>
              <a:rPr lang="de-DE" err="1"/>
              <a:t>reduce</a:t>
            </a:r>
            <a:r>
              <a:rPr lang="de-DE"/>
              <a:t> </a:t>
            </a:r>
            <a:r>
              <a:rPr lang="de-DE" err="1"/>
              <a:t>costly</a:t>
            </a:r>
            <a:r>
              <a:rPr lang="de-DE"/>
              <a:t> </a:t>
            </a:r>
            <a:r>
              <a:rPr lang="de-DE" err="1"/>
              <a:t>mistakes</a:t>
            </a:r>
            <a:r>
              <a:rPr lang="de-DE"/>
              <a:t> – </a:t>
            </a:r>
            <a:r>
              <a:rPr lang="de-DE" err="1"/>
              <a:t>accidential</a:t>
            </a:r>
            <a:r>
              <a:rPr lang="de-DE"/>
              <a:t> </a:t>
            </a:r>
            <a:r>
              <a:rPr lang="de-DE" err="1"/>
              <a:t>leakkage</a:t>
            </a:r>
            <a:r>
              <a:rPr lang="de-DE"/>
              <a:t> </a:t>
            </a:r>
            <a:r>
              <a:rPr lang="de-DE" err="1"/>
              <a:t>of</a:t>
            </a:r>
            <a:r>
              <a:rPr lang="de-DE"/>
              <a:t> </a:t>
            </a:r>
            <a:r>
              <a:rPr lang="de-DE" err="1"/>
              <a:t>keys</a:t>
            </a:r>
            <a:r>
              <a:rPr lang="de-DE"/>
              <a:t>/</a:t>
            </a:r>
            <a:r>
              <a:rPr lang="de-DE" err="1"/>
              <a:t>secrets</a:t>
            </a:r>
            <a:r>
              <a:rPr lang="de-DE"/>
              <a:t> </a:t>
            </a:r>
          </a:p>
          <a:p>
            <a:pPr marL="171450" indent="-171450">
              <a:buFontTx/>
              <a:buChar char="-"/>
            </a:pPr>
            <a:r>
              <a:rPr lang="de-DE"/>
              <a:t>Segregates </a:t>
            </a:r>
            <a:r>
              <a:rPr lang="de-DE" err="1"/>
              <a:t>key</a:t>
            </a:r>
            <a:r>
              <a:rPr lang="de-DE"/>
              <a:t> </a:t>
            </a:r>
            <a:r>
              <a:rPr lang="de-DE" err="1"/>
              <a:t>owners</a:t>
            </a:r>
            <a:r>
              <a:rPr lang="de-DE"/>
              <a:t> </a:t>
            </a:r>
            <a:r>
              <a:rPr lang="de-DE" err="1"/>
              <a:t>from</a:t>
            </a:r>
            <a:r>
              <a:rPr lang="de-DE"/>
              <a:t> </a:t>
            </a:r>
            <a:r>
              <a:rPr lang="de-DE" err="1"/>
              <a:t>data</a:t>
            </a:r>
            <a:r>
              <a:rPr lang="de-DE"/>
              <a:t> </a:t>
            </a:r>
            <a:r>
              <a:rPr lang="de-DE" err="1"/>
              <a:t>owner</a:t>
            </a:r>
            <a:endParaRPr lang="de-DE"/>
          </a:p>
          <a:p>
            <a:pPr marL="171450" indent="-171450">
              <a:buFontTx/>
              <a:buChar char="-"/>
            </a:pPr>
            <a:r>
              <a:rPr lang="de-DE"/>
              <a:t>Deploy </a:t>
            </a:r>
            <a:r>
              <a:rPr lang="de-DE" err="1"/>
              <a:t>quickly</a:t>
            </a:r>
            <a:r>
              <a:rPr lang="de-DE"/>
              <a:t>, </a:t>
            </a:r>
            <a:r>
              <a:rPr lang="de-DE" err="1"/>
              <a:t>scale</a:t>
            </a:r>
            <a:r>
              <a:rPr lang="de-DE"/>
              <a:t> </a:t>
            </a:r>
            <a:r>
              <a:rPr lang="de-DE" err="1"/>
              <a:t>quickly</a:t>
            </a:r>
            <a:r>
              <a:rPr lang="de-DE"/>
              <a:t> – </a:t>
            </a:r>
            <a:r>
              <a:rPr lang="de-DE" err="1"/>
              <a:t>multitanant</a:t>
            </a:r>
            <a:endParaRPr lang="de-DE"/>
          </a:p>
          <a:p>
            <a:pPr marL="171450" indent="-171450">
              <a:buFontTx/>
              <a:buChar char="-"/>
            </a:pPr>
            <a:r>
              <a:rPr lang="de-DE" err="1"/>
              <a:t>Seamless</a:t>
            </a:r>
            <a:r>
              <a:rPr lang="de-DE"/>
              <a:t> </a:t>
            </a:r>
            <a:r>
              <a:rPr lang="de-DE" err="1"/>
              <a:t>transition</a:t>
            </a:r>
            <a:r>
              <a:rPr lang="de-DE"/>
              <a:t> </a:t>
            </a:r>
            <a:r>
              <a:rPr lang="de-DE" err="1"/>
              <a:t>from</a:t>
            </a:r>
            <a:r>
              <a:rPr lang="de-DE"/>
              <a:t> </a:t>
            </a:r>
            <a:r>
              <a:rPr lang="de-DE" err="1"/>
              <a:t>dev</a:t>
            </a:r>
            <a:r>
              <a:rPr lang="de-DE"/>
              <a:t> -&gt; </a:t>
            </a:r>
            <a:r>
              <a:rPr lang="de-DE" err="1"/>
              <a:t>pilot</a:t>
            </a:r>
            <a:r>
              <a:rPr lang="de-DE"/>
              <a:t> -&gt; </a:t>
            </a:r>
            <a:r>
              <a:rPr lang="de-DE" err="1"/>
              <a:t>production</a:t>
            </a:r>
            <a:endParaRPr lang="de-DE"/>
          </a:p>
        </p:txBody>
      </p:sp>
      <p:sp>
        <p:nvSpPr>
          <p:cNvPr id="4" name="Kopfzeilenplatzhalt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Foliennummernplatzhalt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8437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Create Azure Key </a:t>
            </a:r>
            <a:r>
              <a:rPr lang="de-DE" err="1"/>
              <a:t>Vault</a:t>
            </a:r>
            <a:r>
              <a:rPr lang="de-DE"/>
              <a:t> </a:t>
            </a:r>
            <a:r>
              <a:rPr lang="de-DE" err="1"/>
              <a:t>by</a:t>
            </a:r>
            <a:r>
              <a:rPr lang="de-DE"/>
              <a:t> Portal </a:t>
            </a:r>
            <a:r>
              <a:rPr lang="de-DE" err="1"/>
              <a:t>or</a:t>
            </a:r>
            <a:r>
              <a:rPr lang="de-DE"/>
              <a:t> PS</a:t>
            </a:r>
          </a:p>
          <a:p>
            <a:r>
              <a:rPr lang="de-DE"/>
              <a:t> </a:t>
            </a:r>
            <a:r>
              <a:rPr lang="de-DE" sz="1800">
                <a:solidFill>
                  <a:srgbClr val="F5F5F5"/>
                </a:solidFill>
                <a:latin typeface="Lucida Console" panose="020B0609040504020204" pitchFamily="49" charset="0"/>
              </a:rPr>
              <a:t>PS C:\Users\asaelzle&gt; </a:t>
            </a:r>
            <a:r>
              <a:rPr lang="de-DE" sz="1800" err="1">
                <a:solidFill>
                  <a:srgbClr val="E0FFFF"/>
                </a:solidFill>
                <a:latin typeface="Lucida Console" panose="020B0609040504020204" pitchFamily="49" charset="0"/>
              </a:rPr>
              <a:t>new-AzureKeyVault</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vaultname</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FinaceVault</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–Location</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WestEurope</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Sku</a:t>
            </a:r>
            <a:r>
              <a:rPr lang="de-DE" sz="1800">
                <a:solidFill>
                  <a:srgbClr val="F5F5F5"/>
                </a:solidFill>
                <a:latin typeface="Lucida Console" panose="020B0609040504020204" pitchFamily="49" charset="0"/>
              </a:rPr>
              <a:t> </a:t>
            </a:r>
            <a:r>
              <a:rPr lang="de-DE" sz="1800">
                <a:solidFill>
                  <a:srgbClr val="EE82EE"/>
                </a:solidFill>
                <a:latin typeface="Lucida Console" panose="020B0609040504020204" pitchFamily="49" charset="0"/>
              </a:rPr>
              <a:t>Premium</a:t>
            </a:r>
            <a:r>
              <a:rPr lang="de-DE" sz="1800">
                <a:solidFill>
                  <a:srgbClr val="F5F5F5"/>
                </a:solidFill>
                <a:latin typeface="Lucida Console" panose="020B0609040504020204" pitchFamily="49" charset="0"/>
              </a:rPr>
              <a:t> </a:t>
            </a:r>
            <a:r>
              <a:rPr lang="de-DE" sz="1800">
                <a:solidFill>
                  <a:srgbClr val="FFE4B5"/>
                </a:solidFill>
                <a:latin typeface="Lucida Console" panose="020B0609040504020204" pitchFamily="49" charset="0"/>
              </a:rPr>
              <a:t>–</a:t>
            </a:r>
            <a:r>
              <a:rPr lang="de-DE" sz="1800" err="1">
                <a:solidFill>
                  <a:srgbClr val="FFE4B5"/>
                </a:solidFill>
                <a:latin typeface="Lucida Console" panose="020B0609040504020204" pitchFamily="49" charset="0"/>
              </a:rPr>
              <a:t>ResourcegroupName</a:t>
            </a:r>
            <a:r>
              <a:rPr lang="de-DE" sz="1800">
                <a:solidFill>
                  <a:srgbClr val="F5F5F5"/>
                </a:solidFill>
                <a:latin typeface="Lucida Console" panose="020B0609040504020204" pitchFamily="49" charset="0"/>
              </a:rPr>
              <a:t> </a:t>
            </a:r>
            <a:r>
              <a:rPr lang="de-DE" sz="1800" err="1">
                <a:solidFill>
                  <a:srgbClr val="EE82EE"/>
                </a:solidFill>
                <a:latin typeface="Lucida Console" panose="020B0609040504020204" pitchFamily="49" charset="0"/>
              </a:rPr>
              <a:t>FinanceApps</a:t>
            </a:r>
            <a:r>
              <a:rPr lang="de-DE" sz="1800">
                <a:solidFill>
                  <a:srgbClr val="EE82EE"/>
                </a:solidFill>
                <a:latin typeface="Lucida Console" panose="020B0609040504020204" pitchFamily="49" charset="0"/>
              </a:rPr>
              <a:t> </a:t>
            </a:r>
          </a:p>
          <a:p>
            <a:r>
              <a:rPr lang="de-DE" sz="1800">
                <a:solidFill>
                  <a:srgbClr val="EE82EE"/>
                </a:solidFill>
                <a:latin typeface="Lucida Console" panose="020B0609040504020204" pitchFamily="49" charset="0"/>
              </a:rPr>
              <a:t>-&gt; </a:t>
            </a:r>
            <a:r>
              <a:rPr lang="de-DE" sz="1800" err="1">
                <a:solidFill>
                  <a:srgbClr val="EE82EE"/>
                </a:solidFill>
                <a:latin typeface="Lucida Console" panose="020B0609040504020204" pitchFamily="49" charset="0"/>
              </a:rPr>
              <a:t>Vault</a:t>
            </a:r>
            <a:r>
              <a:rPr lang="de-DE" sz="1800">
                <a:solidFill>
                  <a:srgbClr val="EE82EE"/>
                </a:solidFill>
                <a:latin typeface="Lucida Console" panose="020B0609040504020204" pitchFamily="49" charset="0"/>
              </a:rPr>
              <a:t> URL https://FinanceVault.vault.azure.net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46467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a:solidFill>
                  <a:schemeClr val="tx1"/>
                </a:solidFill>
                <a:latin typeface="Segoe UI Light" pitchFamily="34" charset="0"/>
                <a:ea typeface="+mn-ea"/>
                <a:cs typeface="+mn-cs"/>
              </a:rPr>
              <a:t>Data encryption controls are built into services from virtual machines</a:t>
            </a:r>
          </a:p>
          <a:p>
            <a:r>
              <a:rPr lang="en-US" sz="900" b="0" i="0" u="none" strike="noStrike" kern="1200" baseline="0">
                <a:solidFill>
                  <a:schemeClr val="tx1"/>
                </a:solidFill>
                <a:latin typeface="Segoe UI Light" pitchFamily="34" charset="0"/>
                <a:ea typeface="+mn-ea"/>
                <a:cs typeface="+mn-cs"/>
              </a:rPr>
              <a:t>to storage and SQL database.</a:t>
            </a:r>
          </a:p>
          <a:p>
            <a:r>
              <a:rPr lang="en-US" sz="900" b="0" i="0" u="none" strike="noStrike" kern="1200" baseline="0">
                <a:solidFill>
                  <a:schemeClr val="tx1"/>
                </a:solidFill>
                <a:latin typeface="Segoe UI Light" pitchFamily="34" charset="0"/>
                <a:ea typeface="+mn-ea"/>
                <a:cs typeface="+mn-cs"/>
              </a:rPr>
              <a:t>As data moves between clouds and customers, data can be protected using industry-standard encryption protocols.</a:t>
            </a:r>
          </a:p>
          <a:p>
            <a:r>
              <a:rPr lang="en-US" sz="900" b="0" i="0" u="none" strike="noStrike" kern="1200" baseline="0">
                <a:solidFill>
                  <a:schemeClr val="tx1"/>
                </a:solidFill>
                <a:latin typeface="Segoe UI Light" pitchFamily="34" charset="0"/>
                <a:ea typeface="+mn-ea"/>
                <a:cs typeface="+mn-cs"/>
              </a:rPr>
              <a:t>Azure Key Vault enables users to safeguard and control cryptographic</a:t>
            </a:r>
          </a:p>
          <a:p>
            <a:r>
              <a:rPr lang="en-US" sz="900" b="0" i="0" u="none" strike="noStrike" kern="1200" baseline="0">
                <a:solidFill>
                  <a:schemeClr val="tx1"/>
                </a:solidFill>
                <a:latin typeface="Segoe UI Light" pitchFamily="34" charset="0"/>
                <a:ea typeface="+mn-ea"/>
                <a:cs typeface="+mn-cs"/>
              </a:rPr>
              <a:t>keys and other secrets used by cloud apps and services.</a:t>
            </a:r>
          </a:p>
          <a:p>
            <a:r>
              <a:rPr lang="en-US" sz="900" b="0" i="0" u="none" strike="noStrike" kern="1200" baseline="0">
                <a:solidFill>
                  <a:schemeClr val="tx1"/>
                </a:solidFill>
                <a:latin typeface="Segoe UI Light" pitchFamily="34" charset="0"/>
                <a:ea typeface="+mn-ea"/>
                <a:cs typeface="+mn-cs"/>
              </a:rPr>
              <a:t>Azure Information Protection will help classify, label, and protect your sensitive data in apps.</a:t>
            </a:r>
          </a:p>
          <a:p>
            <a:r>
              <a:rPr lang="en-US" sz="900" b="0" i="0" u="none" strike="noStrike" kern="1200" baseline="0">
                <a:solidFill>
                  <a:schemeClr val="tx1"/>
                </a:solidFill>
                <a:latin typeface="Segoe UI Light" pitchFamily="34" charset="0"/>
                <a:ea typeface="+mn-ea"/>
                <a:cs typeface="+mn-cs"/>
              </a:rPr>
              <a:t>===================</a:t>
            </a:r>
          </a:p>
          <a:p>
            <a:r>
              <a:rPr lang="en-US" sz="900" b="0" i="0" u="none" strike="noStrike" kern="1200" baseline="0">
                <a:solidFill>
                  <a:schemeClr val="tx1"/>
                </a:solidFill>
                <a:latin typeface="Segoe UI Light" pitchFamily="34" charset="0"/>
                <a:ea typeface="+mn-ea"/>
                <a:cs typeface="+mn-cs"/>
              </a:rPr>
              <a:t>Key Vault best practices:</a:t>
            </a:r>
          </a:p>
          <a:p>
            <a:pPr marL="171450"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a key management system</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hardware-based Hardware Security Modules (HSMs) to store keys and secrets/don’t store them in source code in GitHub</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Grant applications access to stored keys – don’t let applications manage the keys</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Audit and monitor key usage, and pipe that information into your SIEM for analysis and threat detection</a:t>
            </a:r>
          </a:p>
          <a:p>
            <a:pPr marL="388712" lvl="1" indent="-171450">
              <a:buFont typeface="Arial" panose="020B0604020202020204" pitchFamily="34" charset="0"/>
              <a:buChar char="•"/>
            </a:pPr>
            <a:r>
              <a:rPr lang="en-US" sz="900" b="0" i="0" u="none" strike="noStrike" kern="1200" baseline="0">
                <a:solidFill>
                  <a:schemeClr val="tx1"/>
                </a:solidFill>
                <a:latin typeface="Segoe UI Light" pitchFamily="34" charset="0"/>
                <a:ea typeface="+mn-ea"/>
                <a:cs typeface="+mn-cs"/>
              </a:rPr>
              <a:t>Use the key management system to enroll and automatically renew certificates to prevent service downtime</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Use 1 key vault per security boundary. Typically that means 1 key vault per app per region.</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Prepare upfront for the bad events. Enable logs. Enable soft delete. Rehearse key/secret rotation.</a:t>
            </a:r>
          </a:p>
          <a:p>
            <a:pPr marL="388712" lvl="1"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For best security, reduce humans and extra hops in the flow of secrets. Secrets must go directly from source-&gt;key vault-&gt;final destination.</a:t>
            </a: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pPr marL="388712" lvl="1" indent="-171450">
              <a:buFont typeface="Arial" panose="020B0604020202020204" pitchFamily="34" charset="0"/>
              <a:buChar char="•"/>
            </a:pPr>
            <a:endParaRPr lang="en-US" sz="900" b="0" i="0" u="none" strike="noStrike" kern="1200" baseline="0">
              <a:solidFill>
                <a:schemeClr val="tx1"/>
              </a:solidFill>
              <a:latin typeface="Segoe UI Light" pitchFamily="34" charset="0"/>
              <a:ea typeface="+mn-ea"/>
              <a:cs typeface="+mn-cs"/>
            </a:endParaRPr>
          </a:p>
          <a:p>
            <a:endParaRPr lang="en-US" sz="900" b="0" i="0" u="none" strike="noStrike" kern="1200" baseline="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3C54AD-2F0B-4962-AF1E-2F9772042B1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54816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200" b="1">
                <a:cs typeface="Segoe UI Semilight"/>
              </a:rPr>
              <a:t>Main talking Points</a:t>
            </a:r>
          </a:p>
          <a:p>
            <a:pPr>
              <a:spcAft>
                <a:spcPts val="0"/>
              </a:spcAft>
            </a:pPr>
            <a:endParaRPr lang="en-GB" sz="1200" b="1">
              <a:cs typeface="Segoe UI Semilight"/>
            </a:endParaRPr>
          </a:p>
          <a:p>
            <a:r>
              <a:rPr lang="en-GB" b="0"/>
              <a:t>ES is secure by design:</a:t>
            </a:r>
          </a:p>
          <a:p>
            <a:pPr marL="171450" indent="-171450">
              <a:buFont typeface="Arial" panose="020B0604020202020204" pitchFamily="34" charset="0"/>
              <a:buChar char="•"/>
            </a:pPr>
            <a:r>
              <a:rPr lang="en-GB" b="0"/>
              <a:t>Centralized Identity &amp; Access </a:t>
            </a:r>
            <a:r>
              <a:rPr lang="en-GB" b="0" err="1"/>
              <a:t>Mgmt</a:t>
            </a:r>
            <a:endParaRPr lang="en-GB" b="0"/>
          </a:p>
          <a:p>
            <a:pPr marL="171450" indent="-171450">
              <a:buFont typeface="Arial" panose="020B0604020202020204" pitchFamily="34" charset="0"/>
              <a:buChar char="•"/>
            </a:pPr>
            <a:r>
              <a:rPr lang="en-GB" b="0"/>
              <a:t>Management Group hierarchy (</a:t>
            </a:r>
            <a:r>
              <a:rPr lang="en-US">
                <a:hlinkClick r:id="rId3"/>
              </a:rPr>
              <a:t>https://docs.microsoft.com/en-us/azure/cloud-adoption-framework/ready/enterprise-scale/enterprise-enrollment-and-azure-ad-tenants</a:t>
            </a:r>
            <a:r>
              <a:rPr lang="en-US"/>
              <a:t>)</a:t>
            </a:r>
            <a:endParaRPr lang="en-GB" b="0"/>
          </a:p>
          <a:p>
            <a:pPr marL="171450" indent="-171450">
              <a:buFont typeface="Arial" panose="020B0604020202020204" pitchFamily="34" charset="0"/>
              <a:buChar char="•"/>
            </a:pPr>
            <a:r>
              <a:rPr lang="en-GB" b="0"/>
              <a:t>Network security https://docs.microsoft.com/en-us/azure/cloud-adoption-framework/ready/enterprise-scale/network-topology-and-connectivity</a:t>
            </a:r>
          </a:p>
          <a:p>
            <a:pPr marL="171450" indent="-171450">
              <a:buFont typeface="Arial" panose="020B0604020202020204" pitchFamily="34" charset="0"/>
              <a:buChar char="•"/>
            </a:pPr>
            <a:r>
              <a:rPr lang="en-GB" b="0"/>
              <a:t>Protect secrets and encryption (https://docs.microsoft.com/en-us/azure/cloud-adoption-framework/ready/enterprise-scale/security-governance-and-compliance)</a:t>
            </a:r>
          </a:p>
          <a:p>
            <a:pPr marL="171450" indent="-171450">
              <a:buFont typeface="Arial" panose="020B0604020202020204" pitchFamily="34" charset="0"/>
              <a:buChar char="•"/>
            </a:pPr>
            <a:r>
              <a:rPr lang="en-GB" b="0"/>
              <a:t>Centralized Logging (https://docs.microsoft.com/en-us/azure/cloud-adoption-framework/ready/enterprise-scale/management-and-monitoring)</a:t>
            </a:r>
          </a:p>
          <a:p>
            <a:pPr marL="171450" lvl="0" indent="-171450">
              <a:buFont typeface="Arial" panose="020B0604020202020204" pitchFamily="34" charset="0"/>
              <a:buChar char="•"/>
            </a:pPr>
            <a:r>
              <a:rPr lang="en-GB" b="0"/>
              <a:t>Azure Policies (</a:t>
            </a:r>
            <a:r>
              <a:rPr lang="en-US">
                <a:hlinkClick r:id="rId4"/>
              </a:rPr>
              <a:t>https://docs.microsoft.com/en-us/azure/cloud-adoption-framework/ready/enterprise-scale/security-governance-and-compliance</a:t>
            </a:r>
            <a:r>
              <a:rPr lang="en-GB" b="0"/>
              <a:t>)</a:t>
            </a:r>
          </a:p>
          <a:p>
            <a:pPr marL="171450" lvl="0" indent="-171450">
              <a:buFont typeface="Arial" panose="020B0604020202020204" pitchFamily="34" charset="0"/>
              <a:buChar char="•"/>
            </a:pPr>
            <a:r>
              <a:rPr lang="en-GB" b="0"/>
              <a:t>Continuous visibility and Compliance (</a:t>
            </a:r>
            <a:r>
              <a:rPr lang="en-US">
                <a:hlinkClick r:id="rId4"/>
              </a:rPr>
              <a:t>https://docs.microsoft.com/en-us/azure/cloud-adoption-framework/ready/enterprise-scale/security-governance-and-compliance</a:t>
            </a:r>
            <a:r>
              <a:rPr lang="en-US"/>
              <a:t>)</a:t>
            </a:r>
          </a:p>
          <a:p>
            <a:pPr marL="171450" lvl="0" indent="-171450">
              <a:buFont typeface="Arial" panose="020B0604020202020204" pitchFamily="34" charset="0"/>
              <a:buChar char="•"/>
            </a:pPr>
            <a:r>
              <a:rPr lang="en-US" b="0"/>
              <a:t>Business Continuity (</a:t>
            </a:r>
            <a:r>
              <a:rPr lang="en-US">
                <a:hlinkClick r:id="rId5"/>
              </a:rPr>
              <a:t>https://docs.microsoft.com/en-us/azure/cloud-adoption-framework/ready/enterprise-scale/business-continuity-and-disaster-recovery</a:t>
            </a:r>
            <a:r>
              <a:rPr lang="en-US" b="0"/>
              <a:t>)</a:t>
            </a:r>
            <a:endParaRPr lang="en-GB" b="0"/>
          </a:p>
          <a:p>
            <a:pPr marL="171450" lvl="0" indent="-171450">
              <a:buFont typeface="Arial" panose="020B0604020202020204" pitchFamily="34" charset="0"/>
              <a:buChar char="•"/>
            </a:pPr>
            <a:r>
              <a:rPr lang="en-GB" b="0"/>
              <a:t>Service Enablement (</a:t>
            </a:r>
            <a:r>
              <a:rPr lang="en-US">
                <a:hlinkClick r:id="rId6"/>
              </a:rPr>
              <a:t>https://docs.microsoft.com/en-us/azure/cloud-adoption-framework</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410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Key Message: </a:t>
            </a:r>
            <a:r>
              <a:rPr lang="en-US">
                <a:latin typeface="Segoe UI"/>
                <a:cs typeface="Segoe UI"/>
              </a:rPr>
              <a:t>Key Vaults are for applications</a:t>
            </a: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latin typeface="Calibri"/>
              <a:cs typeface="Calibri"/>
            </a:endParaRPr>
          </a:p>
          <a:p>
            <a:pPr algn="l">
              <a:buFont typeface="Arial" panose="020B0604020202020204" pitchFamily="34" charset="0"/>
              <a:buChar char="•"/>
            </a:pPr>
            <a:endParaRPr lang="en-US" b="0" i="0">
              <a:solidFill>
                <a:srgbClr val="24292E"/>
              </a:solidFill>
              <a:effectLst/>
              <a:latin typeface="-apple-system"/>
            </a:endParaRPr>
          </a:p>
          <a:p>
            <a:pPr marL="0" indent="0">
              <a:buFont typeface="Arial" panose="020B0604020202020204" pitchFamily="34" charset="0"/>
              <a:buNone/>
            </a:pPr>
            <a:r>
              <a:rPr lang="en-US" b="1"/>
              <a:t>Knowledge Check:</a:t>
            </a:r>
          </a:p>
          <a:p>
            <a:r>
              <a:rPr lang="en-US">
                <a:latin typeface="Calibri"/>
                <a:cs typeface="Calibri"/>
              </a:rPr>
              <a:t>How do you protect secret for an application?</a:t>
            </a:r>
          </a:p>
          <a:p>
            <a:pPr marL="228600" indent="-228600">
              <a:buAutoNum type="alphaUcPeriod"/>
            </a:pPr>
            <a:r>
              <a:rPr lang="en-US">
                <a:latin typeface="Calibri"/>
                <a:cs typeface="Calibri"/>
              </a:rPr>
              <a:t>BLOB Encryption</a:t>
            </a:r>
          </a:p>
          <a:p>
            <a:pPr marL="228600" indent="-228600">
              <a:buAutoNum type="alphaUcPeriod"/>
            </a:pPr>
            <a:r>
              <a:rPr lang="en-US">
                <a:latin typeface="Calibri"/>
                <a:cs typeface="Calibri"/>
              </a:rPr>
              <a:t>Store them in GitHub</a:t>
            </a:r>
          </a:p>
          <a:p>
            <a:pPr marL="228600" indent="-228600">
              <a:buAutoNum type="alphaUcPeriod"/>
            </a:pPr>
            <a:r>
              <a:rPr lang="en-US">
                <a:latin typeface="Calibri"/>
                <a:cs typeface="Calibri"/>
              </a:rPr>
              <a:t>Write them on a sticky notes</a:t>
            </a:r>
          </a:p>
          <a:p>
            <a:pPr marL="228600" indent="-228600">
              <a:buAutoNum type="alphaUcPeriod"/>
            </a:pPr>
            <a:r>
              <a:rPr lang="en-US" b="1">
                <a:latin typeface="Calibri"/>
                <a:cs typeface="Calibri"/>
              </a:rPr>
              <a:t>Azure Key Vault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8185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Center for </a:t>
            </a:r>
          </a:p>
          <a:p>
            <a:r>
              <a:rPr lang="en-US"/>
              <a:t>https://docs.microsoft.com/en-us/azure/azure-resource-manager/management/azure-subscription-service-limits#key-vault-limits</a:t>
            </a:r>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a:t>
            </a:r>
            <a:r>
              <a:rPr lang="de-DE" err="1">
                <a:hlinkClick r:id="rId3"/>
              </a:rPr>
              <a:t>subscription</a:t>
            </a:r>
            <a:r>
              <a:rPr lang="de-DE">
                <a:hlinkClick r:id="rId3"/>
              </a:rPr>
              <a:t> </a:t>
            </a:r>
            <a:r>
              <a:rPr lang="de-DE" err="1">
                <a:hlinkClick r:id="rId3"/>
              </a:rPr>
              <a:t>limits</a:t>
            </a:r>
            <a:r>
              <a:rPr lang="de-DE">
                <a:hlinkClick r:id="rId3"/>
              </a:rPr>
              <a:t> and </a:t>
            </a:r>
            <a:r>
              <a:rPr lang="de-DE" err="1">
                <a:hlinkClick r:id="rId3"/>
              </a:rPr>
              <a:t>quotas</a:t>
            </a:r>
            <a:r>
              <a:rPr lang="de-DE">
                <a:hlinkClick r:id="rId3"/>
              </a:rPr>
              <a:t> - Azure Resource Manager | Microsoft Docs</a:t>
            </a:r>
            <a:endParaRPr lang="de-DE"/>
          </a:p>
          <a:p>
            <a:r>
              <a:rPr lang="de-DE">
                <a:hlinkClick r:id="rId4"/>
              </a:rPr>
              <a:t>Was ist Azure Key </a:t>
            </a:r>
            <a:r>
              <a:rPr lang="de-DE" err="1">
                <a:hlinkClick r:id="rId4"/>
              </a:rPr>
              <a:t>Vault</a:t>
            </a:r>
            <a:r>
              <a:rPr lang="de-DE">
                <a:hlinkClick r:id="rId4"/>
              </a:rPr>
              <a: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7747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8938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TALK TRACK: Andi</a:t>
            </a:r>
          </a:p>
          <a:p>
            <a:r>
              <a:rPr lang="en-GB" b="0"/>
              <a:t>ES is secure by design leveraging </a:t>
            </a:r>
          </a:p>
          <a:p>
            <a:pPr marL="171450" indent="-171450">
              <a:buFont typeface="Arial" panose="020B0604020202020204" pitchFamily="34" charset="0"/>
              <a:buChar char="•"/>
            </a:pPr>
            <a:r>
              <a:rPr lang="en-GB" b="0"/>
              <a:t>Azure </a:t>
            </a:r>
            <a:r>
              <a:rPr lang="en-GB" b="0" err="1"/>
              <a:t>DepolyIfNotExist</a:t>
            </a:r>
            <a:r>
              <a:rPr lang="en-GB" b="0"/>
              <a:t> Policies</a:t>
            </a:r>
          </a:p>
          <a:p>
            <a:pPr marL="171450" indent="-171450">
              <a:buFont typeface="Arial" panose="020B0604020202020204" pitchFamily="34" charset="0"/>
              <a:buChar char="•"/>
            </a:pPr>
            <a:r>
              <a:rPr lang="en-GB" b="0"/>
              <a:t>Centralized Identity &amp; Access </a:t>
            </a:r>
            <a:r>
              <a:rPr lang="en-GB" b="0" err="1"/>
              <a:t>Mgmt</a:t>
            </a:r>
            <a:r>
              <a:rPr lang="en-GB" b="0"/>
              <a:t> with PIM, MFA, Conditional Access to provide the components for Zero-Trust </a:t>
            </a:r>
          </a:p>
          <a:p>
            <a:pPr marL="171450" indent="-171450">
              <a:buFont typeface="Arial" panose="020B0604020202020204" pitchFamily="34" charset="0"/>
              <a:buChar char="•"/>
            </a:pPr>
            <a:r>
              <a:rPr lang="en-GB" b="0"/>
              <a:t>Protect secrets with a strategic Key Vault approach</a:t>
            </a:r>
          </a:p>
          <a:p>
            <a:pPr marL="171450" indent="-171450">
              <a:buFont typeface="Arial" panose="020B0604020202020204" pitchFamily="34" charset="0"/>
              <a:buChar char="•"/>
            </a:pPr>
            <a:r>
              <a:rPr lang="en-GB" b="0"/>
              <a:t>All logs go to a centralized Log Analytics Workspace</a:t>
            </a:r>
          </a:p>
          <a:p>
            <a:pPr marL="171450" indent="-171450">
              <a:buFont typeface="Arial" panose="020B0604020202020204" pitchFamily="34" charset="0"/>
              <a:buChar char="•"/>
            </a:pPr>
            <a:r>
              <a:rPr lang="en-GB" b="0"/>
              <a:t>Azure Security Center for </a:t>
            </a:r>
          </a:p>
          <a:p>
            <a:r>
              <a:rPr lang="en-US"/>
              <a:t>https://docs.microsoft.com/en-us/azure/azure-resource-manager/management/azure-subscription-service-limits#key-vault-limits</a:t>
            </a:r>
          </a:p>
          <a:p>
            <a:r>
              <a:rPr lang="en-US" b="1">
                <a:latin typeface="Segoe UI"/>
                <a:cs typeface="Segoe UI"/>
              </a:rPr>
              <a:t>Key Message: </a:t>
            </a:r>
            <a:r>
              <a:rPr lang="en-US">
                <a:latin typeface="Segoe UI"/>
                <a:cs typeface="Segoe UI"/>
              </a:rPr>
              <a:t>Key Vaults are for applications</a:t>
            </a:r>
            <a:endParaRPr lang="en-US"/>
          </a:p>
          <a:p>
            <a:endParaRPr lang="en-US">
              <a:latin typeface="Segoe UI"/>
              <a:cs typeface="Segoe UI"/>
            </a:endParaRPr>
          </a:p>
          <a:p>
            <a:r>
              <a:rPr lang="en-US">
                <a:latin typeface="Segoe UI"/>
                <a:cs typeface="Segoe UI"/>
              </a:rPr>
              <a:t>Emphasis on central management with policies to ensure compliance and to not reach scale limits.</a:t>
            </a:r>
          </a:p>
          <a:p>
            <a:pPr marL="685800" lvl="1" indent="-228600">
              <a:buFont typeface="Wingdings"/>
              <a:buChar char="q"/>
            </a:pPr>
            <a:r>
              <a:rPr lang="en-US">
                <a:latin typeface="Segoe UI"/>
                <a:cs typeface="Segoe UI"/>
              </a:rPr>
              <a:t>Key Vault should be centrally managed, but not centrally deployed. </a:t>
            </a:r>
            <a:endParaRPr lang="en-US">
              <a:cs typeface="Segoe UI"/>
            </a:endParaRPr>
          </a:p>
          <a:p>
            <a:pPr marL="685800" lvl="1" indent="-228600">
              <a:buFont typeface="Wingdings"/>
              <a:buChar char="q"/>
            </a:pPr>
            <a:r>
              <a:rPr lang="en-US">
                <a:latin typeface="Segoe UI"/>
                <a:cs typeface="Segoe UI"/>
              </a:rPr>
              <a:t>Key Vault should not be in a dedicated subscription as a shared service.</a:t>
            </a:r>
            <a:endParaRPr lang="en-US">
              <a:cs typeface="Segoe UI"/>
            </a:endParaRPr>
          </a:p>
          <a:p>
            <a:pPr marL="685800" lvl="1" indent="-228600">
              <a:buFont typeface="Wingdings"/>
              <a:buChar char="q"/>
            </a:pPr>
            <a:r>
              <a:rPr lang="en-US">
                <a:latin typeface="Segoe UI"/>
                <a:cs typeface="Segoe UI"/>
              </a:rPr>
              <a:t>Key Vault, by design, should be distributed across the applications that need it. </a:t>
            </a:r>
            <a:endParaRPr lang="en-US">
              <a:cs typeface="Segoe UI"/>
            </a:endParaRPr>
          </a:p>
          <a:p>
            <a:endParaRPr lang="en-US">
              <a:latin typeface="Segoe UI"/>
              <a:cs typeface="Segoe UI"/>
            </a:endParaRPr>
          </a:p>
          <a:p>
            <a:r>
              <a:rPr lang="en-US" b="1">
                <a:latin typeface="Segoe UI"/>
                <a:cs typeface="Segoe UI"/>
              </a:rPr>
              <a:t>Identity &amp; Access</a:t>
            </a:r>
            <a:r>
              <a:rPr lang="en-US">
                <a:latin typeface="Segoe UI"/>
                <a:cs typeface="Segoe UI"/>
              </a:rPr>
              <a:t> </a:t>
            </a:r>
            <a:endParaRPr lang="en-US">
              <a:cs typeface="Segoe UI"/>
            </a:endParaRPr>
          </a:p>
          <a:p>
            <a:pPr marL="628650" lvl="1" indent="-171450">
              <a:buFont typeface="Wingdings"/>
              <a:buChar char="q"/>
            </a:pPr>
            <a:r>
              <a:rPr lang="en-US">
                <a:latin typeface="Segoe UI"/>
                <a:cs typeface="Segoe UI"/>
              </a:rPr>
              <a:t>Leverage PIM for roles assignments to avoid permanent access. AD Privileged Identity Management</a:t>
            </a:r>
            <a:endParaRPr lang="en-US">
              <a:cs typeface="Segoe UI"/>
            </a:endParaRPr>
          </a:p>
          <a:p>
            <a:pPr marL="628650" lvl="1" indent="-171450">
              <a:buFont typeface="Wingdings"/>
              <a:buChar char="q"/>
            </a:pPr>
            <a:r>
              <a:rPr lang="en-US">
                <a:latin typeface="Segoe UI"/>
                <a:cs typeface="Segoe UI"/>
              </a:rPr>
              <a:t>Use of custom roles to add granularity to the permissions </a:t>
            </a:r>
            <a:endParaRPr lang="en-US">
              <a:cs typeface="Segoe UI"/>
            </a:endParaRPr>
          </a:p>
          <a:p>
            <a:r>
              <a:rPr lang="de-DE">
                <a:hlinkClick r:id="rId3"/>
              </a:rPr>
              <a:t>Azure </a:t>
            </a:r>
            <a:r>
              <a:rPr lang="de-DE" err="1">
                <a:hlinkClick r:id="rId3"/>
              </a:rPr>
              <a:t>subscription</a:t>
            </a:r>
            <a:r>
              <a:rPr lang="de-DE">
                <a:hlinkClick r:id="rId3"/>
              </a:rPr>
              <a:t> </a:t>
            </a:r>
            <a:r>
              <a:rPr lang="de-DE" err="1">
                <a:hlinkClick r:id="rId3"/>
              </a:rPr>
              <a:t>limits</a:t>
            </a:r>
            <a:r>
              <a:rPr lang="de-DE">
                <a:hlinkClick r:id="rId3"/>
              </a:rPr>
              <a:t> and </a:t>
            </a:r>
            <a:r>
              <a:rPr lang="de-DE" err="1">
                <a:hlinkClick r:id="rId3"/>
              </a:rPr>
              <a:t>quotas</a:t>
            </a:r>
            <a:r>
              <a:rPr lang="de-DE">
                <a:hlinkClick r:id="rId3"/>
              </a:rPr>
              <a:t> - Azure Resource Manager | Microsoft Docs</a:t>
            </a:r>
            <a:endParaRPr lang="de-DE"/>
          </a:p>
          <a:p>
            <a:r>
              <a:rPr lang="de-DE">
                <a:hlinkClick r:id="rId4"/>
              </a:rPr>
              <a:t>Was ist Azure Key </a:t>
            </a:r>
            <a:r>
              <a:rPr lang="de-DE" err="1">
                <a:hlinkClick r:id="rId4"/>
              </a:rPr>
              <a:t>Vault</a:t>
            </a:r>
            <a:r>
              <a:rPr lang="de-DE">
                <a:hlinkClick r:id="rId4"/>
              </a:rPr>
              <a:t>? | Microsoft Docs</a:t>
            </a:r>
            <a:endParaRPr lang="de-DE"/>
          </a:p>
          <a:p>
            <a:r>
              <a:rPr lang="en-US" b="1" i="0">
                <a:solidFill>
                  <a:srgbClr val="FFFFFF"/>
                </a:solidFill>
                <a:effectLst/>
                <a:latin typeface="az_ea_font"/>
              </a:rPr>
              <a:t>Enhance data protection and compliance</a:t>
            </a:r>
            <a:br>
              <a:rPr lang="en-US"/>
            </a:br>
            <a:r>
              <a:rPr lang="en-US" b="0" i="0">
                <a:solidFill>
                  <a:srgbClr val="FFFFFF"/>
                </a:solidFill>
                <a:effectLst/>
                <a:latin typeface="az_ea_font"/>
              </a:rPr>
              <a:t>Secure key management is essential to protecting data in the cloud. With Azure Key Vault, you can safeguard encryption keys and application secrets like passwords using keys stored in hardware security modules (HSMs). For added assurance, you can import or generate your encryption keys in HSMs. If you choose to do this, Microsoft will process your keys in FIPS 140-2 Level 2 validated HSMs (hardware and firmware). Key Vault is designed so that Microsoft does not see or extract your keys. Monitor and audit key use with Azure logging–pipe logs into Azure HDInsight or your SIEM for additional analysis and threat detection.</a:t>
            </a:r>
            <a:br>
              <a:rPr lang="en-US"/>
            </a:br>
            <a:br>
              <a:rPr lang="en-US"/>
            </a:br>
            <a:r>
              <a:rPr lang="en-US" b="1" i="0">
                <a:solidFill>
                  <a:srgbClr val="FFFFFF"/>
                </a:solidFill>
                <a:effectLst/>
                <a:latin typeface="az_ea_font"/>
              </a:rPr>
              <a:t>All of the control, none of the work</a:t>
            </a:r>
            <a:br>
              <a:rPr lang="en-US"/>
            </a:br>
            <a:r>
              <a:rPr lang="en-US" b="0" i="0">
                <a:solidFill>
                  <a:srgbClr val="FFFFFF"/>
                </a:solidFill>
                <a:effectLst/>
                <a:latin typeface="az_ea_font"/>
              </a:rPr>
              <a:t>With Key Vault, there's no need to provision, configure, patch, and maintain HSMs and key management software. You can provision new vaults and keys (or import keys from your own HSMs) in minutes and centrally manage keys, secrets, and policies. You maintain control over your keys–simply grant permission for your own and third-party applications to use them as needed. Applications never have direct access to keys. Developers easily manage keys used for Dev/Test and migrate seamlessly to production keys managed by security operations.</a:t>
            </a:r>
            <a:br>
              <a:rPr lang="en-US"/>
            </a:br>
            <a:br>
              <a:rPr lang="en-US"/>
            </a:br>
            <a:r>
              <a:rPr lang="en-US" b="1" i="0">
                <a:solidFill>
                  <a:srgbClr val="FFFFFF"/>
                </a:solidFill>
                <a:effectLst/>
                <a:latin typeface="az_ea_font"/>
              </a:rPr>
              <a:t>Boost performance and achieve global scale</a:t>
            </a:r>
            <a:br>
              <a:rPr lang="en-US"/>
            </a:br>
            <a:r>
              <a:rPr lang="en-US" b="0" i="0">
                <a:solidFill>
                  <a:srgbClr val="FFFFFF"/>
                </a:solidFill>
                <a:effectLst/>
                <a:latin typeface="az_ea_font"/>
              </a:rPr>
              <a:t>Improve performance and reduce the latency of cloud applications by storing cryptographic keys in the cloud instead of on-premises. Key Vault rapidly scales to meet the cryptographic needs of your cloud applications and match peak demand without the cost associated with deploying dedicated HSMs. You can achieve global redundancy by provisioning vaults in Azure global datacenters–keep a copy in your own HSMs for added durability.</a:t>
            </a: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52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talks about some of the must-haves for a backup solution to qualify as enterprise - grade. This is based on our interaction with many-many enterprise customers that we have.</a:t>
            </a:r>
          </a:p>
          <a:p>
            <a:endParaRPr lang="en-US" b="1"/>
          </a:p>
          <a:p>
            <a:r>
              <a:rPr lang="en-US" b="1"/>
              <a:t>Self-Service backup and restore</a:t>
            </a:r>
            <a:endParaRPr lang="en-US" b="0"/>
          </a:p>
          <a:p>
            <a:r>
              <a:rPr lang="en-US" b="0"/>
              <a:t>This requirement stems from the fact that there are different personas in an enterprise – Backup/IT admin, who is responsible for let’s say more compliance side of things like LTR or central management capabilities for all assets but there could also be separate Resource owners ( say in case of SQL Server, it could be the DB admin) who are really just interested in doing operational recoveries for their database from recent backups. The solution should be designed in a way that they could do so without raising a ticket and waiting on the backup admin to server the restore request. In fact, they could do it real time. </a:t>
            </a:r>
          </a:p>
          <a:p>
            <a:endParaRPr lang="en-US"/>
          </a:p>
          <a:p>
            <a:pPr marL="0" indent="0">
              <a:buFontTx/>
              <a:buNone/>
            </a:pPr>
            <a:r>
              <a:rPr lang="en-US" b="1"/>
              <a:t>Lifecycle Management of the backups</a:t>
            </a:r>
          </a:p>
          <a:p>
            <a:pPr marL="0" indent="0">
              <a:buFontTx/>
              <a:buNone/>
            </a:pPr>
            <a:r>
              <a:rPr lang="en-US" b="0"/>
              <a:t>Second is about managing the retention and deletion of the backups as per the specified policy and doing it in a way that the source is decoupled from the backups such that even if the source is affected, the backups are safeguarded for you to resurrect the source.</a:t>
            </a:r>
          </a:p>
          <a:p>
            <a:endParaRPr lang="en-US"/>
          </a:p>
          <a:p>
            <a:r>
              <a:rPr lang="en-US" b="1"/>
              <a:t>Building a system with No single point of failure or NSPOF:</a:t>
            </a:r>
            <a:r>
              <a:rPr lang="en-US"/>
              <a:t> whereby we add redundancies at the right places -- to make the solution resilient to failures.</a:t>
            </a:r>
          </a:p>
          <a:p>
            <a:r>
              <a:rPr lang="en-US"/>
              <a:t> - One aspect of this is what we discussed in the last point is to decouple the backup data from the source. This can be done by storing the backup data in a separate fault domain. For e.g. Azure Backup stores the backup data in its own storage accounts in its own subscription and tenant and in a region different from the source data. </a:t>
            </a:r>
          </a:p>
          <a:p>
            <a:endParaRPr lang="en-US"/>
          </a:p>
          <a:p>
            <a:r>
              <a:rPr lang="en-US"/>
              <a:t>- The other aspect is to have highly available backup and restores – which means one that the backup service itself is highly available and the stamps are deployed redundantly so that the backup continue to happen as per schedule even if there is an outage in one zone or region and second that the restore request (which is probably the most important operation) can be served even from a remote region, if the primary is say down. Azure Backup ensures this with the Cross region restore capability that lets the customer restore from a paired remote region as per their will. </a:t>
            </a:r>
          </a:p>
          <a:p>
            <a:endParaRPr lang="en-US"/>
          </a:p>
          <a:p>
            <a:r>
              <a:rPr lang="en-US" b="1"/>
              <a:t>Build the right security features in the platform: </a:t>
            </a:r>
            <a:r>
              <a:rPr lang="en-US" b="0"/>
              <a:t>to safeguard against scenarios like accidental deletion, or even rogue admin scenarios. </a:t>
            </a:r>
          </a:p>
          <a:p>
            <a:r>
              <a:rPr lang="en-US" b="0"/>
              <a:t>- RBAC is a very basic way to clearly separates out the duties of say a Backup admin from a resource owner. So, to our first point, may be the DB admin just has permission to restore data for their DB while the backup admin has more control on all assets.</a:t>
            </a:r>
            <a:endParaRPr lang="en-US" b="1"/>
          </a:p>
          <a:p>
            <a:pPr marL="171450" indent="-171450">
              <a:buFontTx/>
              <a:buChar char="-"/>
            </a:pPr>
            <a:r>
              <a:rPr lang="en-US"/>
              <a:t>MUA and MFA to safeguard against rogue admin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Soft-delete safeguards against accidental deletion where the deleted backup data is stored for an additional 14-days at no additional cost. During this time the admin can un-delete their data.</a:t>
            </a:r>
          </a:p>
          <a:p>
            <a:pPr marL="171450" indent="-171450">
              <a:buFontTx/>
              <a:buChar char="-"/>
            </a:pPr>
            <a:r>
              <a:rPr lang="en-US"/>
              <a:t>Safeguard against backup theft - Backup data can be encrypted with MS-managed keys or Customer managed keys. In fact you can also backup Azure VMs that have their disks encrypted with Azure Disk Encryption (ADE) - </a:t>
            </a:r>
            <a:r>
              <a:rPr lang="en-US">
                <a:hlinkClick r:id="rId3"/>
              </a:rPr>
              <a:t>https://docs.microsoft.com/en-us/azure/backup/backup-azure-vms-encryption</a:t>
            </a:r>
            <a:endParaRPr lang="en-US"/>
          </a:p>
          <a:p>
            <a:pPr marL="0" indent="0">
              <a:buFontTx/>
              <a:buNone/>
            </a:pPr>
            <a:endParaRPr lang="en-US" b="1"/>
          </a:p>
          <a:p>
            <a:pPr marL="0" indent="0">
              <a:buFontTx/>
              <a:buNone/>
            </a:pPr>
            <a:r>
              <a:rPr lang="en-US" b="1"/>
              <a:t>Management at-scale</a:t>
            </a:r>
          </a:p>
          <a:p>
            <a:pPr marL="0" indent="0">
              <a:buFontTx/>
              <a:buNone/>
            </a:pPr>
            <a:r>
              <a:rPr lang="en-US" b="0"/>
              <a:t>Appropriate at-scale views and actions to manage all backup related functions across RGs, subscriptions, regions, or even tenants from a single pane of glass. Typically used for monitoring jobs and alerts to see if everything is running fine, if SLAs are being met, and to also study storage consumption and billing at different scopes. We will see more of it in the demo.</a:t>
            </a:r>
          </a:p>
          <a:p>
            <a:pPr marL="0" indent="0">
              <a:buFontTx/>
              <a:buNone/>
            </a:pPr>
            <a:endParaRPr lang="en-US" b="1"/>
          </a:p>
          <a:p>
            <a:pPr marL="0" indent="0">
              <a:buFontTx/>
              <a:buNone/>
            </a:pPr>
            <a:r>
              <a:rPr lang="en-US" b="1"/>
              <a:t>LTR</a:t>
            </a:r>
          </a:p>
          <a:p>
            <a:pPr marL="0" indent="0">
              <a:buFontTx/>
              <a:buNone/>
            </a:pPr>
            <a:r>
              <a:rPr lang="en-US" b="0"/>
              <a:t>Many-many years, generally from a compliance standpoint, varied with different industries.</a:t>
            </a:r>
          </a:p>
          <a:p>
            <a:pPr marL="0" indent="0">
              <a:buFontTx/>
              <a:buNone/>
            </a:pPr>
            <a:r>
              <a:rPr lang="en-US" sz="1200"/>
              <a:t>Propels the need of different low-cost storage options such as cooler tier or archive</a:t>
            </a:r>
          </a:p>
          <a:p>
            <a:pPr marL="0" indent="0">
              <a:buFontTx/>
              <a:buNone/>
            </a:pPr>
            <a:endParaRPr lang="en-US" b="0"/>
          </a:p>
          <a:p>
            <a:pPr marL="0" indent="0">
              <a:buFontTx/>
              <a:buNone/>
            </a:pPr>
            <a:r>
              <a:rPr lang="en-US" b="0"/>
              <a:t>For more than 5 years now, we have consistently invested in building a data protection platform with these capabilities at the core of it. That’s one reason why we have been able to successfully partner with teams like SQL to deliver an enterprise grade backup solution over and above the native backup solution that they have.</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695815-75DD-4DEE-835D-DD44445BEE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32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Calibri" panose="020F0502020204030204" pitchFamily="34" charset="0"/>
              </a:rPr>
              <a:t>Talk track: </a:t>
            </a:r>
          </a:p>
          <a:p>
            <a:endParaRPr lang="en-US" sz="1200">
              <a:effectLst/>
              <a:latin typeface="Calibri" panose="020F0502020204030204" pitchFamily="34" charset="0"/>
            </a:endParaRPr>
          </a:p>
          <a:p>
            <a:r>
              <a:rPr lang="en-US" sz="1200">
                <a:effectLst/>
                <a:latin typeface="Calibri" panose="020F0502020204030204" pitchFamily="34" charset="0"/>
              </a:rPr>
              <a:t>Azure Backup has enabled a new native management capability to manage your entire Backup estate from a central console. Backup Center provides customers with the capability to </a:t>
            </a:r>
            <a:r>
              <a:rPr lang="en-US" sz="1200" b="1">
                <a:effectLst/>
                <a:latin typeface="Calibri" panose="020F0502020204030204" pitchFamily="34" charset="0"/>
              </a:rPr>
              <a:t>monitor, operate, govern and optimize data protection at scale</a:t>
            </a:r>
            <a:r>
              <a:rPr lang="en-US" sz="1200">
                <a:effectLst/>
                <a:latin typeface="Calibri" panose="020F0502020204030204" pitchFamily="34" charset="0"/>
              </a:rPr>
              <a:t> in a unified manner consistent with core Azure native management paradigms.</a:t>
            </a:r>
            <a:endParaRPr lang="en-US"/>
          </a:p>
          <a:p>
            <a:endParaRPr lang="en-US" sz="1200">
              <a:effectLst/>
              <a:latin typeface="Calibri" panose="020F0502020204030204" pitchFamily="34" charset="0"/>
            </a:endParaRPr>
          </a:p>
          <a:p>
            <a:r>
              <a:rPr lang="en-US" sz="1200">
                <a:effectLst/>
                <a:latin typeface="Calibri" panose="020F0502020204030204" pitchFamily="34" charset="0"/>
              </a:rPr>
              <a:t>With Backup Center, you get an aggregated view of your inventory across subscriptions, locations, resources groups, vaults and even tenants using Lighthouse. Backup Center is also an action center from where you can trigger your backup related activities – such as configuring backup, restore, creation of policies or vaults – all from a single place. </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F08750-B42E-4533-BC2F-0706239B82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5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Announced</a:t>
            </a:r>
            <a:r>
              <a:rPr lang="de-DE"/>
              <a:t> at </a:t>
            </a:r>
            <a:r>
              <a:rPr lang="de-DE" err="1"/>
              <a:t>Ignite</a:t>
            </a:r>
            <a:r>
              <a:rPr lang="de-DE"/>
              <a:t> Mai 2020</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EA27B-E920-445D-8460-A5161FDA40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77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5.xml"/><Relationship Id="rId4" Type="http://schemas.openxmlformats.org/officeDocument/2006/relationships/image" Target="../media/image3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63.emf"/><Relationship Id="rId4" Type="http://schemas.openxmlformats.org/officeDocument/2006/relationships/oleObject" Target="../embeddings/oleObject1.bin"/></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8.xml"/><Relationship Id="rId4" Type="http://schemas.openxmlformats.org/officeDocument/2006/relationships/image" Target="../media/image73.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8.xml"/><Relationship Id="rId4" Type="http://schemas.openxmlformats.org/officeDocument/2006/relationships/image" Target="../media/image24.emf"/></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8.xml"/><Relationship Id="rId1" Type="http://schemas.openxmlformats.org/officeDocument/2006/relationships/tags" Target="../tags/tag3.xml"/><Relationship Id="rId4" Type="http://schemas.openxmlformats.org/officeDocument/2006/relationships/image" Target="../media/image24.emf"/></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slideMaster" Target="../slideMasters/slideMaster8.xml"/><Relationship Id="rId1" Type="http://schemas.openxmlformats.org/officeDocument/2006/relationships/tags" Target="../tags/tag4.xml"/><Relationship Id="rId4" Type="http://schemas.openxmlformats.org/officeDocument/2006/relationships/image" Target="../media/image24.emf"/></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Master" Target="../slideMasters/slideMaster8.xml"/><Relationship Id="rId1" Type="http://schemas.openxmlformats.org/officeDocument/2006/relationships/tags" Target="../tags/tag7.xml"/><Relationship Id="rId4" Type="http://schemas.openxmlformats.org/officeDocument/2006/relationships/image" Target="../media/image24.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90.png"/><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image" Target="../media/image89.emf"/><Relationship Id="rId4" Type="http://schemas.openxmlformats.org/officeDocument/2006/relationships/oleObject" Target="../embeddings/oleObject2.bin"/></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vmlDrawing" Target="../drawings/vmlDrawing3.vml"/><Relationship Id="rId5" Type="http://schemas.openxmlformats.org/officeDocument/2006/relationships/image" Target="../media/image63.emf"/><Relationship Id="rId4" Type="http://schemas.openxmlformats.org/officeDocument/2006/relationships/oleObject" Target="../embeddings/oleObject3.bin"/></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1.emf"/><Relationship Id="rId1" Type="http://schemas.openxmlformats.org/officeDocument/2006/relationships/slideMaster" Target="../slideMasters/slideMaster14.xml"/><Relationship Id="rId4" Type="http://schemas.openxmlformats.org/officeDocument/2006/relationships/image" Target="../media/image105.emf"/></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24.emf"/><Relationship Id="rId1" Type="http://schemas.openxmlformats.org/officeDocument/2006/relationships/slideMaster" Target="../slideMasters/slideMaster14.xml"/><Relationship Id="rId4" Type="http://schemas.openxmlformats.org/officeDocument/2006/relationships/image" Target="../media/image107.png"/></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10.xml"/><Relationship Id="rId1" Type="http://schemas.openxmlformats.org/officeDocument/2006/relationships/vmlDrawing" Target="../drawings/vmlDrawing4.vml"/><Relationship Id="rId5" Type="http://schemas.openxmlformats.org/officeDocument/2006/relationships/image" Target="../media/image63.emf"/><Relationship Id="rId4" Type="http://schemas.openxmlformats.org/officeDocument/2006/relationships/oleObject" Target="../embeddings/oleObject4.bin"/></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110.emf"/><Relationship Id="rId5" Type="http://schemas.openxmlformats.org/officeDocument/2006/relationships/oleObject" Target="../embeddings/oleObject5.bin"/><Relationship Id="rId4"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76933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962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12760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2730073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0280492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Tree>
    <p:extLst>
      <p:ext uri="{BB962C8B-B14F-4D97-AF65-F5344CB8AC3E}">
        <p14:creationId xmlns:p14="http://schemas.microsoft.com/office/powerpoint/2010/main" val="153558048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157170392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17154755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21226395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34688038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7646002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3798349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110986790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95575493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7050559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40138158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1601338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868378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739228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3171320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2211979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50103682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182338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4110446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204111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7705307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119632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2251254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504187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1179810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2828827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161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06626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597449"/>
            <a:ext cx="3247476" cy="579638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183571"/>
            <a:ext cx="6803399" cy="62414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509532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121892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872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66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1793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646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18950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586922"/>
            <a:ext cx="5620704" cy="1017202"/>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955318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025412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71373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769142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6237754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07040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277050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3246221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877307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43076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2977349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8862099"/>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26523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492905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0377452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9615745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de-DE"/>
              <a:t>Bild durch Klicken auf Symbol hinzufügen</a:t>
            </a:r>
            <a:endParaRPr lang="en-US"/>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10817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de-DE"/>
              <a:t>Bild durch Klicken auf Symbol hinzufügen</a:t>
            </a:r>
            <a:endParaRPr lang="en-US"/>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858254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de-DE"/>
              <a:t>Bild durch Klicken auf Symbol hinzufügen</a:t>
            </a:r>
            <a:endParaRPr lang="en-US"/>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06844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de-DE"/>
              <a:t>Diagramm durch Klicken auf Symbol hinzufügen</a:t>
            </a:r>
            <a:endParaRPr lang="en-US"/>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36044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89200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209411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18256"/>
          </a:xfrm>
        </p:spPr>
        <p:txBody>
          <a:bodyPr/>
          <a:lstStyle>
            <a:lvl2pPr>
              <a:defRPr sz="1398"/>
            </a:lvl2pPr>
            <a:lvl3pPr>
              <a:defRPr sz="1398"/>
            </a:lvl3pPr>
            <a:lvl4pPr>
              <a:defRPr sz="1398"/>
            </a:lvl4pPr>
            <a:lvl5pPr>
              <a:defRPr sz="13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44937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836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935836"/>
            <a:ext cx="5535155" cy="2435131"/>
          </a:xfrm>
        </p:spPr>
        <p:txBody>
          <a:bodyPr rIns="0" anchor="b"/>
          <a:lstStyle>
            <a:lvl1pPr algn="l">
              <a:defRPr sz="6114">
                <a:solidFill>
                  <a:schemeClr val="bg1"/>
                </a:solidFill>
              </a:defRPr>
            </a:lvl1pPr>
          </a:lstStyle>
          <a:p>
            <a:r>
              <a:rPr lang="en-US"/>
              <a:t>Click to edit Master title style</a:t>
            </a:r>
          </a:p>
        </p:txBody>
      </p:sp>
      <p:sp>
        <p:nvSpPr>
          <p:cNvPr id="3" name="Subtitle 2"/>
          <p:cNvSpPr>
            <a:spLocks noGrp="1"/>
          </p:cNvSpPr>
          <p:nvPr>
            <p:ph type="subTitle" idx="1"/>
          </p:nvPr>
        </p:nvSpPr>
        <p:spPr>
          <a:xfrm>
            <a:off x="564930" y="4464875"/>
            <a:ext cx="5535155" cy="1415499"/>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30" y="558192"/>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346622527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4" y="0"/>
            <a:ext cx="6336395" cy="6994525"/>
          </a:xfrm>
          <a:prstGeom prst="rect">
            <a:avLst/>
          </a:prstGeom>
        </p:spPr>
      </p:pic>
      <p:sp>
        <p:nvSpPr>
          <p:cNvPr id="2" name="Title 1"/>
          <p:cNvSpPr>
            <a:spLocks noGrp="1"/>
          </p:cNvSpPr>
          <p:nvPr>
            <p:ph type="ctrTitle"/>
          </p:nvPr>
        </p:nvSpPr>
        <p:spPr>
          <a:xfrm>
            <a:off x="564930" y="1935836"/>
            <a:ext cx="5535155" cy="2435131"/>
          </a:xfrm>
        </p:spPr>
        <p:txBody>
          <a:bodyPr rIns="0" anchor="b"/>
          <a:lstStyle>
            <a:lvl1pPr algn="l">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4464875"/>
            <a:ext cx="5535155" cy="1415499"/>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30" y="558192"/>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701010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30"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95926752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4" name="Group 3">
            <a:extLst>
              <a:ext uri="{FF2B5EF4-FFF2-40B4-BE49-F238E27FC236}">
                <a16:creationId xmlns:a16="http://schemas.microsoft.com/office/drawing/2014/main" id="{3A3BD9E0-9E1E-AB43-B0DB-1F424E200422}"/>
              </a:ext>
            </a:extLst>
          </p:cNvPr>
          <p:cNvGrpSpPr/>
          <p:nvPr userDrawn="1"/>
        </p:nvGrpSpPr>
        <p:grpSpPr>
          <a:xfrm>
            <a:off x="564930" y="558192"/>
            <a:ext cx="1585362" cy="337148"/>
            <a:chOff x="7353301" y="-1897063"/>
            <a:chExt cx="5749290" cy="1225867"/>
          </a:xfrm>
        </p:grpSpPr>
        <p:sp>
          <p:nvSpPr>
            <p:cNvPr id="5" name="Freeform: Shape 7">
              <a:extLst>
                <a:ext uri="{FF2B5EF4-FFF2-40B4-BE49-F238E27FC236}">
                  <a16:creationId xmlns:a16="http://schemas.microsoft.com/office/drawing/2014/main" id="{1B7BCD95-3DEB-FB4B-BDA4-CF1B1501799D}"/>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6" name="Freeform: Shape 8">
              <a:extLst>
                <a:ext uri="{FF2B5EF4-FFF2-40B4-BE49-F238E27FC236}">
                  <a16:creationId xmlns:a16="http://schemas.microsoft.com/office/drawing/2014/main" id="{C1127ED7-A231-4944-A2E6-E0EBA1E35010}"/>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7" name="Freeform: Shape 9">
              <a:extLst>
                <a:ext uri="{FF2B5EF4-FFF2-40B4-BE49-F238E27FC236}">
                  <a16:creationId xmlns:a16="http://schemas.microsoft.com/office/drawing/2014/main" id="{2B75A41C-3F77-DD43-9EB6-675D4DF27097}"/>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8" name="Freeform: Shape 10">
              <a:extLst>
                <a:ext uri="{FF2B5EF4-FFF2-40B4-BE49-F238E27FC236}">
                  <a16:creationId xmlns:a16="http://schemas.microsoft.com/office/drawing/2014/main" id="{A0ABFBD4-DC79-564B-99AA-AF1AC642F37B}"/>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9" name="Freeform: Shape 11">
              <a:extLst>
                <a:ext uri="{FF2B5EF4-FFF2-40B4-BE49-F238E27FC236}">
                  <a16:creationId xmlns:a16="http://schemas.microsoft.com/office/drawing/2014/main" id="{D2E1BF06-77C7-794B-85A2-B4837F1CF97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5337627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30" y="558192"/>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43180535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2952"/>
            <a:ext cx="3503835" cy="7020429"/>
          </a:xfrm>
          <a:prstGeom prst="rect">
            <a:avLst/>
          </a:prstGeom>
        </p:spPr>
      </p:pic>
    </p:spTree>
    <p:extLst>
      <p:ext uri="{BB962C8B-B14F-4D97-AF65-F5344CB8AC3E}">
        <p14:creationId xmlns:p14="http://schemas.microsoft.com/office/powerpoint/2010/main" val="29377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2"/>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205549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2"/>
                </a:solidFill>
              </a:defRPr>
            </a:lvl1pPr>
          </a:lstStyle>
          <a:p>
            <a:r>
              <a:rPr lang="en-US"/>
              <a:t>Click to edit Master title style</a:t>
            </a:r>
          </a:p>
        </p:txBody>
      </p:sp>
      <p:sp>
        <p:nvSpPr>
          <p:cNvPr id="3" name="Subtitle 2"/>
          <p:cNvSpPr>
            <a:spLocks noGrp="1"/>
          </p:cNvSpPr>
          <p:nvPr>
            <p:ph type="subTitle" idx="1"/>
          </p:nvPr>
        </p:nvSpPr>
        <p:spPr>
          <a:xfrm>
            <a:off x="564930" y="3772511"/>
            <a:ext cx="6964166" cy="1589958"/>
          </a:xfrm>
        </p:spPr>
        <p:txBody>
          <a:bodyPr/>
          <a:lstStyle>
            <a:lvl1pPr marL="0" indent="0" algn="r">
              <a:lnSpc>
                <a:spcPct val="100000"/>
              </a:lnSpc>
              <a:buNone/>
              <a:defRPr sz="2448">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1"/>
            <a:ext cx="4241811" cy="4217763"/>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30" y="558192"/>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09234330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30" y="1144711"/>
            <a:ext cx="6964166" cy="2627805"/>
          </a:xfrm>
        </p:spPr>
        <p:txBody>
          <a:bodyPr rIns="0" anchor="b"/>
          <a:lstStyle>
            <a:lvl1pPr algn="r">
              <a:defRPr sz="6114">
                <a:solidFill>
                  <a:schemeClr val="tx1"/>
                </a:solidFill>
              </a:defRPr>
            </a:lvl1pPr>
          </a:lstStyle>
          <a:p>
            <a:r>
              <a:rPr lang="en-US"/>
              <a:t>Click to edit Master title style</a:t>
            </a:r>
          </a:p>
        </p:txBody>
      </p:sp>
      <p:sp>
        <p:nvSpPr>
          <p:cNvPr id="3" name="Subtitle 2"/>
          <p:cNvSpPr>
            <a:spLocks noGrp="1"/>
          </p:cNvSpPr>
          <p:nvPr>
            <p:ph type="subTitle" idx="1"/>
          </p:nvPr>
        </p:nvSpPr>
        <p:spPr>
          <a:xfrm>
            <a:off x="564930" y="3772511"/>
            <a:ext cx="6964166" cy="1589958"/>
          </a:xfrm>
        </p:spPr>
        <p:txBody>
          <a:bodyPr/>
          <a:lstStyle>
            <a:lvl1pPr marL="0" indent="0" algn="r">
              <a:lnSpc>
                <a:spcPct val="100000"/>
              </a:lnSpc>
              <a:buNone/>
              <a:defRPr sz="2442">
                <a:solidFill>
                  <a:schemeClr val="accent1"/>
                </a:solidFill>
              </a:defRPr>
            </a:lvl1pPr>
            <a:lvl2pPr marL="464865" indent="0" algn="ctr">
              <a:buNone/>
              <a:defRPr sz="2035"/>
            </a:lvl2pPr>
            <a:lvl3pPr marL="929730" indent="0" algn="ctr">
              <a:buNone/>
              <a:defRPr sz="1831"/>
            </a:lvl3pPr>
            <a:lvl4pPr marL="1394594" indent="0" algn="ctr">
              <a:buNone/>
              <a:defRPr sz="1628"/>
            </a:lvl4pPr>
            <a:lvl5pPr marL="1859459" indent="0" algn="ctr">
              <a:buNone/>
              <a:defRPr sz="1628"/>
            </a:lvl5pPr>
            <a:lvl6pPr marL="2324323" indent="0" algn="ctr">
              <a:buNone/>
              <a:defRPr sz="1628"/>
            </a:lvl6pPr>
            <a:lvl7pPr marL="2789187" indent="0" algn="ctr">
              <a:buNone/>
              <a:defRPr sz="1628"/>
            </a:lvl7pPr>
            <a:lvl8pPr marL="3254053" indent="0" algn="ctr">
              <a:buNone/>
              <a:defRPr sz="1628"/>
            </a:lvl8pPr>
            <a:lvl9pPr marL="371891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1"/>
            <a:ext cx="4241811" cy="4217763"/>
          </a:xfrm>
        </p:spPr>
        <p:txBody>
          <a:bodyPr rIns="0" anchor="ctr"/>
          <a:lstStyle>
            <a:lvl1pPr marL="0" indent="0" algn="l">
              <a:buNone/>
              <a:defRPr>
                <a:solidFill>
                  <a:schemeClr val="accent3"/>
                </a:solidFill>
                <a:latin typeface="+mj-lt"/>
              </a:defRPr>
            </a:lvl1pPr>
            <a:lvl2pPr marL="464865" indent="0">
              <a:buNone/>
              <a:defRPr/>
            </a:lvl2pPr>
            <a:lvl3pPr marL="929730" indent="0">
              <a:buNone/>
              <a:defRPr/>
            </a:lvl3pPr>
            <a:lvl4pPr marL="1394594" indent="0">
              <a:buNone/>
              <a:defRPr/>
            </a:lvl4pPr>
            <a:lvl5pPr marL="1859459"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6"/>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30" y="558192"/>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551566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935836"/>
            <a:ext cx="5535155" cy="2435131"/>
          </a:xfrm>
        </p:spPr>
        <p:txBody>
          <a:bodyPr rIns="0" anchor="b"/>
          <a:lstStyle>
            <a:lvl1pPr algn="l">
              <a:defRPr sz="6115">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9" y="4464875"/>
            <a:ext cx="5535155" cy="1415499"/>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9" y="558191"/>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15570295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3" y="0"/>
            <a:ext cx="6336395" cy="6994525"/>
          </a:xfrm>
          <a:prstGeom prst="rect">
            <a:avLst/>
          </a:prstGeom>
        </p:spPr>
      </p:pic>
      <p:sp>
        <p:nvSpPr>
          <p:cNvPr id="2" name="Title 1"/>
          <p:cNvSpPr>
            <a:spLocks noGrp="1"/>
          </p:cNvSpPr>
          <p:nvPr>
            <p:ph type="ctrTitle"/>
          </p:nvPr>
        </p:nvSpPr>
        <p:spPr>
          <a:xfrm>
            <a:off x="564929" y="1935836"/>
            <a:ext cx="5535155" cy="2435131"/>
          </a:xfrm>
        </p:spPr>
        <p:txBody>
          <a:bodyPr rIns="0" anchor="b"/>
          <a:lstStyle>
            <a:lvl1pPr algn="l">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4464875"/>
            <a:ext cx="5535155" cy="1415499"/>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9" y="558191"/>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216238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9"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264596720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Tree>
    <p:extLst>
      <p:ext uri="{BB962C8B-B14F-4D97-AF65-F5344CB8AC3E}">
        <p14:creationId xmlns:p14="http://schemas.microsoft.com/office/powerpoint/2010/main" val="13996662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9" y="558191"/>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3779818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Tree>
    <p:extLst>
      <p:ext uri="{BB962C8B-B14F-4D97-AF65-F5344CB8AC3E}">
        <p14:creationId xmlns:p14="http://schemas.microsoft.com/office/powerpoint/2010/main" val="9912196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4" y="558191"/>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52822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9" y="3772511"/>
            <a:ext cx="6964166" cy="1589958"/>
          </a:xfrm>
        </p:spPr>
        <p:txBody>
          <a:bodyPr/>
          <a:lstStyle>
            <a:lvl1pPr marL="0" indent="0" algn="r">
              <a:lnSpc>
                <a:spcPct val="100000"/>
              </a:lnSpc>
              <a:buNone/>
              <a:defRPr sz="2448">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0"/>
            <a:ext cx="4241811" cy="4217763"/>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9" y="558191"/>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109277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9" y="1144710"/>
            <a:ext cx="6964166" cy="2627805"/>
          </a:xfrm>
        </p:spPr>
        <p:txBody>
          <a:bodyPr rIns="0" anchor="b"/>
          <a:lstStyle>
            <a:lvl1pPr algn="r">
              <a:defRPr sz="6115">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9" y="3772511"/>
            <a:ext cx="6964166" cy="1589958"/>
          </a:xfrm>
        </p:spPr>
        <p:txBody>
          <a:bodyPr/>
          <a:lstStyle>
            <a:lvl1pPr marL="0" indent="0" algn="r">
              <a:lnSpc>
                <a:spcPct val="100000"/>
              </a:lnSpc>
              <a:buNone/>
              <a:defRPr sz="2442">
                <a:solidFill>
                  <a:schemeClr val="accent1"/>
                </a:solidFill>
              </a:defRPr>
            </a:lvl1pPr>
            <a:lvl2pPr marL="464955" indent="0" algn="ctr">
              <a:buNone/>
              <a:defRPr sz="2035"/>
            </a:lvl2pPr>
            <a:lvl3pPr marL="929908" indent="0" algn="ctr">
              <a:buNone/>
              <a:defRPr sz="1831"/>
            </a:lvl3pPr>
            <a:lvl4pPr marL="1394862" indent="0" algn="ctr">
              <a:buNone/>
              <a:defRPr sz="1628"/>
            </a:lvl4pPr>
            <a:lvl5pPr marL="1859816" indent="0" algn="ctr">
              <a:buNone/>
              <a:defRPr sz="1628"/>
            </a:lvl5pPr>
            <a:lvl6pPr marL="2324769" indent="0" algn="ctr">
              <a:buNone/>
              <a:defRPr sz="1628"/>
            </a:lvl6pPr>
            <a:lvl7pPr marL="2789723" indent="0" algn="ctr">
              <a:buNone/>
              <a:defRPr sz="1628"/>
            </a:lvl7pPr>
            <a:lvl8pPr marL="3254678" indent="0" algn="ctr">
              <a:buNone/>
              <a:defRPr sz="1628"/>
            </a:lvl8pPr>
            <a:lvl9pPr marL="371963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10"/>
            <a:ext cx="4241811" cy="4217763"/>
          </a:xfrm>
        </p:spPr>
        <p:txBody>
          <a:bodyPr rIns="0" anchor="ctr"/>
          <a:lstStyle>
            <a:lvl1pPr marL="0" indent="0" algn="l">
              <a:buNone/>
              <a:defRPr>
                <a:solidFill>
                  <a:schemeClr val="accent3"/>
                </a:solidFill>
                <a:latin typeface="+mj-lt"/>
              </a:defRPr>
            </a:lvl1pPr>
            <a:lvl2pPr marL="464955" indent="0">
              <a:buNone/>
              <a:defRPr/>
            </a:lvl2pPr>
            <a:lvl3pPr marL="929908" indent="0">
              <a:buNone/>
              <a:defRPr/>
            </a:lvl3pPr>
            <a:lvl4pPr marL="1394862" indent="0">
              <a:buNone/>
              <a:defRPr/>
            </a:lvl4pPr>
            <a:lvl5pPr marL="1859816"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5"/>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9" y="558191"/>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88035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68056643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1" y="0"/>
            <a:ext cx="6336395" cy="6994525"/>
          </a:xfrm>
          <a:prstGeom prst="rect">
            <a:avLst/>
          </a:prstGeom>
        </p:spPr>
      </p:pic>
      <p:sp>
        <p:nvSpPr>
          <p:cNvPr id="2" name="Title 1"/>
          <p:cNvSpPr>
            <a:spLocks noGrp="1"/>
          </p:cNvSpPr>
          <p:nvPr>
            <p:ph type="ctrTitle"/>
          </p:nvPr>
        </p:nvSpPr>
        <p:spPr>
          <a:xfrm>
            <a:off x="564927"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7" y="558189"/>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303089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7"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spTree>
    <p:extLst>
      <p:ext uri="{BB962C8B-B14F-4D97-AF65-F5344CB8AC3E}">
        <p14:creationId xmlns:p14="http://schemas.microsoft.com/office/powerpoint/2010/main" val="397026817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Tree>
    <p:extLst>
      <p:ext uri="{BB962C8B-B14F-4D97-AF65-F5344CB8AC3E}">
        <p14:creationId xmlns:p14="http://schemas.microsoft.com/office/powerpoint/2010/main" val="20085710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1"/>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7" y="558189"/>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5143717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Tree>
    <p:extLst>
      <p:ext uri="{BB962C8B-B14F-4D97-AF65-F5344CB8AC3E}">
        <p14:creationId xmlns:p14="http://schemas.microsoft.com/office/powerpoint/2010/main" val="306758743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2" y="558189"/>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07736969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7" y="558189"/>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728423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3"/>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7" y="558189"/>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104393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935836"/>
            <a:ext cx="5535155" cy="2435131"/>
          </a:xfrm>
        </p:spPr>
        <p:txBody>
          <a:bodyPr rIns="0" anchor="b"/>
          <a:lstStyle>
            <a:lvl1pPr algn="l">
              <a:defRPr sz="6117">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0081" y="0"/>
            <a:ext cx="6336394" cy="6994525"/>
          </a:xfrm>
          <a:prstGeom prst="rect">
            <a:avLst/>
          </a:prstGeom>
        </p:spPr>
      </p:pic>
    </p:spTree>
    <p:extLst>
      <p:ext uri="{BB962C8B-B14F-4D97-AF65-F5344CB8AC3E}">
        <p14:creationId xmlns:p14="http://schemas.microsoft.com/office/powerpoint/2010/main" val="263278113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0082" y="0"/>
            <a:ext cx="6336395" cy="6994525"/>
          </a:xfrm>
          <a:prstGeom prst="rect">
            <a:avLst/>
          </a:prstGeom>
        </p:spPr>
      </p:pic>
      <p:sp>
        <p:nvSpPr>
          <p:cNvPr id="2" name="Title 1"/>
          <p:cNvSpPr>
            <a:spLocks noGrp="1"/>
          </p:cNvSpPr>
          <p:nvPr>
            <p:ph type="ctrTitle"/>
          </p:nvPr>
        </p:nvSpPr>
        <p:spPr>
          <a:xfrm>
            <a:off x="564928" y="1935836"/>
            <a:ext cx="5535155" cy="2435131"/>
          </a:xfrm>
        </p:spPr>
        <p:txBody>
          <a:bodyPr rIns="0" anchor="b"/>
          <a:lstStyle>
            <a:lvl1pPr algn="l">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4464875"/>
            <a:ext cx="5535155" cy="1415499"/>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8" y="558190"/>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7599777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8"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spTree>
    <p:extLst>
      <p:ext uri="{BB962C8B-B14F-4D97-AF65-F5344CB8AC3E}">
        <p14:creationId xmlns:p14="http://schemas.microsoft.com/office/powerpoint/2010/main" val="17587343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Tree>
    <p:extLst>
      <p:ext uri="{BB962C8B-B14F-4D97-AF65-F5344CB8AC3E}">
        <p14:creationId xmlns:p14="http://schemas.microsoft.com/office/powerpoint/2010/main" val="22471218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5" y="1144706"/>
            <a:ext cx="5649883"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5" y="3673745"/>
            <a:ext cx="5649883"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21668" y="676472"/>
            <a:ext cx="5656374"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8" y="558190"/>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262940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Tree>
    <p:extLst>
      <p:ext uri="{BB962C8B-B14F-4D97-AF65-F5344CB8AC3E}">
        <p14:creationId xmlns:p14="http://schemas.microsoft.com/office/powerpoint/2010/main" val="1919828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952"/>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3" y="558190"/>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2179310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8">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8" y="558190"/>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74653136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8" y="1144709"/>
            <a:ext cx="6964166" cy="2627805"/>
          </a:xfrm>
        </p:spPr>
        <p:txBody>
          <a:bodyPr rIns="0" anchor="b"/>
          <a:lstStyle>
            <a:lvl1pPr algn="r">
              <a:defRPr sz="6117">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8" y="3772511"/>
            <a:ext cx="6964166" cy="1589958"/>
          </a:xfrm>
        </p:spPr>
        <p:txBody>
          <a:bodyPr/>
          <a:lstStyle>
            <a:lvl1pPr marL="0" indent="0" algn="r">
              <a:lnSpc>
                <a:spcPct val="100000"/>
              </a:lnSpc>
              <a:buNone/>
              <a:defRPr sz="2442">
                <a:solidFill>
                  <a:schemeClr val="accent1"/>
                </a:solidFill>
              </a:defRPr>
            </a:lvl1pPr>
            <a:lvl2pPr marL="465044" indent="0" algn="ctr">
              <a:buNone/>
              <a:defRPr sz="2035"/>
            </a:lvl2pPr>
            <a:lvl3pPr marL="930087" indent="0" algn="ctr">
              <a:buNone/>
              <a:defRPr sz="1831"/>
            </a:lvl3pPr>
            <a:lvl4pPr marL="1395130" indent="0" algn="ctr">
              <a:buNone/>
              <a:defRPr sz="1628"/>
            </a:lvl4pPr>
            <a:lvl5pPr marL="1860173" indent="0" algn="ctr">
              <a:buNone/>
              <a:defRPr sz="1628"/>
            </a:lvl5pPr>
            <a:lvl6pPr marL="2325216" indent="0" algn="ctr">
              <a:buNone/>
              <a:defRPr sz="1628"/>
            </a:lvl6pPr>
            <a:lvl7pPr marL="2790259" indent="0" algn="ctr">
              <a:buNone/>
              <a:defRPr sz="1628"/>
            </a:lvl7pPr>
            <a:lvl8pPr marL="3255303" indent="0" algn="ctr">
              <a:buNone/>
              <a:defRPr sz="1628"/>
            </a:lvl8pPr>
            <a:lvl9pPr marL="3720345"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9"/>
            <a:ext cx="4241811" cy="4217763"/>
          </a:xfrm>
        </p:spPr>
        <p:txBody>
          <a:bodyPr rIns="0" anchor="ctr"/>
          <a:lstStyle>
            <a:lvl1pPr marL="0" indent="0" algn="l">
              <a:buNone/>
              <a:defRPr>
                <a:solidFill>
                  <a:schemeClr val="accent3"/>
                </a:solidFill>
                <a:latin typeface="+mj-lt"/>
              </a:defRPr>
            </a:lvl1pPr>
            <a:lvl2pPr marL="465044" indent="0">
              <a:buNone/>
              <a:defRPr/>
            </a:lvl2pPr>
            <a:lvl3pPr marL="930087" indent="0">
              <a:buNone/>
              <a:defRPr/>
            </a:lvl3pPr>
            <a:lvl4pPr marL="1395130" indent="0">
              <a:buNone/>
              <a:defRPr/>
            </a:lvl4pPr>
            <a:lvl5pPr marL="1860173"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4"/>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8" y="558190"/>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803424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9"/>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4"/>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71201957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101967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350395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8634099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25296473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8425"/>
            <a:ext cx="3599645" cy="7201770"/>
          </a:xfrm>
          <a:prstGeom prst="rect">
            <a:avLst/>
          </a:prstGeom>
        </p:spPr>
      </p:pic>
    </p:spTree>
    <p:extLst>
      <p:ext uri="{BB962C8B-B14F-4D97-AF65-F5344CB8AC3E}">
        <p14:creationId xmlns:p14="http://schemas.microsoft.com/office/powerpoint/2010/main" val="184108957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67467"/>
            <a:ext cx="4753319" cy="4727059"/>
          </a:xfrm>
          <a:prstGeom prst="rect">
            <a:avLst/>
          </a:prstGeom>
        </p:spPr>
      </p:pic>
    </p:spTree>
    <p:extLst>
      <p:ext uri="{BB962C8B-B14F-4D97-AF65-F5344CB8AC3E}">
        <p14:creationId xmlns:p14="http://schemas.microsoft.com/office/powerpoint/2010/main" val="3665968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321507176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4"/>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9" y="0"/>
            <a:ext cx="4629559" cy="4667370"/>
          </a:xfrm>
          <a:prstGeom prst="rect">
            <a:avLst/>
          </a:prstGeom>
        </p:spPr>
      </p:pic>
    </p:spTree>
    <p:extLst>
      <p:ext uri="{BB962C8B-B14F-4D97-AF65-F5344CB8AC3E}">
        <p14:creationId xmlns:p14="http://schemas.microsoft.com/office/powerpoint/2010/main" val="2275205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67044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2"/>
            <a:ext cx="6192510"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83552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416517292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2"/>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8044751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0834511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9" y="3328692"/>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09854934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25576794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564" indent="-289564">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634" indent="-280071">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197" indent="-289564">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050" indent="-22785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4904" indent="-22785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59646098"/>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8" y="2828853"/>
            <a:ext cx="9794349" cy="746129"/>
          </a:xfrm>
          <a:noFill/>
        </p:spPr>
        <p:txBody>
          <a:bodyPr vert="horz" wrap="square" lIns="0" tIns="0" rIns="0" bIns="0" rtlCol="0" anchor="t" anchorCtr="0">
            <a:noAutofit/>
          </a:bodyPr>
          <a:lstStyle>
            <a:lvl1pPr>
              <a:lnSpc>
                <a:spcPct val="90000"/>
              </a:lnSpc>
              <a:defRPr lang="en-US" sz="5395" b="0" kern="1200" cap="none" spc="-150" baseline="0" dirty="0">
                <a:ln w="3175">
                  <a:noFill/>
                </a:ln>
                <a:solidFill>
                  <a:schemeClr val="tx1"/>
                </a:solidFill>
                <a:effectLst/>
                <a:latin typeface="+mj-lt"/>
                <a:ea typeface="+mn-ea"/>
                <a:cs typeface="Segoe UI" pitchFamily="34" charset="0"/>
              </a:defRPr>
            </a:lvl1pPr>
          </a:lstStyle>
          <a:p>
            <a:pPr marL="0" lvl="0" algn="l" defTabSz="931847" rtl="0" eaLnBrk="1" latinLnBrk="0" hangingPunct="1">
              <a:lnSpc>
                <a:spcPts val="5595"/>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3" y="6558904"/>
            <a:ext cx="11553197" cy="98880"/>
            <a:chOff x="445128" y="6559056"/>
            <a:chExt cx="11553197" cy="9888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4"/>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9"/>
            <a:ext cx="8595418" cy="43946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493498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19" indent="-289619">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743" indent="-280124">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362" indent="-289619">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259" indent="-227899">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157" indent="-227899">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1103417"/>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7" y="2828852"/>
            <a:ext cx="9794349" cy="746129"/>
          </a:xfrm>
          <a:noFill/>
        </p:spPr>
        <p:txBody>
          <a:bodyPr vert="horz" wrap="square" lIns="0" tIns="0" rIns="0" bIns="0" rtlCol="0" anchor="t" anchorCtr="0">
            <a:noAutofit/>
          </a:bodyPr>
          <a:lstStyle>
            <a:lvl1pPr>
              <a:lnSpc>
                <a:spcPct val="90000"/>
              </a:lnSpc>
              <a:defRPr lang="en-US" sz="5396" b="0" kern="1200" cap="none" spc="-150" baseline="0" dirty="0">
                <a:ln w="3175">
                  <a:noFill/>
                </a:ln>
                <a:solidFill>
                  <a:schemeClr val="tx1"/>
                </a:solidFill>
                <a:effectLst/>
                <a:latin typeface="+mj-lt"/>
                <a:ea typeface="+mn-ea"/>
                <a:cs typeface="Segoe UI" pitchFamily="34" charset="0"/>
              </a:defRPr>
            </a:lvl1pPr>
          </a:lstStyle>
          <a:p>
            <a:pPr marL="0" lvl="0" algn="l" defTabSz="932026" rtl="0" eaLnBrk="1" latinLnBrk="0" hangingPunct="1">
              <a:lnSpc>
                <a:spcPts val="559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32" y="6558937"/>
            <a:ext cx="11553197" cy="98880"/>
            <a:chOff x="445128" y="6559056"/>
            <a:chExt cx="11553197" cy="9888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3"/>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43697" y="2389387"/>
            <a:ext cx="8595418" cy="43946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231768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0007718"/>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9"/>
            <a:ext cx="11303378" cy="2443746"/>
          </a:xfrm>
          <a:prstGeom prst="rect">
            <a:avLst/>
          </a:prstGeom>
        </p:spPr>
        <p:txBody>
          <a:bodyPr/>
          <a:lstStyle>
            <a:lvl1pPr marL="289675" indent="-289675">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852" indent="-280178">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527" indent="-289675">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468" indent="-22794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410" indent="-22794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8"/>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8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47095333"/>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694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7"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pPr defTabSz="932597">
              <a:defRPr/>
            </a:pPr>
            <a:fld id="{27258FFF-F925-446B-8502-81C933981705}" type="slidenum">
              <a:rPr lang="de-DE" smtClean="0">
                <a:solidFill>
                  <a:srgbClr val="000000"/>
                </a:solidFill>
              </a:rPr>
              <a:pPr defTabSz="932597">
                <a:defRPr/>
              </a:pPr>
              <a:t>‹#›</a:t>
            </a:fld>
            <a:endParaRPr lang="de-DE">
              <a:solidFill>
                <a:srgbClr val="000000"/>
              </a:solidFill>
            </a:endParaRPr>
          </a:p>
        </p:txBody>
      </p:sp>
    </p:spTree>
    <p:extLst>
      <p:ext uri="{BB962C8B-B14F-4D97-AF65-F5344CB8AC3E}">
        <p14:creationId xmlns:p14="http://schemas.microsoft.com/office/powerpoint/2010/main" val="3005945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00154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55008" y="6482889"/>
            <a:ext cx="2798207" cy="372394"/>
          </a:xfrm>
          <a:prstGeom prst="rect">
            <a:avLst/>
          </a:prstGeom>
        </p:spPr>
        <p:txBody>
          <a:bodyPr/>
          <a:lstStyle/>
          <a:p>
            <a:fld id="{8EDADF3F-77DF-41C9-86B0-3F0CE4B8A579}" type="datetimeFigureOut">
              <a:rPr lang="en-US" smtClean="0"/>
              <a:t>3/30/2022</a:t>
            </a:fld>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31687359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22845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3713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44">
                <a:latin typeface="+mj-lt"/>
              </a:defRPr>
            </a:lvl1pPr>
          </a:lstStyle>
          <a:p>
            <a:pPr lvl="0"/>
            <a:r>
              <a:rPr lang="en-US"/>
              <a:t>Subheading</a:t>
            </a:r>
          </a:p>
        </p:txBody>
      </p:sp>
      <p:sp>
        <p:nvSpPr>
          <p:cNvPr id="4" name="Footer Placeholder 3"/>
          <p:cNvSpPr>
            <a:spLocks noGrp="1"/>
          </p:cNvSpPr>
          <p:nvPr>
            <p:ph type="ftr" sz="quarter" idx="11"/>
          </p:nvPr>
        </p:nvSpPr>
        <p:spPr/>
        <p:txBody>
          <a:body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9057782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18873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02967826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436475" cy="2751180"/>
          </a:xfrm>
          <a:prstGeom prst="rect">
            <a:avLst/>
          </a:prstGeom>
        </p:spPr>
      </p:pic>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5955786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36831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574666" y="2976803"/>
            <a:ext cx="2239087" cy="1040920"/>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7"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3956737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93651"/>
            <a:ext cx="12436476" cy="28151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507150" y="2024670"/>
            <a:ext cx="5285362" cy="2553140"/>
          </a:xfrm>
          <a:prstGeom prst="rect">
            <a:avLst/>
          </a:prstGeom>
          <a:noFill/>
        </p:spPr>
        <p:txBody>
          <a:bodyPr vert="horz" wrap="square" lIns="0" tIns="0" rIns="0" bIns="0" rtlCol="0" anchor="ctr" anchorCtr="0">
            <a:noAutofit/>
          </a:bodyPr>
          <a:lstStyle>
            <a:lvl1pPr>
              <a:defRPr lang="en-US" sz="4799" spc="-50" baseline="0" dirty="0">
                <a:solidFill>
                  <a:srgbClr val="000000"/>
                </a:solidFill>
              </a:defRPr>
            </a:lvl1pPr>
          </a:lstStyle>
          <a:p>
            <a:pPr marL="0" lvl="0">
              <a:lnSpc>
                <a:spcPts val="5599"/>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280173" cy="6994526"/>
          </a:xfrm>
          <a:prstGeom prst="rect">
            <a:avLst/>
          </a:prstGeom>
        </p:spPr>
      </p:pic>
    </p:spTree>
    <p:extLst>
      <p:ext uri="{BB962C8B-B14F-4D97-AF65-F5344CB8AC3E}">
        <p14:creationId xmlns:p14="http://schemas.microsoft.com/office/powerpoint/2010/main" val="113938190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1"/>
                </a:solidFill>
              </a:defRPr>
            </a:lvl1pPr>
          </a:lstStyle>
          <a:p>
            <a:r>
              <a:rPr lang="en-US"/>
              <a:t>Click to edit Master title style</a:t>
            </a:r>
          </a:p>
        </p:txBody>
      </p:sp>
    </p:spTree>
    <p:extLst>
      <p:ext uri="{BB962C8B-B14F-4D97-AF65-F5344CB8AC3E}">
        <p14:creationId xmlns:p14="http://schemas.microsoft.com/office/powerpoint/2010/main" val="15249361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332784" y="3264984"/>
            <a:ext cx="3263701" cy="464558"/>
          </a:xfrm>
          <a:prstGeom prst="rect">
            <a:avLst/>
          </a:prstGeom>
          <a:noFill/>
        </p:spPr>
        <p:txBody>
          <a:bodyPr lIns="0" tIns="0" rIns="0" bIns="0" anchor="t" anchorCtr="0"/>
          <a:lstStyle>
            <a:lvl1pPr algn="r">
              <a:lnSpc>
                <a:spcPct val="100000"/>
              </a:lnSpc>
              <a:spcAft>
                <a:spcPts val="1299"/>
              </a:spcAft>
              <a:defRPr sz="2600" spc="-50"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2"/>
            <a:ext cx="7152968" cy="6994524"/>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4028" y="448055"/>
            <a:ext cx="1362456" cy="194066"/>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225116" y="6579624"/>
            <a:ext cx="2371368"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32111"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7353207"/>
      </p:ext>
    </p:extLst>
  </p:cSld>
  <p:clrMapOvr>
    <a:overrideClrMapping bg1="lt1" tx1="dk1" bg2="lt2" tx2="dk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7" y="1144708"/>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7"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8"/>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18290" y="527101"/>
            <a:ext cx="1937914" cy="471318"/>
          </a:xfrm>
          <a:prstGeom prst="rect">
            <a:avLst/>
          </a:prstGeom>
        </p:spPr>
      </p:pic>
    </p:spTree>
    <p:extLst>
      <p:ext uri="{BB962C8B-B14F-4D97-AF65-F5344CB8AC3E}">
        <p14:creationId xmlns:p14="http://schemas.microsoft.com/office/powerpoint/2010/main" val="36906727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67467"/>
            <a:ext cx="4753319" cy="4727059"/>
          </a:xfrm>
          <a:prstGeom prst="rect">
            <a:avLst/>
          </a:prstGeom>
        </p:spPr>
      </p:pic>
    </p:spTree>
    <p:extLst>
      <p:ext uri="{BB962C8B-B14F-4D97-AF65-F5344CB8AC3E}">
        <p14:creationId xmlns:p14="http://schemas.microsoft.com/office/powerpoint/2010/main" val="325320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25020116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1"/>
            <a:ext cx="11283733" cy="2909528"/>
          </a:xfrm>
        </p:spPr>
        <p:txBody>
          <a:bodyPr anchor="ctr"/>
          <a:lstStyle>
            <a:lvl1pPr>
              <a:defRPr sz="3672">
                <a:solidFill>
                  <a:schemeClr val="tx1"/>
                </a:solidFill>
              </a:defRPr>
            </a:lvl1pPr>
          </a:lstStyle>
          <a:p>
            <a:r>
              <a:rPr lang="en-US"/>
              <a:t>Click to edit Master title style</a:t>
            </a:r>
          </a:p>
        </p:txBody>
      </p:sp>
    </p:spTree>
    <p:extLst>
      <p:ext uri="{BB962C8B-B14F-4D97-AF65-F5344CB8AC3E}">
        <p14:creationId xmlns:p14="http://schemas.microsoft.com/office/powerpoint/2010/main" val="4007559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1"/>
            <a:ext cx="6192510" cy="2909528"/>
          </a:xfrm>
        </p:spPr>
        <p:txBody>
          <a:bodyPr anchor="ctr"/>
          <a:lstStyle>
            <a:lvl1pPr>
              <a:defRPr sz="3672">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51814"/>
            <a:ext cx="5055866" cy="5042713"/>
          </a:xfrm>
          <a:prstGeom prst="rect">
            <a:avLst/>
          </a:prstGeom>
        </p:spPr>
      </p:pic>
    </p:spTree>
    <p:extLst>
      <p:ext uri="{BB962C8B-B14F-4D97-AF65-F5344CB8AC3E}">
        <p14:creationId xmlns:p14="http://schemas.microsoft.com/office/powerpoint/2010/main" val="33498438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1" y="2042501"/>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315184583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737272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82180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128788"/>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8514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72967" y="2928524"/>
            <a:ext cx="3408432"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72967" y="3612729"/>
            <a:ext cx="3408432" cy="417448"/>
          </a:xfrm>
        </p:spPr>
        <p:txBody>
          <a:bodyPr>
            <a:noAutofit/>
          </a:bodyPr>
          <a:lstStyle>
            <a:lvl1pPr marL="0" indent="0" algn="l">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8710" y="6472863"/>
            <a:ext cx="1541529" cy="509147"/>
          </a:xfrm>
          <a:prstGeom prst="rect">
            <a:avLst/>
          </a:prstGeom>
        </p:spPr>
      </p:pic>
    </p:spTree>
    <p:extLst>
      <p:ext uri="{BB962C8B-B14F-4D97-AF65-F5344CB8AC3E}">
        <p14:creationId xmlns:p14="http://schemas.microsoft.com/office/powerpoint/2010/main" val="407629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7952" y="0"/>
            <a:ext cx="6208523" cy="699452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230259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6853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2184" y="4041283"/>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37" y="0"/>
            <a:ext cx="6218238" cy="6994525"/>
          </a:xfrm>
          <a:prstGeom prst="rect">
            <a:avLst/>
          </a:prstGeom>
        </p:spPr>
      </p:pic>
    </p:spTree>
    <p:extLst>
      <p:ext uri="{BB962C8B-B14F-4D97-AF65-F5344CB8AC3E}">
        <p14:creationId xmlns:p14="http://schemas.microsoft.com/office/powerpoint/2010/main" val="276902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42455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3039097"/>
            <a:ext cx="9327356" cy="565027"/>
          </a:xfrm>
          <a:noFill/>
        </p:spPr>
        <p:txBody>
          <a:bodyPr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3"/>
            <a:ext cx="9327356" cy="313904"/>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827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6126"/>
            <a:ext cx="12436476" cy="6994525"/>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970837" cy="6994525"/>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
        <p:nvSpPr>
          <p:cNvPr id="9" name="Title 1"/>
          <p:cNvSpPr>
            <a:spLocks noGrp="1"/>
          </p:cNvSpPr>
          <p:nvPr>
            <p:ph type="title" hasCustomPrompt="1"/>
          </p:nvPr>
        </p:nvSpPr>
        <p:spPr>
          <a:xfrm>
            <a:off x="564385" y="2496130"/>
            <a:ext cx="4936522" cy="1107996"/>
          </a:xfrm>
          <a:noFill/>
        </p:spPr>
        <p:txBody>
          <a:bodyPr wrap="square" lIns="0" tIns="0" rIns="0" bIns="0" anchor="b" anchorCtr="0">
            <a:spAutoFit/>
          </a:bodyPr>
          <a:lstStyle>
            <a:lvl1pPr>
              <a:defRPr sz="3599"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5" y="4041282"/>
            <a:ext cx="493652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86395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1" y="-4889"/>
            <a:ext cx="12436474" cy="699941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43253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436476" cy="6994528"/>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6" y="2474071"/>
            <a:ext cx="4358451"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5" y="4041282"/>
            <a:ext cx="4358451"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87780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436476"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011040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64385" y="2474071"/>
            <a:ext cx="5185566" cy="1130053"/>
          </a:xfrm>
          <a:noFill/>
        </p:spPr>
        <p:txBody>
          <a:bodyPr wrap="square" lIns="0" tIns="0" rIns="0" bIns="0" anchor="b" anchorCtr="0">
            <a:spAutoFit/>
          </a:bodyPr>
          <a:lstStyle>
            <a:lvl1pPr>
              <a:defRPr sz="3599"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64384" y="4041283"/>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29332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341906"/>
          </a:xfrm>
        </p:spPr>
        <p:txBody>
          <a:bodyPr wrap="square">
            <a:spAutoFit/>
          </a:bodyPr>
          <a:lstStyle>
            <a:lvl1pPr marL="0" indent="0">
              <a:buNone/>
              <a:defRPr/>
            </a:lvl1pPr>
            <a:lvl2pPr marL="233104" indent="0">
              <a:buNone/>
              <a:defRPr sz="1399"/>
            </a:lvl2pPr>
            <a:lvl3pPr marL="466209" indent="0">
              <a:buNone/>
              <a:defRPr sz="1399"/>
            </a:lvl3pPr>
            <a:lvl4pPr marL="699313" indent="0">
              <a:buNone/>
              <a:defRPr sz="1399"/>
            </a:lvl4pPr>
            <a:lvl5pPr marL="932418" indent="0">
              <a:buNone/>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52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41906"/>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26583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341906"/>
          </a:xfrm>
        </p:spPr>
        <p:txBody>
          <a:bodyPr wrap="square">
            <a:sp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260624" indent="0">
              <a:buFont typeface="Wingdings" panose="05000000000000000000" pitchFamily="2" charset="2"/>
              <a:buNone/>
              <a:defRPr sz="1399" b="0"/>
            </a:lvl2pPr>
            <a:lvl3pPr marL="459734" indent="0">
              <a:buFont typeface="Wingdings" panose="05000000000000000000" pitchFamily="2" charset="2"/>
              <a:buNone/>
              <a:tabLst/>
              <a:defRPr sz="1399" b="0"/>
            </a:lvl3pPr>
            <a:lvl4pPr marL="665319" indent="0">
              <a:buFont typeface="Wingdings" panose="05000000000000000000" pitchFamily="2" charset="2"/>
              <a:buNone/>
              <a:defRPr sz="1399" b="0"/>
            </a:lvl4pPr>
            <a:lvl5pPr marL="870904" indent="0">
              <a:buFont typeface="Wingdings" panose="05000000000000000000" pitchFamily="2" charset="2"/>
              <a:buNone/>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313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34190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33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72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848360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3230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313904"/>
          </a:xfrm>
        </p:spPr>
        <p:txBody>
          <a:bodyPr/>
          <a:lstStyle>
            <a:lvl1pPr marL="0" indent="0">
              <a:buNone/>
              <a:defRPr sz="2000">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62811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932236"/>
            <a:ext cx="4245437" cy="1130053"/>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637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992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949658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6513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734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442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88" y="1"/>
            <a:ext cx="12425937" cy="6994524"/>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796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86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1" y="1"/>
            <a:ext cx="12436474"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1158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9149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067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2" cy="6994525"/>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2117"/>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386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436471" cy="6995514"/>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
            <a:ext cx="12436473" cy="6994524"/>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599"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1919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27529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1562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4856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1"/>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custDataLst>
      <p:tags r:id="rId1"/>
    </p:custDataLst>
    <p:extLst>
      <p:ext uri="{BB962C8B-B14F-4D97-AF65-F5344CB8AC3E}">
        <p14:creationId xmlns:p14="http://schemas.microsoft.com/office/powerpoint/2010/main" val="17816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1"/>
            <a:ext cx="1393840" cy="298433"/>
          </a:xfrm>
          <a:prstGeom prst="rect">
            <a:avLst/>
          </a:prstGeom>
        </p:spPr>
      </p:pic>
    </p:spTree>
    <p:extLst>
      <p:ext uri="{BB962C8B-B14F-4D97-AF65-F5344CB8AC3E}">
        <p14:creationId xmlns:p14="http://schemas.microsoft.com/office/powerpoint/2010/main" val="4133345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233" y="415386"/>
            <a:ext cx="1801203" cy="662561"/>
          </a:xfrm>
          <a:prstGeom prst="rect">
            <a:avLst/>
          </a:prstGeom>
        </p:spPr>
      </p:pic>
    </p:spTree>
    <p:extLst>
      <p:ext uri="{BB962C8B-B14F-4D97-AF65-F5344CB8AC3E}">
        <p14:creationId xmlns:p14="http://schemas.microsoft.com/office/powerpoint/2010/main" val="2732447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1491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6"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3"/>
            </a:p>
          </p:txBody>
        </p:sp>
      </p:grpSp>
    </p:spTree>
    <p:extLst>
      <p:ext uri="{BB962C8B-B14F-4D97-AF65-F5344CB8AC3E}">
        <p14:creationId xmlns:p14="http://schemas.microsoft.com/office/powerpoint/2010/main" val="2141973297"/>
      </p:ext>
    </p:extLst>
  </p:cSld>
  <p:clrMapOvr>
    <a:masterClrMapping/>
  </p:clrMapOvr>
  <p:transition>
    <p:fade/>
  </p:transition>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3/30/2022</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04235592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4527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1595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859202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120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4BB24B5-C6EF-428C-935D-96BDF4313337}"/>
              </a:ext>
            </a:extLst>
          </p:cNvPr>
          <p:cNvGraphicFramePr>
            <a:graphicFrameLocks noChangeAspect="1"/>
          </p:cNvGraphicFramePr>
          <p:nvPr userDrawn="1">
            <p:custDataLst>
              <p:tags r:id="rId2"/>
            </p:custData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2051" name="think-cell Slide" r:id="rId4" imgW="594" imgH="595" progId="TCLayout.ActiveDocument.1">
                  <p:embed/>
                </p:oleObj>
              </mc:Choice>
              <mc:Fallback>
                <p:oleObj name="think-cell Slide" r:id="rId4" imgW="594" imgH="595" progId="TCLayout.ActiveDocument.1">
                  <p:embed/>
                  <p:pic>
                    <p:nvPicPr>
                      <p:cNvPr id="8" name="Object 7" hidden="1">
                        <a:extLst>
                          <a:ext uri="{FF2B5EF4-FFF2-40B4-BE49-F238E27FC236}">
                            <a16:creationId xmlns:a16="http://schemas.microsoft.com/office/drawing/2014/main" id="{A4BB24B5-C6EF-428C-935D-96BDF4313337}"/>
                          </a:ext>
                        </a:extLst>
                      </p:cNvPr>
                      <p:cNvPicPr/>
                      <p:nvPr/>
                    </p:nvPicPr>
                    <p:blipFill>
                      <a:blip r:embed="rId5"/>
                      <a:stretch>
                        <a:fillRect/>
                      </a:stretch>
                    </p:blipFill>
                    <p:spPr>
                      <a:xfrm>
                        <a:off x="1620" y="1619"/>
                        <a:ext cx="1620" cy="1620"/>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3269CE57-D5E1-45DC-99D1-407879158FFF}"/>
              </a:ext>
            </a:extLst>
          </p:cNvPr>
          <p:cNvSpPr>
            <a:spLocks noGrp="1"/>
          </p:cNvSpPr>
          <p:nvPr>
            <p:ph type="body" sz="quarter" idx="10" hasCustomPrompt="1"/>
          </p:nvPr>
        </p:nvSpPr>
        <p:spPr>
          <a:xfrm>
            <a:off x="543708" y="1377469"/>
            <a:ext cx="11340187" cy="224114"/>
          </a:xfrm>
          <a:prstGeom prst="rect">
            <a:avLst/>
          </a:prstGeom>
        </p:spPr>
        <p:txBody>
          <a:bodyPr/>
          <a:lstStyle>
            <a:lvl1pPr marL="0" indent="0">
              <a:buNone/>
              <a:defRPr sz="1428" b="0">
                <a:solidFill>
                  <a:schemeClr val="tx1"/>
                </a:solidFill>
              </a:defRPr>
            </a:lvl1pPr>
          </a:lstStyle>
          <a:p>
            <a:pPr lvl="0"/>
            <a:r>
              <a:rPr lang="nl-NL" sz="1428" b="0" err="1"/>
              <a:t>Text</a:t>
            </a:r>
            <a:endParaRPr lang="nl-NL"/>
          </a:p>
        </p:txBody>
      </p:sp>
      <p:pic>
        <p:nvPicPr>
          <p:cNvPr id="2" name="MS logo gray - EMF" descr="Microsoft logo, gray text version">
            <a:extLst>
              <a:ext uri="{FF2B5EF4-FFF2-40B4-BE49-F238E27FC236}">
                <a16:creationId xmlns:a16="http://schemas.microsoft.com/office/drawing/2014/main" id="{413704DC-1058-4F59-B56C-032BB00B5FA7}"/>
              </a:ext>
            </a:extLst>
          </p:cNvPr>
          <p:cNvPicPr>
            <a:picLocks noChangeAspect="1"/>
          </p:cNvPicPr>
          <p:nvPr userDrawn="1"/>
        </p:nvPicPr>
        <p:blipFill>
          <a:blip r:embed="rId6"/>
          <a:stretch>
            <a:fillRect/>
          </a:stretch>
        </p:blipFill>
        <p:spPr bwMode="black">
          <a:xfrm>
            <a:off x="555585" y="6487087"/>
            <a:ext cx="1345834" cy="288154"/>
          </a:xfrm>
          <a:prstGeom prst="rect">
            <a:avLst/>
          </a:prstGeom>
        </p:spPr>
      </p:pic>
      <p:pic>
        <p:nvPicPr>
          <p:cNvPr id="3076" name="Picture 4" descr="Albert Heijn Logo Kleur | Nedac Sorbo Mascot">
            <a:extLst>
              <a:ext uri="{FF2B5EF4-FFF2-40B4-BE49-F238E27FC236}">
                <a16:creationId xmlns:a16="http://schemas.microsoft.com/office/drawing/2014/main" id="{35ECD6F4-5D97-4CC3-8D94-495CE8ADDA74}"/>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22310" y="1"/>
            <a:ext cx="1261585" cy="1261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69922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2053233" y="6670706"/>
            <a:ext cx="233496" cy="239627"/>
          </a:xfrm>
          <a:prstGeom prst="rect">
            <a:avLst/>
          </a:prstGeom>
        </p:spPr>
        <p:txBody>
          <a:bodyPr/>
          <a:lstStyle/>
          <a:p>
            <a:pPr defTabSz="932418">
              <a:defRPr/>
            </a:pPr>
            <a:fld id="{86CB4B4D-7CA3-9044-876B-883B54F8677D}" type="slidenum">
              <a:rPr lang="en-US" sz="1836" kern="0" smtClean="0">
                <a:solidFill>
                  <a:sysClr val="windowText" lastClr="000000"/>
                </a:solidFill>
              </a:rPr>
              <a:pPr defTabSz="932418">
                <a:defRPr/>
              </a:pPr>
              <a:t>‹#›</a:t>
            </a:fld>
            <a:endParaRPr lang="en-US" sz="1836"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73095" y="245313"/>
            <a:ext cx="6399603" cy="288137"/>
          </a:xfrm>
        </p:spPr>
        <p:txBody>
          <a:bodyPr/>
          <a:lstStyle>
            <a:lvl1pPr marL="0" indent="0">
              <a:buNone/>
              <a:defRPr sz="1836" b="0" i="0">
                <a:solidFill>
                  <a:schemeClr val="tx1"/>
                </a:solidFill>
                <a:latin typeface="Roboto Condensed" panose="02000000000000000000" pitchFamily="2" charset="0"/>
                <a:ea typeface="Roboto Condensed" panose="02000000000000000000" pitchFamily="2" charset="0"/>
              </a:defRPr>
            </a:lvl1pPr>
            <a:lvl2pPr marL="466209" indent="0">
              <a:buNone/>
              <a:defRPr/>
            </a:lvl2pPr>
          </a:lstStyle>
          <a:p>
            <a:pPr lvl="0"/>
            <a:r>
              <a:rPr lang="en-US" sz="1836" spc="306">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36" spc="306">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182776604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83282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761466" y="1433205"/>
            <a:ext cx="3287236" cy="3776815"/>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6742" cy="34344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56" b="1">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gradFill>
                  <a:gsLst>
                    <a:gs pos="0">
                      <a:srgbClr val="505050"/>
                    </a:gs>
                    <a:gs pos="100000">
                      <a:srgbClr val="505050"/>
                    </a:gs>
                  </a:gsLst>
                </a:gradFill>
              </a:endParaRPr>
            </a:p>
          </p:txBody>
        </p:sp>
      </p:grpSp>
    </p:spTree>
    <p:extLst>
      <p:ext uri="{BB962C8B-B14F-4D97-AF65-F5344CB8AC3E}">
        <p14:creationId xmlns:p14="http://schemas.microsoft.com/office/powerpoint/2010/main" val="66217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289419"/>
            <a:ext cx="11239464" cy="1644855"/>
          </a:xfrm>
        </p:spPr>
        <p:txBody>
          <a:bodyPr wrap="square">
            <a:spAutoFit/>
          </a:bodyPr>
          <a:lstStyle>
            <a:lvl1pPr marL="0" indent="0">
              <a:buNone/>
              <a:defRPr/>
            </a:lvl1pPr>
            <a:lvl2pPr marL="233143" indent="0">
              <a:buNone/>
              <a:defRPr/>
            </a:lvl2pPr>
            <a:lvl3pPr marL="466287" indent="0">
              <a:buNone/>
              <a:defRPr/>
            </a:lvl3pPr>
            <a:lvl4pPr marL="699430" indent="0">
              <a:buNone/>
              <a:defRPr/>
            </a:lvl4pPr>
            <a:lvl5pPr marL="93257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49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6448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343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048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6"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11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551690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24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2008984"/>
          </a:xfrm>
        </p:spPr>
        <p:txBody>
          <a:bodyPr/>
          <a:lstStyle>
            <a:lvl1pPr marL="0" indent="0">
              <a:buNone/>
              <a:defRPr sz="3264">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5"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1"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8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6232495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2385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471924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09853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56212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233275"/>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75250315"/>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4134529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90262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462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27885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038869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8067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5578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26971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678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93556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456458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6018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4" y="1211287"/>
            <a:ext cx="11888787"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4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1100458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14832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757886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6701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15429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5659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653769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115805"/>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3452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330343"/>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35097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81393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18180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2559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130324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06223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7"/>
            <a:ext cx="9327356" cy="2435131"/>
          </a:xfrm>
        </p:spPr>
        <p:txBody>
          <a:bodyPr anchor="b"/>
          <a:lstStyle>
            <a:lvl1pPr algn="ctr">
              <a:defRPr sz="6118"/>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57" indent="0" algn="ctr">
              <a:buNone/>
              <a:defRPr sz="2040"/>
            </a:lvl2pPr>
            <a:lvl3pPr marL="932514" indent="0" algn="ctr">
              <a:buNone/>
              <a:defRPr sz="1836"/>
            </a:lvl3pPr>
            <a:lvl4pPr marL="1398770" indent="0" algn="ctr">
              <a:buNone/>
              <a:defRPr sz="1632"/>
            </a:lvl4pPr>
            <a:lvl5pPr marL="1865028" indent="0" algn="ctr">
              <a:buNone/>
              <a:defRPr sz="1632"/>
            </a:lvl5pPr>
            <a:lvl6pPr marL="2331284" indent="0" algn="ctr">
              <a:buNone/>
              <a:defRPr sz="1632"/>
            </a:lvl6pPr>
            <a:lvl7pPr marL="2797542" indent="0" algn="ctr">
              <a:buNone/>
              <a:defRPr sz="1632"/>
            </a:lvl7pPr>
            <a:lvl8pPr marL="3263798" indent="0" algn="ctr">
              <a:buNone/>
              <a:defRPr sz="1632"/>
            </a:lvl8pPr>
            <a:lvl9pPr marL="3730055"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9" y="6482891"/>
            <a:ext cx="2798207" cy="372394"/>
          </a:xfrm>
          <a:prstGeom prst="rect">
            <a:avLst/>
          </a:prstGeom>
        </p:spPr>
        <p:txBody>
          <a:bodyPr/>
          <a:lstStyle/>
          <a:p>
            <a:fld id="{487978AE-FBE2-4B92-A01C-109B613B4086}" type="datetimeFigureOut">
              <a:rPr lang="en-US" smtClean="0"/>
              <a:t>3/30/2022</a:t>
            </a:fld>
            <a:endParaRPr lang="en-US"/>
          </a:p>
        </p:txBody>
      </p:sp>
      <p:sp>
        <p:nvSpPr>
          <p:cNvPr id="5" name="Footer Placeholder 4"/>
          <p:cNvSpPr>
            <a:spLocks noGrp="1"/>
          </p:cNvSpPr>
          <p:nvPr>
            <p:ph type="ftr" sz="quarter" idx="11"/>
          </p:nvPr>
        </p:nvSpPr>
        <p:spPr>
          <a:xfrm>
            <a:off x="4119583" y="6482891"/>
            <a:ext cx="4197311"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1" y="6482891"/>
            <a:ext cx="2798207" cy="372394"/>
          </a:xfrm>
          <a:prstGeom prst="rect">
            <a:avLst/>
          </a:prstGeom>
        </p:spPr>
        <p:txBody>
          <a:bodyPr/>
          <a:lstStyle/>
          <a:p>
            <a:fld id="{2AF33140-B3CB-49F0-B9A1-7DB2270F3358}" type="slidenum">
              <a:rPr lang="en-US" smtClean="0"/>
              <a:t>‹#›</a:t>
            </a:fld>
            <a:endParaRPr lang="en-US"/>
          </a:p>
        </p:txBody>
      </p:sp>
    </p:spTree>
    <p:extLst>
      <p:ext uri="{BB962C8B-B14F-4D97-AF65-F5344CB8AC3E}">
        <p14:creationId xmlns:p14="http://schemas.microsoft.com/office/powerpoint/2010/main" val="46326523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436475" cy="1243471"/>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48">
              <a:solidFill>
                <a:prstClr val="white"/>
              </a:solidFill>
            </a:endParaRPr>
          </a:p>
        </p:txBody>
      </p:sp>
      <p:sp>
        <p:nvSpPr>
          <p:cNvPr id="18" name="Content Placeholder 2"/>
          <p:cNvSpPr>
            <a:spLocks noGrp="1"/>
          </p:cNvSpPr>
          <p:nvPr>
            <p:ph idx="1" hasCustomPrompt="1"/>
          </p:nvPr>
        </p:nvSpPr>
        <p:spPr>
          <a:xfrm>
            <a:off x="0" y="1261870"/>
            <a:ext cx="12436475" cy="2490041"/>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315" indent="-466197">
              <a:spcBef>
                <a:spcPts val="1360"/>
              </a:spcBef>
              <a:buFont typeface="Arial" panose="020B0604020202020204" pitchFamily="34" charset="0"/>
              <a:buChar char="•"/>
              <a:defRPr sz="3264">
                <a:solidFill>
                  <a:schemeClr val="bg2"/>
                </a:solidFill>
                <a:latin typeface="Segoe UI Light"/>
                <a:cs typeface="Segoe UI Light"/>
              </a:defRPr>
            </a:lvl2pPr>
            <a:lvl3pPr marL="1243192">
              <a:spcBef>
                <a:spcPts val="1360"/>
              </a:spcBef>
              <a:buFont typeface="Arial"/>
              <a:buChar char="•"/>
              <a:defRPr sz="2990">
                <a:solidFill>
                  <a:schemeClr val="bg2"/>
                </a:solidFill>
                <a:latin typeface="Segoe UI Light"/>
                <a:cs typeface="Segoe UI Light"/>
              </a:defRPr>
            </a:lvl3pPr>
            <a:lvl4pPr marL="1740469">
              <a:spcBef>
                <a:spcPts val="1360"/>
              </a:spcBef>
              <a:buFont typeface="Arial"/>
              <a:buChar char="•"/>
              <a:defRPr sz="2719" baseline="0">
                <a:solidFill>
                  <a:schemeClr val="bg2"/>
                </a:solidFill>
                <a:latin typeface="Segoe UI Light"/>
                <a:cs typeface="Segoe UI Light"/>
              </a:defRPr>
            </a:lvl4pPr>
            <a:lvl5pPr marL="1989107" indent="248638">
              <a:spcBef>
                <a:spcPts val="1360"/>
              </a:spcBef>
              <a:buFont typeface="Arial"/>
              <a:buChar char="•"/>
              <a:tabLst>
                <a:tab pos="2177746" algn="l"/>
              </a:tabLst>
              <a:defRPr sz="2448" baseline="0">
                <a:solidFill>
                  <a:schemeClr val="bg2"/>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9" name="Title 1"/>
          <p:cNvSpPr>
            <a:spLocks noGrp="1" noChangeAspect="1"/>
          </p:cNvSpPr>
          <p:nvPr>
            <p:ph type="title"/>
          </p:nvPr>
        </p:nvSpPr>
        <p:spPr>
          <a:xfrm>
            <a:off x="141810" y="-2"/>
            <a:ext cx="11178721" cy="1236019"/>
          </a:xfrm>
          <a:prstGeom prst="rect">
            <a:avLst/>
          </a:prstGeom>
        </p:spPr>
        <p:txBody>
          <a:bodyPr lIns="91440" tIns="91440" bIns="91440" anchor="ctr"/>
          <a:lstStyle>
            <a:lvl1pPr algn="l">
              <a:defRPr sz="4080">
                <a:solidFill>
                  <a:srgbClr val="FFFFFF"/>
                </a:solidFill>
                <a:latin typeface="Segoe UI Light"/>
                <a:cs typeface="Segoe UI Light"/>
              </a:defRPr>
            </a:lvl1pPr>
          </a:lstStyle>
          <a:p>
            <a:r>
              <a:rPr lang="en-US"/>
              <a:t>Click to edit Master title style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9280" y="6418112"/>
            <a:ext cx="1389931" cy="511205"/>
          </a:xfrm>
          <a:prstGeom prst="rect">
            <a:avLst/>
          </a:prstGeom>
        </p:spPr>
      </p:pic>
    </p:spTree>
    <p:extLst>
      <p:ext uri="{BB962C8B-B14F-4D97-AF65-F5344CB8AC3E}">
        <p14:creationId xmlns:p14="http://schemas.microsoft.com/office/powerpoint/2010/main" val="291747799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3075"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72864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3999"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32458593"/>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917575"/>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4478482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3999"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80374821"/>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8"/>
            <a:ext cx="11889564" cy="822960"/>
          </a:xfrm>
        </p:spPr>
        <p:txBody>
          <a:bodyPr/>
          <a:lstStyle>
            <a:lvl1pPr marL="0" algn="l" defTabSz="914053" rtl="0" eaLnBrk="1" latinLnBrk="0" hangingPunct="1">
              <a:spcBef>
                <a:spcPct val="0"/>
              </a:spcBef>
              <a:buNone/>
              <a:defRPr lang="en-US" sz="4399"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4639" y="1210588"/>
            <a:ext cx="11888787" cy="627807"/>
          </a:xfrm>
        </p:spPr>
        <p:txBody>
          <a:bodyPr tIns="0" bIns="0"/>
          <a:lstStyle>
            <a:lvl1pPr marL="0" indent="0">
              <a:buNone/>
              <a:defRPr lang="en-US" sz="2000" kern="1200" spc="-30" baseline="0" dirty="0">
                <a:solidFill>
                  <a:srgbClr val="ED6722"/>
                </a:solidFill>
                <a:latin typeface="+mn-lt"/>
                <a:ea typeface="+mn-ea"/>
                <a:cs typeface="Bodoni Std Bold Italic"/>
              </a:defRPr>
            </a:lvl1pPr>
          </a:lstStyle>
          <a:p>
            <a:pPr marL="0" lvl="0" algn="l" defTabSz="914224" rtl="0" eaLnBrk="1" latinLnBrk="0" hangingPunct="1"/>
            <a:r>
              <a:rPr lang="en-US"/>
              <a:t>Edit Master text styles</a:t>
            </a:r>
          </a:p>
          <a:p>
            <a:pPr marL="0" lvl="0" algn="l" defTabSz="914224" rtl="0" eaLnBrk="1" latinLnBrk="0" hangingPunct="1"/>
            <a:endParaRPr lang="en-US"/>
          </a:p>
        </p:txBody>
      </p:sp>
    </p:spTree>
    <p:extLst>
      <p:ext uri="{BB962C8B-B14F-4D97-AF65-F5344CB8AC3E}">
        <p14:creationId xmlns:p14="http://schemas.microsoft.com/office/powerpoint/2010/main" val="173540961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6099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206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666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7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95308620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18" y="2732931"/>
            <a:ext cx="4156312" cy="1528663"/>
          </a:xfrm>
          <a:prstGeom prst="rect">
            <a:avLst/>
          </a:prstGeom>
        </p:spPr>
      </p:pic>
    </p:spTree>
    <p:extLst>
      <p:ext uri="{BB962C8B-B14F-4D97-AF65-F5344CB8AC3E}">
        <p14:creationId xmlns:p14="http://schemas.microsoft.com/office/powerpoint/2010/main" val="81219904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no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no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Global</a:t>
            </a:r>
            <a:r>
              <a:rPr lang="en-AU" sz="2175" b="0" baseline="0">
                <a:solidFill>
                  <a:schemeClr val="tx1"/>
                </a:solidFill>
                <a:latin typeface="Segoe UI Light" panose="020B0502040204020203" pitchFamily="34" charset="0"/>
                <a:cs typeface="Segoe UI Light" panose="020B0502040204020203" pitchFamily="34" charset="0"/>
              </a:rPr>
              <a:t> Practice</a:t>
            </a:r>
            <a:endParaRPr lang="en-AU" sz="2175" b="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27183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FFC000"/>
          </a:solid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FFC000"/>
          </a:solid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Global</a:t>
            </a:r>
            <a:r>
              <a:rPr lang="en-AU" sz="2175" b="0" baseline="0">
                <a:solidFill>
                  <a:schemeClr val="tx1"/>
                </a:solidFill>
                <a:latin typeface="Segoe UI Light" panose="020B0502040204020203" pitchFamily="34" charset="0"/>
                <a:cs typeface="Segoe UI Light" panose="020B0502040204020203" pitchFamily="34" charset="0"/>
              </a:rPr>
              <a:t> Practice</a:t>
            </a:r>
            <a:endParaRPr lang="en-AU" sz="2175" b="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50838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4472C4"/>
          </a:solidFill>
        </p:spPr>
        <p:txBody>
          <a:bodyPr lIns="146304" tIns="109728" rIns="146304" bIns="109728">
            <a:noAutofit/>
          </a:bodyPr>
          <a:lstStyle>
            <a:lvl1pPr marL="0" indent="0">
              <a:spcBef>
                <a:spcPts val="0"/>
              </a:spcBef>
              <a:buNone/>
              <a:defRPr sz="2300" spc="0" baseline="0">
                <a:solidFill>
                  <a:schemeClr val="bg1"/>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4472C4"/>
          </a:solidFill>
        </p:spPr>
        <p:txBody>
          <a:bodyPr lIns="146304" tIns="91440" rIns="146304" bIns="91440" anchor="t" anchorCtr="0"/>
          <a:lstStyle>
            <a:lvl1pPr>
              <a:defRPr sz="6000" spc="-101" baseline="0">
                <a:solidFill>
                  <a:schemeClr val="bg1"/>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Microsoft Services</a:t>
            </a:r>
          </a:p>
        </p:txBody>
      </p:sp>
    </p:spTree>
    <p:extLst>
      <p:ext uri="{BB962C8B-B14F-4D97-AF65-F5344CB8AC3E}">
        <p14:creationId xmlns:p14="http://schemas.microsoft.com/office/powerpoint/2010/main" val="2433952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4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ED7D31"/>
          </a:solidFill>
        </p:spPr>
        <p:txBody>
          <a:bodyPr lIns="146304" tIns="109728" rIns="146304" bIns="109728">
            <a:noAutofit/>
          </a:bodyPr>
          <a:lstStyle>
            <a:lvl1pPr marL="0" indent="0">
              <a:spcBef>
                <a:spcPts val="0"/>
              </a:spcBef>
              <a:buNone/>
              <a:defRPr sz="2300" spc="0" baseline="0">
                <a:solidFill>
                  <a:schemeClr val="bg1"/>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ED7D31"/>
          </a:solidFill>
        </p:spPr>
        <p:txBody>
          <a:bodyPr lIns="146304" tIns="91440" rIns="146304" bIns="91440" anchor="t" anchorCtr="0"/>
          <a:lstStyle>
            <a:lvl1pPr>
              <a:defRPr sz="6000" spc="-101" baseline="0">
                <a:solidFill>
                  <a:schemeClr val="bg1"/>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Enterprise</a:t>
            </a:r>
          </a:p>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Group</a:t>
            </a:r>
          </a:p>
          <a:p>
            <a:pPr algn="l"/>
            <a:r>
              <a:rPr lang="en-AU" sz="2175" b="0">
                <a:solidFill>
                  <a:schemeClr val="tx1"/>
                </a:solidFill>
                <a:latin typeface="Segoe UI Light" panose="020B0502040204020203" pitchFamily="34" charset="0"/>
                <a:cs typeface="Segoe UI Light" panose="020B0502040204020203" pitchFamily="34" charset="0"/>
              </a:rPr>
              <a:t>(ECG)</a:t>
            </a:r>
          </a:p>
        </p:txBody>
      </p:sp>
    </p:spTree>
    <p:extLst>
      <p:ext uri="{BB962C8B-B14F-4D97-AF65-F5344CB8AC3E}">
        <p14:creationId xmlns:p14="http://schemas.microsoft.com/office/powerpoint/2010/main" val="1667615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_Title Slide 1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11877" y="479776"/>
            <a:ext cx="1552931" cy="332660"/>
          </a:xfrm>
          <a:prstGeom prst="rect">
            <a:avLst/>
          </a:prstGeom>
        </p:spPr>
      </p:pic>
      <p:sp>
        <p:nvSpPr>
          <p:cNvPr id="19" name="Text Placeholder 4"/>
          <p:cNvSpPr>
            <a:spLocks noGrp="1"/>
          </p:cNvSpPr>
          <p:nvPr>
            <p:ph type="body" sz="quarter" idx="12" hasCustomPrompt="1"/>
          </p:nvPr>
        </p:nvSpPr>
        <p:spPr>
          <a:xfrm>
            <a:off x="276225" y="3964905"/>
            <a:ext cx="9144000" cy="1190321"/>
          </a:xfrm>
          <a:solidFill>
            <a:srgbClr val="A5A5A5"/>
          </a:solidFill>
        </p:spPr>
        <p:txBody>
          <a:bodyPr lIns="146304" tIns="109728" rIns="146304" bIns="109728">
            <a:noAutofit/>
          </a:bodyPr>
          <a:lstStyle>
            <a:lvl1pPr marL="0" indent="0">
              <a:spcBef>
                <a:spcPts val="0"/>
              </a:spcBef>
              <a:buNone/>
              <a:defRPr sz="2300" spc="0" baseline="0">
                <a:solidFill>
                  <a:srgbClr val="000000"/>
                </a:solidFill>
                <a:latin typeface="+mj-lt"/>
              </a:defRPr>
            </a:lvl1pPr>
          </a:lstStyle>
          <a:p>
            <a:r>
              <a:rPr lang="en-US" sz="2300"/>
              <a:t>Speaker name goes here</a:t>
            </a:r>
          </a:p>
          <a:p>
            <a:r>
              <a:rPr lang="en-US" sz="2300"/>
              <a:t>Title goes here</a:t>
            </a:r>
          </a:p>
          <a:p>
            <a:r>
              <a:rPr lang="en-US" sz="2300"/>
              <a:t>Speaker’s group name goes here</a:t>
            </a:r>
          </a:p>
        </p:txBody>
      </p:sp>
      <p:sp>
        <p:nvSpPr>
          <p:cNvPr id="20" name="Title 1"/>
          <p:cNvSpPr>
            <a:spLocks noGrp="1"/>
          </p:cNvSpPr>
          <p:nvPr>
            <p:ph type="title" hasCustomPrompt="1"/>
          </p:nvPr>
        </p:nvSpPr>
        <p:spPr bwMode="ltGray">
          <a:xfrm>
            <a:off x="274703" y="2136126"/>
            <a:ext cx="9143901" cy="1830538"/>
          </a:xfrm>
          <a:solidFill>
            <a:srgbClr val="A5A5A5"/>
          </a:solidFill>
        </p:spPr>
        <p:txBody>
          <a:bodyPr lIns="146304" tIns="91440" rIns="146304" bIns="91440" anchor="t" anchorCtr="0"/>
          <a:lstStyle>
            <a:lvl1pPr>
              <a:defRPr sz="6000" spc="-101" baseline="0">
                <a:solidFill>
                  <a:srgbClr val="000000"/>
                </a:solidFill>
              </a:defRPr>
            </a:lvl1pPr>
          </a:lstStyle>
          <a:p>
            <a:r>
              <a:rPr lang="en-US"/>
              <a:t>Presentation title </a:t>
            </a:r>
            <a:br>
              <a:rPr lang="en-US"/>
            </a:br>
            <a:r>
              <a:rPr lang="en-US"/>
              <a:t>goes here</a:t>
            </a:r>
          </a:p>
        </p:txBody>
      </p:sp>
      <p:sp>
        <p:nvSpPr>
          <p:cNvPr id="4" name="Rectangle 3"/>
          <p:cNvSpPr/>
          <p:nvPr userDrawn="1"/>
        </p:nvSpPr>
        <p:spPr>
          <a:xfrm>
            <a:off x="273603" y="321388"/>
            <a:ext cx="1828801" cy="1828781"/>
          </a:xfrm>
          <a:prstGeom prst="rect">
            <a:avLst/>
          </a:prstGeom>
          <a:solidFill>
            <a:srgbClr val="13BC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AU" sz="2175" b="0">
                <a:solidFill>
                  <a:schemeClr val="tx1"/>
                </a:solidFill>
                <a:latin typeface="Segoe UI Light" panose="020B0502040204020203" pitchFamily="34" charset="0"/>
                <a:cs typeface="Segoe UI Light" panose="020B0502040204020203" pitchFamily="34" charset="0"/>
              </a:rPr>
              <a:t>Enterprise</a:t>
            </a:r>
          </a:p>
          <a:p>
            <a:pPr algn="l"/>
            <a:r>
              <a:rPr lang="en-AU" sz="2175" b="0">
                <a:solidFill>
                  <a:schemeClr val="tx1"/>
                </a:solidFill>
                <a:latin typeface="Segoe UI Light" panose="020B0502040204020203" pitchFamily="34" charset="0"/>
                <a:cs typeface="Segoe UI Light" panose="020B0502040204020203" pitchFamily="34" charset="0"/>
              </a:rPr>
              <a:t>Cybersecurity</a:t>
            </a:r>
          </a:p>
          <a:p>
            <a:pPr algn="l"/>
            <a:r>
              <a:rPr lang="en-AU" sz="2175" b="0">
                <a:solidFill>
                  <a:schemeClr val="tx1"/>
                </a:solidFill>
                <a:latin typeface="Segoe UI Light" panose="020B0502040204020203" pitchFamily="34" charset="0"/>
                <a:cs typeface="Segoe UI Light" panose="020B0502040204020203" pitchFamily="34" charset="0"/>
              </a:rPr>
              <a:t>Group</a:t>
            </a:r>
          </a:p>
          <a:p>
            <a:pPr algn="l"/>
            <a:r>
              <a:rPr lang="en-AU" sz="2175" b="0">
                <a:solidFill>
                  <a:schemeClr val="tx1"/>
                </a:solidFill>
                <a:latin typeface="Segoe UI Light" panose="020B0502040204020203" pitchFamily="34" charset="0"/>
                <a:cs typeface="Segoe UI Light" panose="020B0502040204020203" pitchFamily="34" charset="0"/>
              </a:rPr>
              <a:t>(ECG)</a:t>
            </a:r>
          </a:p>
        </p:txBody>
      </p:sp>
    </p:spTree>
    <p:extLst>
      <p:ext uri="{BB962C8B-B14F-4D97-AF65-F5344CB8AC3E}">
        <p14:creationId xmlns:p14="http://schemas.microsoft.com/office/powerpoint/2010/main" val="317119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4639" y="280247"/>
            <a:ext cx="11954475" cy="932603"/>
          </a:xfrm>
        </p:spPr>
        <p:txBody>
          <a:bodyPr/>
          <a:lstStyle/>
          <a:p>
            <a:r>
              <a:rPr lang="en-US"/>
              <a:t>Click to edit Master title style</a:t>
            </a:r>
          </a:p>
        </p:txBody>
      </p:sp>
      <p:sp>
        <p:nvSpPr>
          <p:cNvPr id="4"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361994292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7440766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
        <p:nvSpPr>
          <p:cNvPr id="5" name="Text Placeholder 4"/>
          <p:cNvSpPr>
            <a:spLocks noGrp="1"/>
          </p:cNvSpPr>
          <p:nvPr>
            <p:ph type="body" sz="quarter" idx="10"/>
          </p:nvPr>
        </p:nvSpPr>
        <p:spPr>
          <a:xfrm>
            <a:off x="274641" y="1113943"/>
            <a:ext cx="11888061" cy="725358"/>
          </a:xfrm>
        </p:spPr>
        <p:txBody>
          <a:bodyPr>
            <a:normAutofit/>
          </a:bodyPr>
          <a:lstStyle>
            <a:lvl1pPr>
              <a:defRPr kumimoji="0" lang="en-US" sz="3264" b="0" i="0" u="none" strike="noStrike" kern="1200" cap="none" spc="-9" normalizeH="0" baseline="0" dirty="0" smtClean="0">
                <a:ln w="3175">
                  <a:noFill/>
                </a:ln>
                <a:solidFill>
                  <a:srgbClr val="FFFFFF">
                    <a:lumMod val="50000"/>
                  </a:srgbClr>
                </a:solidFill>
                <a:effectLst/>
                <a:uLnTx/>
                <a:uFillTx/>
                <a:latin typeface="Segoe UI Light"/>
                <a:ea typeface="+mn-ea"/>
                <a:cs typeface="Segoe UI" pitchFamily="34" charset="0"/>
              </a:defRPr>
            </a:lvl1pPr>
          </a:lstStyle>
          <a:p>
            <a:pPr marL="0" marR="0" lvl="0" indent="0" algn="l" defTabSz="621716" rtl="0" eaLnBrk="1" fontAlgn="auto" latinLnBrk="0" hangingPunct="1">
              <a:lnSpc>
                <a:spcPct val="100000"/>
              </a:lnSpc>
              <a:spcBef>
                <a:spcPts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15523498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508439"/>
          </a:xfrm>
        </p:spPr>
        <p:txBody>
          <a:bodyPr>
            <a:spAutoFit/>
          </a:bodyPr>
          <a:lstStyle>
            <a:lvl1pPr>
              <a:defRPr sz="4080">
                <a:latin typeface="Segoe UI Light" panose="020B0502040204020203" pitchFamily="34" charset="0"/>
                <a:cs typeface="Segoe UI Light" panose="020B0502040204020203" pitchFamily="34" charset="0"/>
              </a:defRPr>
            </a:lvl1pPr>
            <a:lvl2pPr>
              <a:defRPr sz="3264">
                <a:latin typeface="Segoe UI Light" panose="020B0502040204020203" pitchFamily="34" charset="0"/>
                <a:cs typeface="Segoe UI Light" panose="020B0502040204020203" pitchFamily="34" charset="0"/>
              </a:defRPr>
            </a:lvl2pPr>
            <a:lvl3pPr>
              <a:defRPr sz="2720">
                <a:latin typeface="Segoe UI Light" panose="020B0502040204020203" pitchFamily="34" charset="0"/>
                <a:cs typeface="Segoe UI Light" panose="020B0502040204020203" pitchFamily="34" charset="0"/>
              </a:defRPr>
            </a:lvl3pPr>
            <a:lvl4pPr>
              <a:defRPr sz="2448">
                <a:latin typeface="Segoe UI Light" panose="020B0502040204020203" pitchFamily="34" charset="0"/>
                <a:cs typeface="Segoe UI Light" panose="020B0502040204020203" pitchFamily="34" charset="0"/>
              </a:defRPr>
            </a:lvl4pPr>
            <a:lvl5pPr>
              <a:defRPr sz="2175">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117979566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38129"/>
            <a:ext cx="11887200" cy="2508439"/>
          </a:xfrm>
        </p:spPr>
        <p:txBody>
          <a:bodyPr>
            <a:spAutoFit/>
          </a:bodyPr>
          <a:lstStyle>
            <a:lvl1pPr>
              <a:defRPr sz="4080">
                <a:latin typeface="Segoe UI Light" panose="020B0502040204020203" pitchFamily="34" charset="0"/>
                <a:cs typeface="Segoe UI Light" panose="020B0502040204020203" pitchFamily="34" charset="0"/>
              </a:defRPr>
            </a:lvl1pPr>
            <a:lvl2pPr>
              <a:defRPr sz="3264">
                <a:latin typeface="Segoe UI Light" panose="020B0502040204020203" pitchFamily="34" charset="0"/>
                <a:cs typeface="Segoe UI Light" panose="020B0502040204020203" pitchFamily="34" charset="0"/>
              </a:defRPr>
            </a:lvl2pPr>
            <a:lvl3pPr>
              <a:defRPr sz="2720">
                <a:latin typeface="Segoe UI Light" panose="020B0502040204020203" pitchFamily="34" charset="0"/>
                <a:cs typeface="Segoe UI Light" panose="020B0502040204020203" pitchFamily="34" charset="0"/>
              </a:defRPr>
            </a:lvl3pPr>
            <a:lvl4pPr>
              <a:defRPr sz="2448">
                <a:latin typeface="Segoe UI Light" panose="020B0502040204020203" pitchFamily="34" charset="0"/>
                <a:cs typeface="Segoe UI Light" panose="020B0502040204020203" pitchFamily="34" charset="0"/>
              </a:defRPr>
            </a:lvl4pPr>
            <a:lvl5pPr>
              <a:defRPr sz="2175">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40" y="280247"/>
            <a:ext cx="11887200" cy="932603"/>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
        <p:nvSpPr>
          <p:cNvPr id="8" name="Text Placeholder 4"/>
          <p:cNvSpPr>
            <a:spLocks noGrp="1"/>
          </p:cNvSpPr>
          <p:nvPr>
            <p:ph type="body" sz="quarter" idx="11"/>
          </p:nvPr>
        </p:nvSpPr>
        <p:spPr>
          <a:xfrm>
            <a:off x="274641" y="1113943"/>
            <a:ext cx="11888061" cy="725358"/>
          </a:xfrm>
        </p:spPr>
        <p:txBody>
          <a:bodyPr>
            <a:normAutofit/>
          </a:bodyPr>
          <a:lstStyle>
            <a:lvl1pPr>
              <a:defRPr kumimoji="0" lang="en-US" sz="3264" b="0" i="0" u="none" strike="noStrike" kern="1200" cap="none" spc="-9" normalizeH="0" baseline="0" dirty="0" smtClean="0">
                <a:ln w="3175">
                  <a:noFill/>
                </a:ln>
                <a:solidFill>
                  <a:srgbClr val="FFFFFF">
                    <a:lumMod val="50000"/>
                  </a:srgbClr>
                </a:solidFill>
                <a:effectLst/>
                <a:uLnTx/>
                <a:uFillTx/>
                <a:latin typeface="Segoe UI Light"/>
                <a:ea typeface="+mn-ea"/>
                <a:cs typeface="Segoe UI" pitchFamily="34" charset="0"/>
              </a:defRPr>
            </a:lvl1pPr>
          </a:lstStyle>
          <a:p>
            <a:pPr marL="0" marR="0" lvl="0" indent="0" algn="l" defTabSz="621716" rtl="0" eaLnBrk="1" fontAlgn="auto" latinLnBrk="0" hangingPunct="1">
              <a:lnSpc>
                <a:spcPct val="100000"/>
              </a:lnSpc>
              <a:spcBef>
                <a:spcPts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308710583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6" y="278951"/>
            <a:ext cx="11887200" cy="921810"/>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fld id="{7EFC24D6-DB8F-6B44-BA5A-9BEC68C15CAA}" type="slidenum">
              <a:rPr lang="en-US" smtClean="0"/>
              <a:pPr/>
              <a:t>‹#›</a:t>
            </a:fld>
            <a:endParaRPr lang="en-US"/>
          </a:p>
        </p:txBody>
      </p:sp>
      <p:sp>
        <p:nvSpPr>
          <p:cNvPr id="6" name="Text Placeholder 3"/>
          <p:cNvSpPr>
            <a:spLocks noGrp="1"/>
          </p:cNvSpPr>
          <p:nvPr>
            <p:ph type="body" sz="quarter" idx="10"/>
          </p:nvPr>
        </p:nvSpPr>
        <p:spPr>
          <a:xfrm>
            <a:off x="274639" y="1212852"/>
            <a:ext cx="5839961" cy="2094086"/>
          </a:xfrm>
        </p:spPr>
        <p:txBody>
          <a:bodyPr wrap="square">
            <a:spAutoFit/>
          </a:bodyPr>
          <a:lstStyle>
            <a:lvl1pPr>
              <a:defRPr sz="3264">
                <a:latin typeface="Segoe UI Light" panose="020B0502040204020203" pitchFamily="34" charset="0"/>
                <a:cs typeface="Segoe UI Light" panose="020B0502040204020203" pitchFamily="34" charset="0"/>
              </a:defRPr>
            </a:lvl1pPr>
            <a:lvl2pPr>
              <a:defRPr sz="2448">
                <a:latin typeface="Segoe UI Light" panose="020B0502040204020203" pitchFamily="34" charset="0"/>
                <a:cs typeface="Segoe UI Light" panose="020B0502040204020203" pitchFamily="34" charset="0"/>
              </a:defRPr>
            </a:lvl2pPr>
            <a:lvl3pPr>
              <a:defRPr sz="2175">
                <a:latin typeface="Segoe UI Light" panose="020B0502040204020203" pitchFamily="34" charset="0"/>
                <a:cs typeface="Segoe UI Light" panose="020B0502040204020203" pitchFamily="34" charset="0"/>
              </a:defRPr>
            </a:lvl3pPr>
            <a:lvl4pPr>
              <a:defRPr sz="1904">
                <a:latin typeface="Segoe UI Light" panose="020B0502040204020203" pitchFamily="34" charset="0"/>
                <a:cs typeface="Segoe UI Light" panose="020B0502040204020203" pitchFamily="34" charset="0"/>
              </a:defRPr>
            </a:lvl4pPr>
            <a:lvl5pPr>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1"/>
          </p:nvPr>
        </p:nvSpPr>
        <p:spPr>
          <a:xfrm>
            <a:off x="6321884" y="1212852"/>
            <a:ext cx="5839961" cy="2094086"/>
          </a:xfrm>
        </p:spPr>
        <p:txBody>
          <a:bodyPr wrap="square">
            <a:spAutoFit/>
          </a:bodyPr>
          <a:lstStyle>
            <a:lvl1pPr>
              <a:defRPr sz="3264">
                <a:latin typeface="Segoe UI Light" panose="020B0502040204020203" pitchFamily="34" charset="0"/>
                <a:cs typeface="Segoe UI Light" panose="020B0502040204020203" pitchFamily="34" charset="0"/>
              </a:defRPr>
            </a:lvl1pPr>
            <a:lvl2pPr>
              <a:defRPr sz="2448">
                <a:latin typeface="Segoe UI Light" panose="020B0502040204020203" pitchFamily="34" charset="0"/>
                <a:cs typeface="Segoe UI Light" panose="020B0502040204020203" pitchFamily="34" charset="0"/>
              </a:defRPr>
            </a:lvl2pPr>
            <a:lvl3pPr>
              <a:defRPr sz="2175">
                <a:latin typeface="Segoe UI Light" panose="020B0502040204020203" pitchFamily="34" charset="0"/>
                <a:cs typeface="Segoe UI Light" panose="020B0502040204020203" pitchFamily="34" charset="0"/>
              </a:defRPr>
            </a:lvl3pPr>
            <a:lvl4pPr>
              <a:defRPr sz="1904">
                <a:latin typeface="Segoe UI Light" panose="020B0502040204020203" pitchFamily="34" charset="0"/>
                <a:cs typeface="Segoe UI Light" panose="020B0502040204020203" pitchFamily="34" charset="0"/>
              </a:defRPr>
            </a:lvl4pPr>
            <a:lvl5pPr>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45729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6" y="278951"/>
            <a:ext cx="11887200" cy="921810"/>
          </a:xfrm>
        </p:spPr>
        <p:txBody>
          <a:bodyPr/>
          <a:lstStyle/>
          <a:p>
            <a:r>
              <a:rPr lang="en-US"/>
              <a:t>Click to edit Master title style</a:t>
            </a:r>
          </a:p>
        </p:txBody>
      </p:sp>
      <p:sp>
        <p:nvSpPr>
          <p:cNvPr id="7"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fld id="{7EFC24D6-DB8F-6B44-BA5A-9BEC68C15CAA}" type="slidenum">
              <a:rPr lang="en-US" smtClean="0"/>
              <a:pPr/>
              <a:t>‹#›</a:t>
            </a:fld>
            <a:endParaRPr lang="en-US"/>
          </a:p>
        </p:txBody>
      </p:sp>
      <p:sp>
        <p:nvSpPr>
          <p:cNvPr id="6" name="Text Placeholder 3"/>
          <p:cNvSpPr>
            <a:spLocks noGrp="1"/>
          </p:cNvSpPr>
          <p:nvPr>
            <p:ph type="body" sz="quarter" idx="10"/>
          </p:nvPr>
        </p:nvSpPr>
        <p:spPr>
          <a:xfrm>
            <a:off x="274639" y="1212852"/>
            <a:ext cx="5839961" cy="1003794"/>
          </a:xfrm>
        </p:spPr>
        <p:txBody>
          <a:bodyPr wrap="square">
            <a:spAutoFit/>
          </a:bodyPr>
          <a:lstStyle>
            <a:lvl1pPr marL="0" indent="0">
              <a:buFontTx/>
              <a:buNone/>
              <a:defRPr kumimoji="0" lang="en-US" sz="3264" b="0" i="0" u="none" strike="noStrike" kern="800" cap="none" spc="-95" normalizeH="0" baseline="0" dirty="0" smtClean="0">
                <a:ln>
                  <a:noFill/>
                </a:ln>
                <a:solidFill>
                  <a:schemeClr val="tx1"/>
                </a:solidFill>
                <a:effectLst/>
                <a:uLnTx/>
                <a:uFillTx/>
                <a:latin typeface="Segoe UI Light"/>
                <a:ea typeface="+mn-ea"/>
                <a:cs typeface="Segoe UI Light"/>
              </a:defRPr>
            </a:lvl1pPr>
            <a:lvl2pPr marL="621716" indent="0">
              <a:buFontTx/>
              <a:buNone/>
              <a:defRPr kumimoji="0" lang="en-US" sz="2448" b="0" i="0" u="none" strike="noStrike" kern="1200" cap="none" spc="-95" normalizeH="0" baseline="0" dirty="0" smtClean="0">
                <a:ln>
                  <a:noFill/>
                </a:ln>
                <a:solidFill>
                  <a:schemeClr val="tx1"/>
                </a:solidFill>
                <a:effectLst/>
                <a:uLnTx/>
                <a:uFillTx/>
                <a:latin typeface="Segoe UI"/>
                <a:ea typeface="+mn-ea"/>
                <a:cs typeface="+mn-cs"/>
              </a:defRPr>
            </a:lvl2pPr>
            <a:lvl3pPr marL="1243431" indent="0">
              <a:buFontTx/>
              <a:buNone/>
              <a:defRPr sz="2175">
                <a:latin typeface="Segoe UI Light" panose="020B0502040204020203" pitchFamily="34" charset="0"/>
                <a:cs typeface="Segoe UI Light" panose="020B0502040204020203" pitchFamily="34" charset="0"/>
              </a:defRPr>
            </a:lvl3pPr>
            <a:lvl4pPr marL="1865146" indent="0">
              <a:buFontTx/>
              <a:buNone/>
              <a:defRPr sz="1904">
                <a:latin typeface="Segoe UI Light" panose="020B0502040204020203" pitchFamily="34" charset="0"/>
                <a:cs typeface="Segoe UI Light" panose="020B0502040204020203" pitchFamily="34" charset="0"/>
              </a:defRPr>
            </a:lvl4pPr>
            <a:lvl5pPr marL="2486862" indent="0">
              <a:buFontTx/>
              <a:buNone/>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
        <p:nvSpPr>
          <p:cNvPr id="8" name="Text Placeholder 3"/>
          <p:cNvSpPr>
            <a:spLocks noGrp="1"/>
          </p:cNvSpPr>
          <p:nvPr>
            <p:ph type="body" sz="quarter" idx="11"/>
          </p:nvPr>
        </p:nvSpPr>
        <p:spPr>
          <a:xfrm>
            <a:off x="6321884" y="1212852"/>
            <a:ext cx="5839961" cy="1003794"/>
          </a:xfrm>
        </p:spPr>
        <p:txBody>
          <a:bodyPr wrap="square">
            <a:spAutoFit/>
          </a:bodyPr>
          <a:lstStyle>
            <a:lvl1pPr marL="0" indent="0">
              <a:buFontTx/>
              <a:buNone/>
              <a:defRPr kumimoji="0" lang="en-US" sz="3264" b="0" i="0" u="none" strike="noStrike" kern="800" cap="none" spc="-95" normalizeH="0" baseline="0" dirty="0" smtClean="0">
                <a:ln>
                  <a:noFill/>
                </a:ln>
                <a:solidFill>
                  <a:schemeClr val="tx1"/>
                </a:solidFill>
                <a:effectLst/>
                <a:uLnTx/>
                <a:uFillTx/>
                <a:latin typeface="Segoe UI Light"/>
                <a:ea typeface="+mn-ea"/>
                <a:cs typeface="Segoe UI Light"/>
              </a:defRPr>
            </a:lvl1pPr>
            <a:lvl2pPr marL="621716" indent="0">
              <a:buFontTx/>
              <a:buNone/>
              <a:defRPr kumimoji="0" lang="en-US" sz="2448" b="0" i="0" u="none" strike="noStrike" kern="1200" cap="none" spc="-95" normalizeH="0" baseline="0" dirty="0" smtClean="0">
                <a:ln>
                  <a:noFill/>
                </a:ln>
                <a:solidFill>
                  <a:schemeClr val="tx1"/>
                </a:solidFill>
                <a:effectLst/>
                <a:uLnTx/>
                <a:uFillTx/>
                <a:latin typeface="Segoe UI"/>
                <a:ea typeface="+mn-ea"/>
                <a:cs typeface="+mn-cs"/>
              </a:defRPr>
            </a:lvl2pPr>
            <a:lvl3pPr marL="1243431" indent="0">
              <a:buFontTx/>
              <a:buNone/>
              <a:defRPr sz="2175">
                <a:latin typeface="Segoe UI Light" panose="020B0502040204020203" pitchFamily="34" charset="0"/>
                <a:cs typeface="Segoe UI Light" panose="020B0502040204020203" pitchFamily="34" charset="0"/>
              </a:defRPr>
            </a:lvl3pPr>
            <a:lvl4pPr marL="1865146" indent="0">
              <a:buFontTx/>
              <a:buNone/>
              <a:defRPr sz="1904">
                <a:latin typeface="Segoe UI Light" panose="020B0502040204020203" pitchFamily="34" charset="0"/>
                <a:cs typeface="Segoe UI Light" panose="020B0502040204020203" pitchFamily="34" charset="0"/>
              </a:defRPr>
            </a:lvl4pPr>
            <a:lvl5pPr marL="2486862" indent="0">
              <a:buFontTx/>
              <a:buNone/>
              <a:defRPr sz="1632">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4649448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721362776"/>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00332260"/>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2_Section Title Accent Color 3">
    <p:bg>
      <p:bgPr>
        <a:solidFill>
          <a:srgbClr val="4472C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176621479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3_Section Title Accent Color 3">
    <p:bg>
      <p:bgPr>
        <a:solidFill>
          <a:srgbClr val="ED7D3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658716723"/>
      </p:ext>
    </p:extLst>
  </p:cSld>
  <p:clrMapOvr>
    <a:overrideClrMapping bg1="dk1" tx1="lt1" bg2="dk2" tx2="lt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4_Section Title Accent Color 3">
    <p:bg>
      <p:bgPr>
        <a:solidFill>
          <a:srgbClr val="A5A5A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bg1"/>
                </a:solidFill>
              </a:defRPr>
            </a:lvl1pPr>
          </a:lstStyle>
          <a:p>
            <a:r>
              <a:rPr lang="en-US"/>
              <a:t>Section title</a:t>
            </a:r>
          </a:p>
        </p:txBody>
      </p:sp>
    </p:spTree>
    <p:extLst>
      <p:ext uri="{BB962C8B-B14F-4D97-AF65-F5344CB8AC3E}">
        <p14:creationId xmlns:p14="http://schemas.microsoft.com/office/powerpoint/2010/main" val="2340223537"/>
      </p:ext>
    </p:extLst>
  </p:cSld>
  <p:clrMapOvr>
    <a:overrideClrMapping bg1="dk1" tx1="lt1" bg2="dk2" tx2="lt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5_Section Title Accent Color 3">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617650269"/>
      </p:ext>
    </p:extLst>
  </p:cSld>
  <p:clrMapOvr>
    <a:overrideClrMapping bg1="dk1" tx1="lt1" bg2="dk2" tx2="lt2" accent1="accent1" accent2="accent2" accent3="accent3" accent4="accent4" accent5="accent5" accent6="accent6" hlink="hlink" folHlink="folHlink"/>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6_Section Title Accent Color 3">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408760858"/>
      </p:ext>
    </p:extLst>
  </p:cSld>
  <p:clrMapOvr>
    <a:overrideClrMapping bg1="dk1" tx1="lt1" bg2="dk2" tx2="lt2" accent1="accent1" accent2="accent2" accent3="accent3" accent4="accent4" accent5="accent5" accent6="accent6" hlink="hlink" folHlink="folHlink"/>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8_Section Title Accent Color 3">
    <p:bg>
      <p:bgPr>
        <a:solidFill>
          <a:srgbClr val="00B29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2870066947"/>
      </p:ext>
    </p:extLst>
  </p:cSld>
  <p:clrMapOvr>
    <a:overrideClrMapping bg1="dk1" tx1="lt1" bg2="dk2" tx2="lt2" accent1="accent1" accent2="accent2" accent3="accent3" accent4="accent4" accent5="accent5" accent6="accent6" hlink="hlink" folHlink="folHlink"/>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7_Section Title Accent Color 3">
    <p:bg>
      <p:bgPr>
        <a:solidFill>
          <a:srgbClr val="009E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5"/>
            <a:ext cx="11705317" cy="1831975"/>
          </a:xfrm>
          <a:noFill/>
        </p:spPr>
        <p:txBody>
          <a:bodyPr tIns="91440" bIns="91440" anchor="t" anchorCtr="0"/>
          <a:lstStyle>
            <a:lvl1pPr>
              <a:defRPr sz="7343" spc="-102" baseline="0">
                <a:solidFill>
                  <a:schemeClr val="tx1"/>
                </a:solidFill>
              </a:defRPr>
            </a:lvl1pPr>
          </a:lstStyle>
          <a:p>
            <a:r>
              <a:rPr lang="en-US"/>
              <a:t>Section title</a:t>
            </a:r>
          </a:p>
        </p:txBody>
      </p:sp>
    </p:spTree>
    <p:extLst>
      <p:ext uri="{BB962C8B-B14F-4D97-AF65-F5344CB8AC3E}">
        <p14:creationId xmlns:p14="http://schemas.microsoft.com/office/powerpoint/2010/main" val="3585651897"/>
      </p:ext>
    </p:extLst>
  </p:cSld>
  <p:clrMapOvr>
    <a:overrideClrMapping bg1="dk1" tx1="lt1" bg2="dk2"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4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chemeClr val="tx1"/>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1356423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370264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1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436656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2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442399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3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tx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574780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5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403085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6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250994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676361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8_Demo slide">
    <p:spTree>
      <p:nvGrpSpPr>
        <p:cNvPr id="1" name=""/>
        <p:cNvGrpSpPr/>
        <p:nvPr/>
      </p:nvGrpSpPr>
      <p:grpSpPr>
        <a:xfrm>
          <a:off x="0" y="0"/>
          <a:ext cx="0" cy="0"/>
          <a:chOff x="0" y="0"/>
          <a:chExt cx="0" cy="0"/>
        </a:xfrm>
      </p:grpSpPr>
      <p:sp>
        <p:nvSpPr>
          <p:cNvPr id="4" name="Rectangle 3"/>
          <p:cNvSpPr/>
          <p:nvPr/>
        </p:nvSpPr>
        <p:spPr bwMode="auto">
          <a:xfrm>
            <a:off x="365643" y="1211287"/>
            <a:ext cx="9754431" cy="2743176"/>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643" y="1209973"/>
            <a:ext cx="9754431" cy="2743200"/>
          </a:xfrm>
          <a:noFill/>
        </p:spPr>
        <p:txBody>
          <a:bodyPr tIns="91440" bIns="91440" anchor="t" anchorCtr="0"/>
          <a:lstStyle>
            <a:lvl1pPr>
              <a:defRPr sz="7343" spc="-102"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365537" y="3954460"/>
            <a:ext cx="9754431" cy="1829593"/>
          </a:xfrm>
          <a:noFill/>
        </p:spPr>
        <p:txBody>
          <a:bodyPr lIns="182880" tIns="146304" rIns="182880" bIns="146304">
            <a:noAutofit/>
          </a:bodyPr>
          <a:lstStyle>
            <a:lvl1pPr marL="0" indent="0">
              <a:spcBef>
                <a:spcPts val="0"/>
              </a:spcBef>
              <a:buNone/>
              <a:defRPr sz="3264" spc="0" baseline="0">
                <a:gradFill>
                  <a:gsLst>
                    <a:gs pos="0">
                      <a:schemeClr val="tx1"/>
                    </a:gs>
                    <a:gs pos="100000">
                      <a:schemeClr val="tx1"/>
                    </a:gs>
                  </a:gsLst>
                  <a:lin ang="5400000" scaled="0"/>
                </a:gradFill>
                <a:latin typeface="+mj-lt"/>
              </a:defRPr>
            </a:lvl1pPr>
          </a:lstStyle>
          <a:p>
            <a:pPr lvl="0"/>
            <a:r>
              <a:rPr lang="en-US"/>
              <a:t>Title</a:t>
            </a:r>
          </a:p>
        </p:txBody>
      </p:sp>
      <p:sp>
        <p:nvSpPr>
          <p:cNvPr id="6" name="Slide Number Placeholder 8"/>
          <p:cNvSpPr>
            <a:spLocks noGrp="1"/>
          </p:cNvSpPr>
          <p:nvPr>
            <p:ph type="sldNum" sz="quarter" idx="4"/>
          </p:nvPr>
        </p:nvSpPr>
        <p:spPr>
          <a:xfrm>
            <a:off x="9327164" y="6483350"/>
            <a:ext cx="2901950" cy="371475"/>
          </a:xfrm>
          <a:prstGeom prst="rect">
            <a:avLst/>
          </a:prstGeom>
        </p:spPr>
        <p:txBody>
          <a:bodyPr vert="horz" lIns="91377" tIns="45689" rIns="91377" bIns="45689" rtlCol="0" anchor="ctr"/>
          <a:lstStyle>
            <a:lvl1pPr algn="r">
              <a:defRPr sz="1000">
                <a:solidFill>
                  <a:srgbClr val="000000"/>
                </a:solidFill>
              </a:defRPr>
            </a:lvl1pPr>
          </a:lstStyle>
          <a:p>
            <a:pPr defTabSz="1243329">
              <a:defRPr/>
            </a:pPr>
            <a:fld id="{7EFC24D6-DB8F-6B44-BA5A-9BEC68C15CAA}" type="slidenum">
              <a:rPr lang="en-US" smtClean="0">
                <a:latin typeface="Segoe UI"/>
              </a:rPr>
              <a:pPr defTabSz="1243329">
                <a:defRPr/>
              </a:pPr>
              <a:t>‹#›</a:t>
            </a:fld>
            <a:endParaRPr lang="en-US">
              <a:latin typeface="Segoe UI"/>
            </a:endParaRPr>
          </a:p>
        </p:txBody>
      </p:sp>
    </p:spTree>
    <p:extLst>
      <p:ext uri="{BB962C8B-B14F-4D97-AF65-F5344CB8AC3E}">
        <p14:creationId xmlns:p14="http://schemas.microsoft.com/office/powerpoint/2010/main" val="258491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4472C4"/>
        </a:solidFill>
        <a:effectLst/>
      </p:bgPr>
    </p:bg>
    <p:spTree>
      <p:nvGrpSpPr>
        <p:cNvPr id="1" name=""/>
        <p:cNvGrpSpPr/>
        <p:nvPr/>
      </p:nvGrpSpPr>
      <p:grpSpPr>
        <a:xfrm>
          <a:off x="0" y="0"/>
          <a:ext cx="0" cy="0"/>
          <a:chOff x="0" y="0"/>
          <a:chExt cx="0" cy="0"/>
        </a:xfrm>
      </p:grpSpPr>
      <p:sp>
        <p:nvSpPr>
          <p:cNvPr id="8" name="Text Box 3"/>
          <p:cNvSpPr txBox="1">
            <a:spLocks noChangeArrowheads="1"/>
          </p:cNvSpPr>
          <p:nvPr userDrawn="1"/>
        </p:nvSpPr>
        <p:spPr bwMode="blackWhite">
          <a:xfrm>
            <a:off x="103638" y="5880583"/>
            <a:ext cx="11918289" cy="979589"/>
          </a:xfrm>
          <a:prstGeom prst="rect">
            <a:avLst/>
          </a:prstGeom>
          <a:noFill/>
          <a:ln w="12700">
            <a:noFill/>
            <a:miter lim="800000"/>
            <a:headEnd type="none" w="sm" len="sm"/>
            <a:tailEnd type="none" w="sm" len="sm"/>
          </a:ln>
          <a:effectLst/>
        </p:spPr>
        <p:txBody>
          <a:bodyPr vert="horz" wrap="square" lIns="243806" tIns="195044" rIns="243806" bIns="195044" numCol="1" anchor="t" anchorCtr="0" compatLnSpc="1">
            <a:prstTxWarp prst="textNoShape">
              <a:avLst/>
            </a:prstTxWarp>
            <a:spAutoFit/>
          </a:bodyPr>
          <a:lstStyle/>
          <a:p>
            <a:pPr defTabSz="1242784" eaLnBrk="0" hangingPunct="0"/>
            <a:r>
              <a:rPr lang="en-US" sz="933">
                <a:solidFill>
                  <a:schemeClr val="bg1"/>
                </a:solidFill>
                <a:cs typeface="Segoe UI" pitchFamily="34" charset="0"/>
              </a:rPr>
              <a:t>© 2016 Microsoft Corporation. All rights reserved. Microsoft, Windows and other product names are or may be registered trademarks and/or trademarks in the U.S. and/or other countries.</a:t>
            </a:r>
          </a:p>
          <a:p>
            <a:pPr defTabSz="1242784" eaLnBrk="0" hangingPunct="0"/>
            <a:r>
              <a:rPr lang="en-US" sz="933">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51878" y="2972627"/>
            <a:ext cx="4384674" cy="939127"/>
          </a:xfrm>
          <a:prstGeom prst="rect">
            <a:avLst/>
          </a:prstGeom>
        </p:spPr>
      </p:pic>
    </p:spTree>
    <p:extLst>
      <p:ext uri="{BB962C8B-B14F-4D97-AF65-F5344CB8AC3E}">
        <p14:creationId xmlns:p14="http://schemas.microsoft.com/office/powerpoint/2010/main" val="4065174801"/>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6"/>
            <a:ext cx="11033125" cy="574676"/>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3"/>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a:defRPr/>
            </a:pPr>
            <a:fld id="{6052FC3A-E1BD-E54F-9A48-71EBDEF00552}" type="slidenum">
              <a:rPr lang="en-US"/>
              <a:pPr>
                <a:defRPr/>
              </a:pPr>
              <a:t>‹#›</a:t>
            </a:fld>
            <a:endParaRPr lang="en-US"/>
          </a:p>
        </p:txBody>
      </p:sp>
    </p:spTree>
    <p:extLst>
      <p:ext uri="{BB962C8B-B14F-4D97-AF65-F5344CB8AC3E}">
        <p14:creationId xmlns:p14="http://schemas.microsoft.com/office/powerpoint/2010/main" val="444997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695C9-9A44-4D73-838F-1CBCFE99FD9F}"/>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C51B9140-D6D8-4489-90BA-C27EA338ED53}"/>
              </a:ext>
            </a:extLst>
          </p:cNvPr>
          <p:cNvSpPr>
            <a:spLocks noGrp="1"/>
          </p:cNvSpPr>
          <p:nvPr>
            <p:ph type="subTitle" idx="1"/>
          </p:nvPr>
        </p:nvSpPr>
        <p:spPr>
          <a:xfrm>
            <a:off x="1554560" y="3673745"/>
            <a:ext cx="9327356" cy="1688725"/>
          </a:xfrm>
        </p:spPr>
        <p:txBody>
          <a:bodyPr/>
          <a:lstStyle>
            <a:lvl1pPr marL="0" indent="0" algn="ctr">
              <a:buNone/>
              <a:defRPr sz="2448"/>
            </a:lvl1pPr>
            <a:lvl2pPr marL="466287" indent="0" algn="ctr">
              <a:buNone/>
              <a:defRPr sz="2040"/>
            </a:lvl2pPr>
            <a:lvl3pPr marL="932573" indent="0" algn="ctr">
              <a:buNone/>
              <a:defRPr sz="1836"/>
            </a:lvl3pPr>
            <a:lvl4pPr marL="1398860" indent="0" algn="ctr">
              <a:buNone/>
              <a:defRPr sz="1632"/>
            </a:lvl4pPr>
            <a:lvl5pPr marL="1865146" indent="0" algn="ctr">
              <a:buNone/>
              <a:defRPr sz="1632"/>
            </a:lvl5pPr>
            <a:lvl6pPr marL="2331433" indent="0" algn="ctr">
              <a:buNone/>
              <a:defRPr sz="1632"/>
            </a:lvl6pPr>
            <a:lvl7pPr marL="2797719" indent="0" algn="ctr">
              <a:buNone/>
              <a:defRPr sz="1632"/>
            </a:lvl7pPr>
            <a:lvl8pPr marL="3264006" indent="0" algn="ctr">
              <a:buNone/>
              <a:defRPr sz="1632"/>
            </a:lvl8pPr>
            <a:lvl9pPr marL="3730293"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05D3A7F-BF9C-4C88-B632-620C546AED3A}"/>
              </a:ext>
            </a:extLst>
          </p:cNvPr>
          <p:cNvSpPr>
            <a:spLocks noGrp="1"/>
          </p:cNvSpPr>
          <p:nvPr>
            <p:ph type="dt" sz="half" idx="10"/>
          </p:nvPr>
        </p:nvSpPr>
        <p:spPr>
          <a:xfrm>
            <a:off x="855008" y="6482890"/>
            <a:ext cx="2798207" cy="372394"/>
          </a:xfrm>
          <a:prstGeom prst="rect">
            <a:avLst/>
          </a:prstGeom>
        </p:spPr>
        <p:txBody>
          <a:bodyPr/>
          <a:lstStyle/>
          <a:p>
            <a:fld id="{F32CD4D9-67B4-49A8-A871-4A8950A1F010}" type="datetimeFigureOut">
              <a:rPr lang="en-US" smtClean="0"/>
              <a:t>3/30/2022</a:t>
            </a:fld>
            <a:endParaRPr lang="en-US"/>
          </a:p>
        </p:txBody>
      </p:sp>
      <p:sp>
        <p:nvSpPr>
          <p:cNvPr id="5" name="Footer Placeholder 4">
            <a:extLst>
              <a:ext uri="{FF2B5EF4-FFF2-40B4-BE49-F238E27FC236}">
                <a16:creationId xmlns:a16="http://schemas.microsoft.com/office/drawing/2014/main" id="{018253F8-12FF-4A05-ABAD-891AD44C1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6D90B-C724-4A7C-B750-B9A16721F66E}"/>
              </a:ext>
            </a:extLst>
          </p:cNvPr>
          <p:cNvSpPr>
            <a:spLocks noGrp="1"/>
          </p:cNvSpPr>
          <p:nvPr>
            <p:ph type="sldNum" sz="quarter" idx="12"/>
          </p:nvPr>
        </p:nvSpPr>
        <p:spPr/>
        <p:txBody>
          <a:bodyPr/>
          <a:lstStyle/>
          <a:p>
            <a:fld id="{66E67140-34A2-4416-9594-1B49E81F75DE}" type="slidenum">
              <a:rPr lang="en-US" smtClean="0"/>
              <a:t>‹#›</a:t>
            </a:fld>
            <a:endParaRPr lang="en-US"/>
          </a:p>
        </p:txBody>
      </p:sp>
    </p:spTree>
    <p:extLst>
      <p:ext uri="{BB962C8B-B14F-4D97-AF65-F5344CB8AC3E}">
        <p14:creationId xmlns:p14="http://schemas.microsoft.com/office/powerpoint/2010/main" val="123988978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1250">
                      <a:schemeClr val="tx1"/>
                    </a:gs>
                    <a:gs pos="100000">
                      <a:schemeClr val="tx1"/>
                    </a:gs>
                  </a:gsLst>
                  <a:lin ang="5400000" scaled="0"/>
                </a:gradFill>
              </a:defRPr>
            </a:lvl1pPr>
          </a:lstStyle>
          <a:p>
            <a:r>
              <a:rPr lang="en-US"/>
              <a:t>Title</a:t>
            </a:r>
          </a:p>
        </p:txBody>
      </p:sp>
      <p:cxnSp>
        <p:nvCxnSpPr>
          <p:cNvPr id="4" name="Straight Connector 3">
            <a:extLst>
              <a:ext uri="{FF2B5EF4-FFF2-40B4-BE49-F238E27FC236}">
                <a16:creationId xmlns:a16="http://schemas.microsoft.com/office/drawing/2014/main" id="{46A33205-8906-4922-8891-9E726B5EEFA8}"/>
              </a:ext>
            </a:extLst>
          </p:cNvPr>
          <p:cNvCxnSpPr>
            <a:cxnSpLocks/>
          </p:cNvCxnSpPr>
          <p:nvPr userDrawn="1"/>
        </p:nvCxnSpPr>
        <p:spPr>
          <a:xfrm>
            <a:off x="4442490"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Connector 4">
            <a:extLst>
              <a:ext uri="{FF2B5EF4-FFF2-40B4-BE49-F238E27FC236}">
                <a16:creationId xmlns:a16="http://schemas.microsoft.com/office/drawing/2014/main" id="{0EB34C75-D8A4-49E1-AA0A-489652FF467A}"/>
              </a:ext>
            </a:extLst>
          </p:cNvPr>
          <p:cNvCxnSpPr>
            <a:cxnSpLocks/>
          </p:cNvCxnSpPr>
          <p:nvPr userDrawn="1"/>
        </p:nvCxnSpPr>
        <p:spPr>
          <a:xfrm flipH="1">
            <a:off x="4145764"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Connector 5">
            <a:extLst>
              <a:ext uri="{FF2B5EF4-FFF2-40B4-BE49-F238E27FC236}">
                <a16:creationId xmlns:a16="http://schemas.microsoft.com/office/drawing/2014/main" id="{51C6277E-0003-4B4F-BBDF-7243DEDD2459}"/>
              </a:ext>
            </a:extLst>
          </p:cNvPr>
          <p:cNvCxnSpPr>
            <a:cxnSpLocks/>
          </p:cNvCxnSpPr>
          <p:nvPr userDrawn="1"/>
        </p:nvCxnSpPr>
        <p:spPr>
          <a:xfrm>
            <a:off x="596951"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D6FB33C9-50F2-4CAE-BD8E-9AC7CB80048A}"/>
              </a:ext>
            </a:extLst>
          </p:cNvPr>
          <p:cNvCxnSpPr>
            <a:cxnSpLocks/>
          </p:cNvCxnSpPr>
          <p:nvPr userDrawn="1"/>
        </p:nvCxnSpPr>
        <p:spPr>
          <a:xfrm>
            <a:off x="11839524"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a:extLst>
              <a:ext uri="{FF2B5EF4-FFF2-40B4-BE49-F238E27FC236}">
                <a16:creationId xmlns:a16="http://schemas.microsoft.com/office/drawing/2014/main" id="{D0202371-D802-4DC5-9A18-561BEC9D8AE4}"/>
              </a:ext>
            </a:extLst>
          </p:cNvPr>
          <p:cNvCxnSpPr>
            <a:cxnSpLocks/>
          </p:cNvCxnSpPr>
          <p:nvPr userDrawn="1"/>
        </p:nvCxnSpPr>
        <p:spPr>
          <a:xfrm flipH="1">
            <a:off x="0" y="593629"/>
            <a:ext cx="12436475"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21098F4A-73AD-4BE7-B148-D9A6136C1474}"/>
              </a:ext>
            </a:extLst>
          </p:cNvPr>
          <p:cNvCxnSpPr>
            <a:cxnSpLocks/>
          </p:cNvCxnSpPr>
          <p:nvPr userDrawn="1"/>
        </p:nvCxnSpPr>
        <p:spPr>
          <a:xfrm flipH="1">
            <a:off x="0" y="6397659"/>
            <a:ext cx="12436475"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88C2457E-11DA-417E-A479-5F99D523B151}"/>
              </a:ext>
            </a:extLst>
          </p:cNvPr>
          <p:cNvCxnSpPr>
            <a:cxnSpLocks/>
          </p:cNvCxnSpPr>
          <p:nvPr userDrawn="1"/>
        </p:nvCxnSpPr>
        <p:spPr>
          <a:xfrm>
            <a:off x="4344475" y="0"/>
            <a:ext cx="0" cy="6994525"/>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1F7D4BA-4311-42DA-983E-FA7CC6FF5D74}"/>
              </a:ext>
            </a:extLst>
          </p:cNvPr>
          <p:cNvCxnSpPr>
            <a:cxnSpLocks/>
          </p:cNvCxnSpPr>
          <p:nvPr userDrawn="1"/>
        </p:nvCxnSpPr>
        <p:spPr>
          <a:xfrm>
            <a:off x="412369" y="3497263"/>
            <a:ext cx="12024108" cy="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DB27996F-F0AC-42CC-A588-E636E9039B13}"/>
              </a:ext>
            </a:extLst>
          </p:cNvPr>
          <p:cNvCxnSpPr>
            <a:cxnSpLocks/>
          </p:cNvCxnSpPr>
          <p:nvPr userDrawn="1"/>
        </p:nvCxnSpPr>
        <p:spPr>
          <a:xfrm flipV="1">
            <a:off x="8141007" y="593629"/>
            <a:ext cx="0" cy="5804030"/>
          </a:xfrm>
          <a:prstGeom prst="line">
            <a:avLst/>
          </a:prstGeom>
          <a:noFill/>
          <a:ln w="0">
            <a:no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287634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95915" y="3884229"/>
            <a:ext cx="9332215" cy="1878159"/>
          </a:xfrm>
          <a:prstGeom prst="rect">
            <a:avLst/>
          </a:prstGeom>
        </p:spPr>
        <p:txBody>
          <a:bodyPr lIns="0" tIns="0" rIns="0" bIns="0"/>
          <a:lstStyle>
            <a:lvl1pPr marL="0" indent="0">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600058" y="2928235"/>
            <a:ext cx="9327356" cy="664669"/>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25881374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4540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5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73096" y="417450"/>
            <a:ext cx="3340082" cy="1287882"/>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09" indent="0">
              <a:buNone/>
              <a:defRPr/>
            </a:lvl2pPr>
            <a:lvl3pPr marL="932418" indent="0">
              <a:buNone/>
              <a:defRPr/>
            </a:lvl3pPr>
            <a:lvl4pPr marL="1398627" indent="0">
              <a:buNone/>
              <a:defRPr/>
            </a:lvl4pPr>
            <a:lvl5pPr marL="1864835"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654796" y="873686"/>
            <a:ext cx="7328637" cy="5405845"/>
          </a:xfrm>
        </p:spPr>
        <p:txBody>
          <a:bodyPr>
            <a:normAutofit/>
          </a:bodyPr>
          <a:lstStyle>
            <a:lvl1pPr marL="0" indent="0">
              <a:buNone/>
              <a:defRPr sz="1632">
                <a:solidFill>
                  <a:schemeClr val="accent4"/>
                </a:solidFill>
              </a:defRPr>
            </a:lvl1pPr>
            <a:lvl2pPr marL="466209" indent="0">
              <a:buNone/>
              <a:defRPr/>
            </a:lvl2pPr>
            <a:lvl3pPr marL="932418" indent="0">
              <a:buNone/>
              <a:defRPr/>
            </a:lvl3pPr>
            <a:lvl4pPr marL="1398627" indent="0">
              <a:buNone/>
              <a:defRPr/>
            </a:lvl4pPr>
            <a:lvl5pPr marL="1864835"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654796" y="417450"/>
            <a:ext cx="7328637"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09" indent="0">
              <a:buNone/>
              <a:defRPr/>
            </a:lvl2pPr>
            <a:lvl3pPr marL="932418" indent="0">
              <a:buNone/>
              <a:defRPr/>
            </a:lvl3pPr>
            <a:lvl4pPr marL="1398627" indent="0">
              <a:buNone/>
              <a:defRPr/>
            </a:lvl4pPr>
            <a:lvl5pPr marL="1864835"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473" y="6472864"/>
            <a:ext cx="1548081" cy="511481"/>
          </a:xfrm>
          <a:prstGeom prst="rect">
            <a:avLst/>
          </a:prstGeom>
        </p:spPr>
      </p:pic>
    </p:spTree>
    <p:extLst>
      <p:ext uri="{BB962C8B-B14F-4D97-AF65-F5344CB8AC3E}">
        <p14:creationId xmlns:p14="http://schemas.microsoft.com/office/powerpoint/2010/main" val="326691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485617"/>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53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00"/>
            </a:lvl1pPr>
          </a:lstStyle>
          <a:p>
            <a:r>
              <a:rPr lang="en-US"/>
              <a:t>Click to edit Master title style</a:t>
            </a:r>
          </a:p>
        </p:txBody>
      </p:sp>
      <p:sp>
        <p:nvSpPr>
          <p:cNvPr id="3" name="Rectangle 2"/>
          <p:cNvSpPr/>
          <p:nvPr userDrawn="1"/>
        </p:nvSpPr>
        <p:spPr bwMode="auto">
          <a:xfrm rot="10800000">
            <a:off x="0" y="2354710"/>
            <a:ext cx="12435144" cy="46398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401627" y="1869890"/>
            <a:ext cx="7737332" cy="5124635"/>
            <a:chOff x="4569387" y="1859015"/>
            <a:chExt cx="7737332" cy="5124635"/>
          </a:xfrm>
        </p:grpSpPr>
        <p:sp>
          <p:nvSpPr>
            <p:cNvPr id="5" name="Rectangle 4"/>
            <p:cNvSpPr/>
            <p:nvPr userDrawn="1"/>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89422760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068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107173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427234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5427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683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950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71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531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4255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746302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089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796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9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13049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64573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819285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731643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092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68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108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7617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4263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851216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4519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85FF6-DA7B-40B1-AD34-9BB417EECCA6}" type="datetimeFigureOut">
              <a:rPr lang="en-US" smtClean="0"/>
              <a:t>3/30/2022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8895BF-9E7E-4AB0-A15E-F75520B61F7A}" type="slidenum">
              <a:rPr lang="en-US" smtClean="0"/>
              <a:t>‹#›</a:t>
            </a:fld>
            <a:endParaRPr lang="en-US"/>
          </a:p>
        </p:txBody>
      </p:sp>
    </p:spTree>
    <p:extLst>
      <p:ext uri="{BB962C8B-B14F-4D97-AF65-F5344CB8AC3E}">
        <p14:creationId xmlns:p14="http://schemas.microsoft.com/office/powerpoint/2010/main" val="370151304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6393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0"/>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1324085658"/>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20" name="Slide Number Placeholder 19"/>
          <p:cNvSpPr>
            <a:spLocks noGrp="1"/>
          </p:cNvSpPr>
          <p:nvPr>
            <p:ph type="sldNum" sz="quarter" idx="12"/>
          </p:nvPr>
        </p:nvSpPr>
        <p:spPr/>
        <p:txBody>
          <a:bodyPr/>
          <a:lstStyle/>
          <a:p>
            <a:pPr algn="l"/>
            <a:fld id="{C1960183-D323-4677-9D78-78D1D39B0029}" type="slidenum">
              <a:rPr lang="uk-UA" smtClean="0"/>
              <a:pPr algn="l"/>
              <a:t>‹#›</a:t>
            </a:fld>
            <a:endParaRPr lang="uk-UA"/>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6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097800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6"/>
            <a:ext cx="980172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11729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07326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50383429"/>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3638893"/>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1103656"/>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68745891"/>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462296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635643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280120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294999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145995796"/>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847348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862829"/>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4009137"/>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5373965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3375286"/>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3844767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6" y="2570140"/>
            <a:ext cx="9590081" cy="1849546"/>
          </a:xfrm>
          <a:noFill/>
        </p:spPr>
        <p:txBody>
          <a:bodyPr lIns="0" tIns="0" rIns="0" bIns="182880" anchor="b" anchorCtr="0"/>
          <a:lstStyle>
            <a:lvl1pPr>
              <a:defRPr sz="5396"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6" y="4429282"/>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63" y="249148"/>
            <a:ext cx="1779006" cy="588337"/>
          </a:xfrm>
          <a:prstGeom prst="rect">
            <a:avLst/>
          </a:prstGeom>
        </p:spPr>
      </p:pic>
    </p:spTree>
    <p:extLst>
      <p:ext uri="{BB962C8B-B14F-4D97-AF65-F5344CB8AC3E}">
        <p14:creationId xmlns:p14="http://schemas.microsoft.com/office/powerpoint/2010/main" val="4293576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45130" y="6559002"/>
            <a:ext cx="11553197" cy="98880"/>
            <a:chOff x="445128" y="6559056"/>
            <a:chExt cx="11553197" cy="98881"/>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3686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2342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5"/>
            <a:ext cx="11239464" cy="1600438"/>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211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30" y="6558992"/>
            <a:ext cx="11553197" cy="98880"/>
            <a:chOff x="445128" y="6559056"/>
            <a:chExt cx="11553197" cy="9888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2"/>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1502696"/>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95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41" indent="-236341">
              <a:spcBef>
                <a:spcPts val="1247"/>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52" indent="-174828">
              <a:buFont typeface="Wingdings" panose="05000000000000000000" pitchFamily="2" charset="2"/>
              <a:buChar char=""/>
              <a:defRPr sz="2040" b="0"/>
            </a:lvl2pPr>
            <a:lvl3pPr marL="652369" indent="-192635">
              <a:buFont typeface="Wingdings" panose="05000000000000000000" pitchFamily="2" charset="2"/>
              <a:buChar char=""/>
              <a:tabLst/>
              <a:defRPr sz="1632" b="0"/>
            </a:lvl3pPr>
            <a:lvl4pPr marL="845003" indent="-179686">
              <a:buFont typeface="Wingdings" panose="05000000000000000000" pitchFamily="2" charset="2"/>
              <a:buChar char=""/>
              <a:defRPr sz="1428" b="0"/>
            </a:lvl4pPr>
            <a:lvl5pPr marL="1044113" indent="-173210">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826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160398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96267"/>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43822" y="295277"/>
            <a:ext cx="11889564" cy="917575"/>
          </a:xfrm>
        </p:spPr>
        <p:txBody>
          <a:bodyPr tIns="45720" bIns="45720"/>
          <a:lstStyle>
            <a:lvl1pPr>
              <a:defRPr lang="en-US" sz="3672"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43822" y="1212852"/>
            <a:ext cx="11888787" cy="868271"/>
          </a:xfrm>
        </p:spPr>
        <p:txBody>
          <a:bodyPr/>
          <a:lstStyle>
            <a:lvl1pPr>
              <a:defRPr/>
            </a:lvl1pPr>
            <a:lvl2pPr>
              <a:defRPr/>
            </a:lvl2pPr>
            <a:lvl3pPr>
              <a:defRPr/>
            </a:lvl3pPr>
            <a:lvl4pPr>
              <a:defRPr sz="1000" b="0"/>
            </a:lvl4pPr>
            <a:lvl5pPr>
              <a:defRPr sz="100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1144427902"/>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3"/>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73494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Section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8"/>
            <a:ext cx="9327356" cy="565028"/>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761466" y="1433205"/>
            <a:ext cx="3287236" cy="3776815"/>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6742" cy="34344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56" b="1">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36">
                <a:gradFill>
                  <a:gsLst>
                    <a:gs pos="0">
                      <a:srgbClr val="505050"/>
                    </a:gs>
                    <a:gs pos="100000">
                      <a:srgbClr val="505050"/>
                    </a:gs>
                  </a:gsLst>
                </a:gradFill>
              </a:endParaRPr>
            </a:p>
          </p:txBody>
        </p:sp>
      </p:grpSp>
    </p:spTree>
    <p:extLst>
      <p:ext uri="{BB962C8B-B14F-4D97-AF65-F5344CB8AC3E}">
        <p14:creationId xmlns:p14="http://schemas.microsoft.com/office/powerpoint/2010/main" val="1502753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50" y="1289419"/>
            <a:ext cx="11239464" cy="1644855"/>
          </a:xfrm>
        </p:spPr>
        <p:txBody>
          <a:bodyPr wrap="square">
            <a:spAutoFit/>
          </a:bodyPr>
          <a:lstStyle>
            <a:lvl1pPr marL="0" indent="0">
              <a:buNone/>
              <a:defRPr/>
            </a:lvl1pPr>
            <a:lvl2pPr marL="233143" indent="0">
              <a:buNone/>
              <a:defRPr/>
            </a:lvl2pPr>
            <a:lvl3pPr marL="466287" indent="0">
              <a:buNone/>
              <a:defRPr/>
            </a:lvl3pPr>
            <a:lvl4pPr marL="699430" indent="0">
              <a:buNone/>
              <a:defRPr/>
            </a:lvl4pPr>
            <a:lvl5pPr marL="93257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2858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6448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0641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682524"/>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68" indent="0">
              <a:buFont typeface="Wingdings" panose="05000000000000000000" pitchFamily="2" charset="2"/>
              <a:buNone/>
              <a:defRPr sz="2040" b="0"/>
            </a:lvl2pPr>
            <a:lvl3pPr marL="459811" indent="0">
              <a:buFont typeface="Wingdings" panose="05000000000000000000" pitchFamily="2" charset="2"/>
              <a:buNone/>
              <a:tabLst/>
              <a:defRPr sz="1632" b="0"/>
            </a:lvl3pPr>
            <a:lvl4pPr marL="665430" indent="0">
              <a:buFont typeface="Wingdings" panose="05000000000000000000" pitchFamily="2" charset="2"/>
              <a:buNone/>
              <a:defRPr sz="1428" b="0"/>
            </a:lvl4pPr>
            <a:lvl5pPr marL="871049"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75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14"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6" y="1466097"/>
            <a:ext cx="5316593" cy="1682524"/>
          </a:xfrm>
        </p:spPr>
        <p:txBody>
          <a:bodyPr wrap="square">
            <a:spAutoFit/>
          </a:bodyPr>
          <a:lstStyle>
            <a:lvl1pPr marL="236381" indent="-236381">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26" indent="-174858">
              <a:buFont typeface="Wingdings" panose="05000000000000000000" pitchFamily="2" charset="2"/>
              <a:buChar char=""/>
              <a:defRPr sz="2040" b="0"/>
            </a:lvl2pPr>
            <a:lvl3pPr marL="652478" indent="-192668">
              <a:buFont typeface="Wingdings" panose="05000000000000000000" pitchFamily="2" charset="2"/>
              <a:buChar char=""/>
              <a:tabLst/>
              <a:defRPr sz="1632" b="0"/>
            </a:lvl3pPr>
            <a:lvl4pPr marL="845144" indent="-179716">
              <a:buFont typeface="Wingdings" panose="05000000000000000000" pitchFamily="2" charset="2"/>
              <a:buChar char=""/>
              <a:defRPr sz="1428" b="0"/>
            </a:lvl4pPr>
            <a:lvl5pPr marL="1044289" indent="-173238">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958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6144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066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2008984"/>
          </a:xfrm>
        </p:spPr>
        <p:txBody>
          <a:bodyPr/>
          <a:lstStyle>
            <a:lvl1pPr marL="0" indent="0">
              <a:buNone/>
              <a:defRPr sz="3264">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25"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51"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8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11654322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09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14116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87"/>
            <a:ext cx="5486399" cy="2322887"/>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9522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84847"/>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249099"/>
            <a:ext cx="11567160" cy="332399"/>
          </a:xfrm>
        </p:spPr>
        <p:txBody>
          <a:bodyPr wrap="square" lIns="0" tIns="0" rIns="0" bIns="0">
            <a:spAutoFit/>
          </a:bodyPr>
          <a:lstStyle>
            <a:lvl1pPr marL="0" indent="0">
              <a:lnSpc>
                <a:spcPct val="90000"/>
              </a:lnSpc>
              <a:spcBef>
                <a:spcPts val="0"/>
              </a:spcBef>
              <a:spcAft>
                <a:spcPts val="1299"/>
              </a:spcAft>
              <a:buNone/>
              <a:defRPr sz="24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34974" y="341533"/>
            <a:ext cx="11567160" cy="152349"/>
          </a:xfrm>
        </p:spPr>
        <p:txBody>
          <a:bodyPr wrap="square" lIns="0" tIns="0" rIns="0" bIns="0">
            <a:spAutoFit/>
          </a:bodyPr>
          <a:lstStyle>
            <a:lvl1pPr marL="0" indent="0">
              <a:lnSpc>
                <a:spcPct val="90000"/>
              </a:lnSpc>
              <a:spcBef>
                <a:spcPts val="0"/>
              </a:spcBef>
              <a:spcAft>
                <a:spcPts val="1299"/>
              </a:spcAft>
              <a:buNone/>
              <a:defRPr sz="1099" b="0" i="0">
                <a:solidFill>
                  <a:schemeClr val="accent3"/>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2322000606"/>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40105" y="31351"/>
            <a:ext cx="9032711" cy="508601"/>
          </a:xfrm>
        </p:spPr>
        <p:txBody>
          <a:bodyPr/>
          <a:lstStyle>
            <a:lvl1pPr>
              <a:lnSpc>
                <a:spcPct val="90000"/>
              </a:lnSpc>
              <a:defRPr b="0" i="0">
                <a:solidFill>
                  <a:schemeClr val="tx1"/>
                </a:solidFill>
              </a:defRPr>
            </a:lvl1pPr>
          </a:lstStyle>
          <a:p>
            <a:r>
              <a:rPr lang="en-US"/>
              <a:t>Click to edit Master title style</a:t>
            </a:r>
          </a:p>
        </p:txBody>
      </p:sp>
      <p:sp>
        <p:nvSpPr>
          <p:cNvPr id="6" name="Slide Number Placeholder 5"/>
          <p:cNvSpPr>
            <a:spLocks noGrp="1"/>
          </p:cNvSpPr>
          <p:nvPr>
            <p:ph type="sldNum" sz="quarter" idx="12"/>
          </p:nvPr>
        </p:nvSpPr>
        <p:spPr>
          <a:xfrm>
            <a:off x="5469733" y="6485771"/>
            <a:ext cx="1429913" cy="372394"/>
          </a:xfrm>
          <a:prstGeom prst="rect">
            <a:avLst/>
          </a:prstGeom>
        </p:spPr>
        <p:txBody>
          <a:bodyPr/>
          <a:lstStyle/>
          <a:p>
            <a:fld id="{F56C8676-1494-424A-9EE1-69F4EB666BA8}" type="slidenum">
              <a:rPr lang="en-US" smtClean="0"/>
              <a:t>‹#›</a:t>
            </a:fld>
            <a:endParaRPr lang="en-US"/>
          </a:p>
        </p:txBody>
      </p:sp>
      <p:sp>
        <p:nvSpPr>
          <p:cNvPr id="8" name="Content Placeholder 2"/>
          <p:cNvSpPr>
            <a:spLocks noGrp="1"/>
          </p:cNvSpPr>
          <p:nvPr>
            <p:ph idx="4294967295"/>
          </p:nvPr>
        </p:nvSpPr>
        <p:spPr>
          <a:xfrm>
            <a:off x="641566" y="1513009"/>
            <a:ext cx="11216271" cy="417487"/>
          </a:xfrm>
        </p:spPr>
        <p:txBody>
          <a:bodyPr/>
          <a:lstStyle>
            <a:lvl1pPr>
              <a:lnSpc>
                <a:spcPct val="95000"/>
              </a:lnSpc>
              <a:defRPr/>
            </a:lvl1pPr>
          </a:lstStyle>
          <a:p>
            <a:pPr lvl="0"/>
            <a:r>
              <a:rPr lang="en-US"/>
              <a:t>Edit Master text styles</a:t>
            </a:r>
          </a:p>
        </p:txBody>
      </p:sp>
    </p:spTree>
    <p:extLst>
      <p:ext uri="{BB962C8B-B14F-4D97-AF65-F5344CB8AC3E}">
        <p14:creationId xmlns:p14="http://schemas.microsoft.com/office/powerpoint/2010/main" val="403412691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756315991"/>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l" defTabSz="950846"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5"/>
            <a:ext cx="6803399" cy="439479"/>
          </a:xfrm>
        </p:spPr>
        <p:txBody>
          <a:bodyPr anchor="ctr" anchorCtr="0"/>
          <a:lstStyle>
            <a:lvl1pPr marL="0" indent="0">
              <a:spcAft>
                <a:spcPts val="1224"/>
              </a:spcAft>
              <a:buNone/>
              <a:defRPr sz="2856"/>
            </a:lvl1pPr>
            <a:lvl2pPr marL="233104"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8645"/>
            <a:ext cx="3247476" cy="553998"/>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742259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824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C31046A-F6D9-40A3-B917-86FB1C172CC8}"/>
              </a:ext>
            </a:extLst>
          </p:cNvPr>
          <p:cNvGraphicFramePr>
            <a:graphicFrameLocks noChangeAspect="1"/>
          </p:cNvGraphicFramePr>
          <p:nvPr userDrawn="1">
            <p:custDataLst>
              <p:tags r:id="rId2"/>
            </p:custDataLst>
            <p:extLst>
              <p:ext uri="{D42A27DB-BD31-4B8C-83A1-F6EECF244321}">
                <p14:modId xmlns:p14="http://schemas.microsoft.com/office/powerpoint/2010/main" val="2593004095"/>
              </p:ext>
            </p:extLst>
          </p:nvPr>
        </p:nvGraphicFramePr>
        <p:xfrm>
          <a:off x="1620" y="1619"/>
          <a:ext cx="1620" cy="1620"/>
        </p:xfrm>
        <a:graphic>
          <a:graphicData uri="http://schemas.openxmlformats.org/presentationml/2006/ole">
            <mc:AlternateContent xmlns:mc="http://schemas.openxmlformats.org/markup-compatibility/2006">
              <mc:Choice xmlns:v="urn:schemas-microsoft-com:vml" Requires="v">
                <p:oleObj spid="_x0000_s5123"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DC31046A-F6D9-40A3-B917-86FB1C172CC8}"/>
                          </a:ext>
                        </a:extLst>
                      </p:cNvPr>
                      <p:cNvPicPr/>
                      <p:nvPr/>
                    </p:nvPicPr>
                    <p:blipFill>
                      <a:blip r:embed="rId6"/>
                      <a:stretch>
                        <a:fillRect/>
                      </a:stretch>
                    </p:blipFill>
                    <p:spPr>
                      <a:xfrm>
                        <a:off x="1620" y="1619"/>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69EE6E5-33DA-41DA-B5F7-80D69A73768D}"/>
              </a:ext>
            </a:extLst>
          </p:cNvPr>
          <p:cNvSpPr/>
          <p:nvPr userDrawn="1">
            <p:custDataLst>
              <p:tags r:id="rId3"/>
            </p:custDataLst>
          </p:nvPr>
        </p:nvSpPr>
        <p:spPr bwMode="auto">
          <a:xfrm>
            <a:off x="0" y="0"/>
            <a:ext cx="161933" cy="1619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51028" eaLnBrk="1" fontAlgn="base">
              <a:lnSpc>
                <a:spcPct val="100000"/>
              </a:lnSpc>
              <a:spcBef>
                <a:spcPct val="0"/>
              </a:spcBef>
              <a:spcAft>
                <a:spcPct val="0"/>
              </a:spcAft>
            </a:pPr>
            <a:endParaRPr lang="en-US" sz="3264"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466302"/>
            <a:ext cx="11239464" cy="502246"/>
          </a:xfrm>
        </p:spPr>
        <p:txBody>
          <a:bodyPr/>
          <a:lstStyle>
            <a:lvl1pPr>
              <a:defRPr sz="3264" b="0">
                <a:solidFill>
                  <a:schemeClr val="tx1"/>
                </a:solidFill>
              </a:defRPr>
            </a:lvl1pPr>
          </a:lstStyle>
          <a:p>
            <a:r>
              <a:rPr lang="en-US"/>
              <a:t>Click to edit Master title style</a:t>
            </a:r>
          </a:p>
        </p:txBody>
      </p:sp>
    </p:spTree>
    <p:extLst>
      <p:ext uri="{BB962C8B-B14F-4D97-AF65-F5344CB8AC3E}">
        <p14:creationId xmlns:p14="http://schemas.microsoft.com/office/powerpoint/2010/main" val="24705462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1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1_Opportunity F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339894"/>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1_Custom">
    <p:spTree>
      <p:nvGrpSpPr>
        <p:cNvPr id="1" name=""/>
        <p:cNvGrpSpPr/>
        <p:nvPr/>
      </p:nvGrpSpPr>
      <p:grpSpPr>
        <a:xfrm>
          <a:off x="0" y="0"/>
          <a:ext cx="0" cy="0"/>
          <a:chOff x="0" y="0"/>
          <a:chExt cx="0" cy="0"/>
        </a:xfrm>
      </p:grpSpPr>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600059" y="466301"/>
            <a:ext cx="4487590" cy="565027"/>
          </a:xfrm>
          <a:prstGeom prst="rect">
            <a:avLst/>
          </a:prstGeom>
        </p:spPr>
        <p:txBody>
          <a:bodyPr lIns="0" tIns="0" rIns="0" bIns="0"/>
          <a:lstStyle>
            <a:lvl1pPr>
              <a:defRPr baseline="0"/>
            </a:lvl1pPr>
          </a:lstStyle>
          <a:p>
            <a:r>
              <a:rPr lang="en-US"/>
              <a:t>Title</a:t>
            </a:r>
          </a:p>
        </p:txBody>
      </p:sp>
    </p:spTree>
    <p:extLst>
      <p:ext uri="{BB962C8B-B14F-4D97-AF65-F5344CB8AC3E}">
        <p14:creationId xmlns:p14="http://schemas.microsoft.com/office/powerpoint/2010/main" val="325008056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plit screen">
    <p:spTree>
      <p:nvGrpSpPr>
        <p:cNvPr id="1" name=""/>
        <p:cNvGrpSpPr/>
        <p:nvPr/>
      </p:nvGrpSpPr>
      <p:grpSpPr>
        <a:xfrm>
          <a:off x="0" y="0"/>
          <a:ext cx="0" cy="0"/>
          <a:chOff x="0" y="0"/>
          <a:chExt cx="0" cy="0"/>
        </a:xfrm>
      </p:grpSpPr>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600059" y="466301"/>
            <a:ext cx="4487590" cy="565027"/>
          </a:xfrm>
          <a:prstGeom prst="rect">
            <a:avLst/>
          </a:prstGeom>
        </p:spPr>
        <p:txBody>
          <a:bodyPr lIns="0" tIns="0" rIns="0" bIns="0"/>
          <a:lstStyle>
            <a:lvl1pPr>
              <a:defRPr baseline="0"/>
            </a:lvl1pPr>
          </a:lstStyle>
          <a:p>
            <a:r>
              <a:rPr lang="en-US"/>
              <a:t>Title</a:t>
            </a:r>
          </a:p>
        </p:txBody>
      </p:sp>
      <p:sp>
        <p:nvSpPr>
          <p:cNvPr id="3" name="Rectangle 2">
            <a:extLst>
              <a:ext uri="{FF2B5EF4-FFF2-40B4-BE49-F238E27FC236}">
                <a16:creationId xmlns:a16="http://schemas.microsoft.com/office/drawing/2014/main" id="{E57CA954-5B0A-479E-9CB8-078802D63482}"/>
              </a:ext>
            </a:extLst>
          </p:cNvPr>
          <p:cNvSpPr/>
          <p:nvPr userDrawn="1"/>
        </p:nvSpPr>
        <p:spPr bwMode="auto">
          <a:xfrm>
            <a:off x="6491336" y="0"/>
            <a:ext cx="59451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654184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0654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8F03489C-EBEC-4BCD-9F33-C51229F573BF}"/>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425652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526A024-7603-427B-AA0F-BD46EC898733}"/>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46287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22B3A7-1B5D-47DC-BA15-A96E343767E8}"/>
              </a:ext>
            </a:extLst>
          </p:cNvPr>
          <p:cNvSpPr/>
          <p:nvPr userDrawn="1"/>
        </p:nvSpPr>
        <p:spPr bwMode="auto">
          <a:xfrm>
            <a:off x="5440958" y="0"/>
            <a:ext cx="6995517"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D9C6C8D-73A7-4B03-873D-A81183E50BB5}"/>
              </a:ext>
            </a:extLst>
          </p:cNvPr>
          <p:cNvPicPr>
            <a:picLocks noChangeAspect="1"/>
          </p:cNvPicPr>
          <p:nvPr userDrawn="1"/>
        </p:nvPicPr>
        <p:blipFill>
          <a:blip r:embed="rId3"/>
          <a:stretch>
            <a:fillRect/>
          </a:stretch>
        </p:blipFill>
        <p:spPr>
          <a:xfrm>
            <a:off x="6129542" y="1683847"/>
            <a:ext cx="5618349" cy="3626832"/>
          </a:xfrm>
          <a:prstGeom prst="rect">
            <a:avLst/>
          </a:prstGeom>
        </p:spPr>
      </p:pic>
    </p:spTree>
    <p:extLst>
      <p:ext uri="{BB962C8B-B14F-4D97-AF65-F5344CB8AC3E}">
        <p14:creationId xmlns:p14="http://schemas.microsoft.com/office/powerpoint/2010/main" val="259280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986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77164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de-DE"/>
              <a:t>Mastertitelformat bearbeiten</a:t>
            </a:r>
            <a:endParaRPr lang="en-US"/>
          </a:p>
        </p:txBody>
      </p:sp>
      <p:sp>
        <p:nvSpPr>
          <p:cNvPr id="3" name="Text Placeholder 2"/>
          <p:cNvSpPr>
            <a:spLocks noGrp="1"/>
          </p:cNvSpPr>
          <p:nvPr>
            <p:ph type="body" sz="quarter" idx="10"/>
          </p:nvPr>
        </p:nvSpPr>
        <p:spPr>
          <a:xfrm>
            <a:off x="595915" y="1464074"/>
            <a:ext cx="11239464" cy="164487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035208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722326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97473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11866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70623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231686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de-DE"/>
              <a:t>Mastertextformat bearbeiten</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81947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86218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2860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EAA52619-E651-4E19-AEB2-DEA2667C0E5E}"/>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952941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81386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4F2E604B-EE1B-4A7E-B8A1-0D6D1C4976E6}"/>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1826084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889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92D1C418-2753-469A-8C64-095693E97FA3}"/>
              </a:ext>
            </a:extLst>
          </p:cNvPr>
          <p:cNvPicPr>
            <a:picLocks noChangeAspect="1"/>
          </p:cNvPicPr>
          <p:nvPr userDrawn="1"/>
        </p:nvPicPr>
        <p:blipFill>
          <a:blip r:embed="rId2"/>
          <a:stretch>
            <a:fillRect/>
          </a:stretch>
        </p:blipFill>
        <p:spPr>
          <a:xfrm>
            <a:off x="8897842" y="4493169"/>
            <a:ext cx="2944339" cy="1900669"/>
          </a:xfrm>
          <a:prstGeom prst="rect">
            <a:avLst/>
          </a:prstGeom>
        </p:spPr>
      </p:pic>
    </p:spTree>
    <p:extLst>
      <p:ext uri="{BB962C8B-B14F-4D97-AF65-F5344CB8AC3E}">
        <p14:creationId xmlns:p14="http://schemas.microsoft.com/office/powerpoint/2010/main" val="997109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6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3977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0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324717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7546988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8205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theme" Target="../theme/theme10.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10" Type="http://schemas.openxmlformats.org/officeDocument/2006/relationships/slideLayout" Target="../slideLayouts/slideLayout308.xml"/><Relationship Id="rId19" Type="http://schemas.openxmlformats.org/officeDocument/2006/relationships/image" Target="../media/image19.emf"/><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3" Type="http://schemas.openxmlformats.org/officeDocument/2006/relationships/slideLayout" Target="../slideLayouts/slideLayout318.xml"/><Relationship Id="rId21" Type="http://schemas.openxmlformats.org/officeDocument/2006/relationships/image" Target="../media/image94.png"/><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theme" Target="../theme/theme11.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image" Target="../media/image97.png"/><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theme" Target="../theme/theme12.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26" Type="http://schemas.openxmlformats.org/officeDocument/2006/relationships/slideLayout" Target="../slideLayouts/slideLayout370.xml"/><Relationship Id="rId39" Type="http://schemas.openxmlformats.org/officeDocument/2006/relationships/slideLayout" Target="../slideLayouts/slideLayout383.xml"/><Relationship Id="rId21" Type="http://schemas.openxmlformats.org/officeDocument/2006/relationships/slideLayout" Target="../slideLayouts/slideLayout365.xml"/><Relationship Id="rId34" Type="http://schemas.openxmlformats.org/officeDocument/2006/relationships/slideLayout" Target="../slideLayouts/slideLayout378.xml"/><Relationship Id="rId7" Type="http://schemas.openxmlformats.org/officeDocument/2006/relationships/slideLayout" Target="../slideLayouts/slideLayout351.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29" Type="http://schemas.openxmlformats.org/officeDocument/2006/relationships/slideLayout" Target="../slideLayouts/slideLayout373.xml"/><Relationship Id="rId41" Type="http://schemas.openxmlformats.org/officeDocument/2006/relationships/theme" Target="../theme/theme13.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32" Type="http://schemas.openxmlformats.org/officeDocument/2006/relationships/slideLayout" Target="../slideLayouts/slideLayout376.xml"/><Relationship Id="rId37" Type="http://schemas.openxmlformats.org/officeDocument/2006/relationships/slideLayout" Target="../slideLayouts/slideLayout381.xml"/><Relationship Id="rId40" Type="http://schemas.openxmlformats.org/officeDocument/2006/relationships/slideLayout" Target="../slideLayouts/slideLayout384.xml"/><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36" Type="http://schemas.openxmlformats.org/officeDocument/2006/relationships/slideLayout" Target="../slideLayouts/slideLayout380.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31" Type="http://schemas.openxmlformats.org/officeDocument/2006/relationships/slideLayout" Target="../slideLayouts/slideLayout375.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 Id="rId30" Type="http://schemas.openxmlformats.org/officeDocument/2006/relationships/slideLayout" Target="../slideLayouts/slideLayout374.xml"/><Relationship Id="rId35" Type="http://schemas.openxmlformats.org/officeDocument/2006/relationships/slideLayout" Target="../slideLayouts/slideLayout379.xml"/><Relationship Id="rId8" Type="http://schemas.openxmlformats.org/officeDocument/2006/relationships/slideLayout" Target="../slideLayouts/slideLayout352.xml"/><Relationship Id="rId3" Type="http://schemas.openxmlformats.org/officeDocument/2006/relationships/slideLayout" Target="../slideLayouts/slideLayout347.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33" Type="http://schemas.openxmlformats.org/officeDocument/2006/relationships/slideLayout" Target="../slideLayouts/slideLayout377.xml"/><Relationship Id="rId38" Type="http://schemas.openxmlformats.org/officeDocument/2006/relationships/slideLayout" Target="../slideLayouts/slideLayout38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26" Type="http://schemas.openxmlformats.org/officeDocument/2006/relationships/slideLayout" Target="../slideLayouts/slideLayout410.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5" Type="http://schemas.openxmlformats.org/officeDocument/2006/relationships/slideLayout" Target="../slideLayouts/slideLayout409.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29" Type="http://schemas.openxmlformats.org/officeDocument/2006/relationships/image" Target="../media/image23.emf"/><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slideLayout" Target="../slideLayouts/slideLayout408.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28" Type="http://schemas.openxmlformats.org/officeDocument/2006/relationships/theme" Target="../theme/theme14.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 Id="rId27" Type="http://schemas.openxmlformats.org/officeDocument/2006/relationships/slideLayout" Target="../slideLayouts/slideLayout41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image" Target="../media/image108.png"/><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3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slideLayout" Target="../slideLayouts/slideLayout451.xml"/><Relationship Id="rId3" Type="http://schemas.openxmlformats.org/officeDocument/2006/relationships/slideLayout" Target="../slideLayouts/slideLayout441.xml"/><Relationship Id="rId7" Type="http://schemas.openxmlformats.org/officeDocument/2006/relationships/slideLayout" Target="../slideLayouts/slideLayout445.xml"/><Relationship Id="rId12" Type="http://schemas.openxmlformats.org/officeDocument/2006/relationships/slideLayout" Target="../slideLayouts/slideLayout450.xml"/><Relationship Id="rId17" Type="http://schemas.openxmlformats.org/officeDocument/2006/relationships/image" Target="../media/image23.emf"/><Relationship Id="rId2" Type="http://schemas.openxmlformats.org/officeDocument/2006/relationships/slideLayout" Target="../slideLayouts/slideLayout440.xml"/><Relationship Id="rId16" Type="http://schemas.openxmlformats.org/officeDocument/2006/relationships/theme" Target="../theme/theme17.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5" Type="http://schemas.openxmlformats.org/officeDocument/2006/relationships/slideLayout" Target="../slideLayouts/slideLayout443.xml"/><Relationship Id="rId15" Type="http://schemas.openxmlformats.org/officeDocument/2006/relationships/slideLayout" Target="../slideLayouts/slideLayout453.xml"/><Relationship Id="rId10" Type="http://schemas.openxmlformats.org/officeDocument/2006/relationships/slideLayout" Target="../slideLayouts/slideLayout448.xml"/><Relationship Id="rId4" Type="http://schemas.openxmlformats.org/officeDocument/2006/relationships/slideLayout" Target="../slideLayouts/slideLayout442.xml"/><Relationship Id="rId9" Type="http://schemas.openxmlformats.org/officeDocument/2006/relationships/slideLayout" Target="../slideLayouts/slideLayout447.xml"/><Relationship Id="rId14" Type="http://schemas.openxmlformats.org/officeDocument/2006/relationships/slideLayout" Target="../slideLayouts/slideLayout452.xml"/></Relationships>
</file>

<file path=ppt/slideMasters/_rels/slideMaster18.xml.rels><?xml version="1.0" encoding="UTF-8" standalone="yes"?>
<Relationships xmlns="http://schemas.openxmlformats.org/package/2006/relationships"><Relationship Id="rId8" Type="http://schemas.openxmlformats.org/officeDocument/2006/relationships/theme" Target="../theme/theme18.xml"/><Relationship Id="rId3" Type="http://schemas.openxmlformats.org/officeDocument/2006/relationships/slideLayout" Target="../slideLayouts/slideLayout456.xml"/><Relationship Id="rId7" Type="http://schemas.openxmlformats.org/officeDocument/2006/relationships/slideLayout" Target="../slideLayouts/slideLayout460.xml"/><Relationship Id="rId2" Type="http://schemas.openxmlformats.org/officeDocument/2006/relationships/slideLayout" Target="../slideLayouts/slideLayout455.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5" Type="http://schemas.openxmlformats.org/officeDocument/2006/relationships/slideLayout" Target="../slideLayouts/slideLayout458.xml"/><Relationship Id="rId4" Type="http://schemas.openxmlformats.org/officeDocument/2006/relationships/slideLayout" Target="../slideLayouts/slideLayout457.xml"/><Relationship Id="rId9" Type="http://schemas.openxmlformats.org/officeDocument/2006/relationships/image" Target="../media/image23.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19.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1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23.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image" Target="../media/image27.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theme" Target="../theme/theme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image" Target="../media/image1.png"/><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theme" Target="../theme/theme6.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89.xml"/><Relationship Id="rId21" Type="http://schemas.openxmlformats.org/officeDocument/2006/relationships/slideLayout" Target="../slideLayouts/slideLayout184.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63" Type="http://schemas.openxmlformats.org/officeDocument/2006/relationships/slideLayout" Target="../slideLayouts/slideLayout226.xml"/><Relationship Id="rId68" Type="http://schemas.openxmlformats.org/officeDocument/2006/relationships/slideLayout" Target="../slideLayouts/slideLayout231.xml"/><Relationship Id="rId16" Type="http://schemas.openxmlformats.org/officeDocument/2006/relationships/slideLayout" Target="../slideLayouts/slideLayout179.xml"/><Relationship Id="rId11" Type="http://schemas.openxmlformats.org/officeDocument/2006/relationships/slideLayout" Target="../slideLayouts/slideLayout174.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53" Type="http://schemas.openxmlformats.org/officeDocument/2006/relationships/slideLayout" Target="../slideLayouts/slideLayout216.xml"/><Relationship Id="rId58" Type="http://schemas.openxmlformats.org/officeDocument/2006/relationships/slideLayout" Target="../slideLayouts/slideLayout221.xml"/><Relationship Id="rId74" Type="http://schemas.openxmlformats.org/officeDocument/2006/relationships/slideLayout" Target="../slideLayouts/slideLayout237.xml"/><Relationship Id="rId79" Type="http://schemas.openxmlformats.org/officeDocument/2006/relationships/slideLayout" Target="../slideLayouts/slideLayout242.xml"/><Relationship Id="rId5" Type="http://schemas.openxmlformats.org/officeDocument/2006/relationships/slideLayout" Target="../slideLayouts/slideLayout168.xml"/><Relationship Id="rId61" Type="http://schemas.openxmlformats.org/officeDocument/2006/relationships/slideLayout" Target="../slideLayouts/slideLayout224.xml"/><Relationship Id="rId82" Type="http://schemas.openxmlformats.org/officeDocument/2006/relationships/slideLayout" Target="../slideLayouts/slideLayout245.xml"/><Relationship Id="rId19" Type="http://schemas.openxmlformats.org/officeDocument/2006/relationships/slideLayout" Target="../slideLayouts/slideLayout18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64" Type="http://schemas.openxmlformats.org/officeDocument/2006/relationships/slideLayout" Target="../slideLayouts/slideLayout227.xml"/><Relationship Id="rId69" Type="http://schemas.openxmlformats.org/officeDocument/2006/relationships/slideLayout" Target="../slideLayouts/slideLayout232.xml"/><Relationship Id="rId77" Type="http://schemas.openxmlformats.org/officeDocument/2006/relationships/slideLayout" Target="../slideLayouts/slideLayout240.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72" Type="http://schemas.openxmlformats.org/officeDocument/2006/relationships/slideLayout" Target="../slideLayouts/slideLayout235.xml"/><Relationship Id="rId80" Type="http://schemas.openxmlformats.org/officeDocument/2006/relationships/slideLayout" Target="../slideLayouts/slideLayout243.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59" Type="http://schemas.openxmlformats.org/officeDocument/2006/relationships/slideLayout" Target="../slideLayouts/slideLayout222.xml"/><Relationship Id="rId67" Type="http://schemas.openxmlformats.org/officeDocument/2006/relationships/slideLayout" Target="../slideLayouts/slideLayout230.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62" Type="http://schemas.openxmlformats.org/officeDocument/2006/relationships/slideLayout" Target="../slideLayouts/slideLayout225.xml"/><Relationship Id="rId70" Type="http://schemas.openxmlformats.org/officeDocument/2006/relationships/slideLayout" Target="../slideLayouts/slideLayout233.xml"/><Relationship Id="rId75" Type="http://schemas.openxmlformats.org/officeDocument/2006/relationships/slideLayout" Target="../slideLayouts/slideLayout238.xml"/><Relationship Id="rId83" Type="http://schemas.openxmlformats.org/officeDocument/2006/relationships/theme" Target="../theme/theme7.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 Id="rId60" Type="http://schemas.openxmlformats.org/officeDocument/2006/relationships/slideLayout" Target="../slideLayouts/slideLayout223.xml"/><Relationship Id="rId65" Type="http://schemas.openxmlformats.org/officeDocument/2006/relationships/slideLayout" Target="../slideLayouts/slideLayout228.xml"/><Relationship Id="rId73" Type="http://schemas.openxmlformats.org/officeDocument/2006/relationships/slideLayout" Target="../slideLayouts/slideLayout236.xml"/><Relationship Id="rId78" Type="http://schemas.openxmlformats.org/officeDocument/2006/relationships/slideLayout" Target="../slideLayouts/slideLayout241.xml"/><Relationship Id="rId81" Type="http://schemas.openxmlformats.org/officeDocument/2006/relationships/slideLayout" Target="../slideLayouts/slideLayout244.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9" Type="http://schemas.openxmlformats.org/officeDocument/2006/relationships/slideLayout" Target="../slideLayouts/slideLayout202.xml"/><Relationship Id="rId34" Type="http://schemas.openxmlformats.org/officeDocument/2006/relationships/slideLayout" Target="../slideLayouts/slideLayout197.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6" Type="http://schemas.openxmlformats.org/officeDocument/2006/relationships/slideLayout" Target="../slideLayouts/slideLayout239.xml"/><Relationship Id="rId7" Type="http://schemas.openxmlformats.org/officeDocument/2006/relationships/slideLayout" Target="../slideLayouts/slideLayout170.xml"/><Relationship Id="rId71" Type="http://schemas.openxmlformats.org/officeDocument/2006/relationships/slideLayout" Target="../slideLayouts/slideLayout234.xml"/><Relationship Id="rId2" Type="http://schemas.openxmlformats.org/officeDocument/2006/relationships/slideLayout" Target="../slideLayouts/slideLayout165.xml"/><Relationship Id="rId29" Type="http://schemas.openxmlformats.org/officeDocument/2006/relationships/slideLayout" Target="../slideLayouts/slideLayout192.xml"/><Relationship Id="rId24" Type="http://schemas.openxmlformats.org/officeDocument/2006/relationships/slideLayout" Target="../slideLayouts/slideLayout187.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66" Type="http://schemas.openxmlformats.org/officeDocument/2006/relationships/slideLayout" Target="../slideLayouts/slideLayout2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26" Type="http://schemas.openxmlformats.org/officeDocument/2006/relationships/slideLayout" Target="../slideLayouts/slideLayout271.xml"/><Relationship Id="rId39" Type="http://schemas.openxmlformats.org/officeDocument/2006/relationships/slideLayout" Target="../slideLayouts/slideLayout284.xml"/><Relationship Id="rId21" Type="http://schemas.openxmlformats.org/officeDocument/2006/relationships/slideLayout" Target="../slideLayouts/slideLayout266.xml"/><Relationship Id="rId34" Type="http://schemas.openxmlformats.org/officeDocument/2006/relationships/slideLayout" Target="../slideLayouts/slideLayout279.xml"/><Relationship Id="rId42" Type="http://schemas.openxmlformats.org/officeDocument/2006/relationships/slideLayout" Target="../slideLayouts/slideLayout287.xml"/><Relationship Id="rId7" Type="http://schemas.openxmlformats.org/officeDocument/2006/relationships/slideLayout" Target="../slideLayouts/slideLayout25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9" Type="http://schemas.openxmlformats.org/officeDocument/2006/relationships/slideLayout" Target="../slideLayouts/slideLayout274.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24" Type="http://schemas.openxmlformats.org/officeDocument/2006/relationships/slideLayout" Target="../slideLayouts/slideLayout269.xml"/><Relationship Id="rId32" Type="http://schemas.openxmlformats.org/officeDocument/2006/relationships/slideLayout" Target="../slideLayouts/slideLayout277.xml"/><Relationship Id="rId37" Type="http://schemas.openxmlformats.org/officeDocument/2006/relationships/slideLayout" Target="../slideLayouts/slideLayout282.xml"/><Relationship Id="rId40" Type="http://schemas.openxmlformats.org/officeDocument/2006/relationships/slideLayout" Target="../slideLayouts/slideLayout285.xml"/><Relationship Id="rId45" Type="http://schemas.openxmlformats.org/officeDocument/2006/relationships/theme" Target="../theme/theme8.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23" Type="http://schemas.openxmlformats.org/officeDocument/2006/relationships/slideLayout" Target="../slideLayouts/slideLayout268.xml"/><Relationship Id="rId28" Type="http://schemas.openxmlformats.org/officeDocument/2006/relationships/slideLayout" Target="../slideLayouts/slideLayout273.xml"/><Relationship Id="rId36" Type="http://schemas.openxmlformats.org/officeDocument/2006/relationships/slideLayout" Target="../slideLayouts/slideLayout281.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31" Type="http://schemas.openxmlformats.org/officeDocument/2006/relationships/slideLayout" Target="../slideLayouts/slideLayout276.xml"/><Relationship Id="rId44" Type="http://schemas.openxmlformats.org/officeDocument/2006/relationships/slideLayout" Target="../slideLayouts/slideLayout289.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slideLayout" Target="../slideLayouts/slideLayout267.xml"/><Relationship Id="rId27" Type="http://schemas.openxmlformats.org/officeDocument/2006/relationships/slideLayout" Target="../slideLayouts/slideLayout272.xml"/><Relationship Id="rId30" Type="http://schemas.openxmlformats.org/officeDocument/2006/relationships/slideLayout" Target="../slideLayouts/slideLayout275.xml"/><Relationship Id="rId35" Type="http://schemas.openxmlformats.org/officeDocument/2006/relationships/slideLayout" Target="../slideLayouts/slideLayout280.xml"/><Relationship Id="rId43" Type="http://schemas.openxmlformats.org/officeDocument/2006/relationships/slideLayout" Target="../slideLayouts/slideLayout288.xml"/><Relationship Id="rId8" Type="http://schemas.openxmlformats.org/officeDocument/2006/relationships/slideLayout" Target="../slideLayouts/slideLayout253.xml"/><Relationship Id="rId3" Type="http://schemas.openxmlformats.org/officeDocument/2006/relationships/slideLayout" Target="../slideLayouts/slideLayout248.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5" Type="http://schemas.openxmlformats.org/officeDocument/2006/relationships/slideLayout" Target="../slideLayouts/slideLayout270.xml"/><Relationship Id="rId33" Type="http://schemas.openxmlformats.org/officeDocument/2006/relationships/slideLayout" Target="../slideLayouts/slideLayout278.xml"/><Relationship Id="rId38" Type="http://schemas.openxmlformats.org/officeDocument/2006/relationships/slideLayout" Target="../slideLayouts/slideLayout283.xml"/><Relationship Id="rId46" Type="http://schemas.openxmlformats.org/officeDocument/2006/relationships/image" Target="../media/image23.emf"/><Relationship Id="rId20" Type="http://schemas.openxmlformats.org/officeDocument/2006/relationships/slideLayout" Target="../slideLayouts/slideLayout265.xml"/><Relationship Id="rId41"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97.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image" Target="../media/image23.emf"/><Relationship Id="rId5" Type="http://schemas.openxmlformats.org/officeDocument/2006/relationships/slideLayout" Target="../slideLayouts/slideLayout294.xml"/><Relationship Id="rId10" Type="http://schemas.openxmlformats.org/officeDocument/2006/relationships/theme" Target="../theme/theme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721" r:id="rId22"/>
    <p:sldLayoutId id="2147484643" r:id="rId23"/>
    <p:sldLayoutId id="2147484644" r:id="rId24"/>
    <p:sldLayoutId id="2147484645" r:id="rId25"/>
    <p:sldLayoutId id="2147484646" r:id="rId26"/>
    <p:sldLayoutId id="2147484647" r:id="rId27"/>
    <p:sldLayoutId id="2147484648" r:id="rId28"/>
    <p:sldLayoutId id="2147484649" r:id="rId29"/>
    <p:sldLayoutId id="2147484725" r:id="rId30"/>
    <p:sldLayoutId id="2147484909" r:id="rId3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771355620"/>
      </p:ext>
    </p:extLst>
  </p:cSld>
  <p:clrMap bg1="lt1" tx1="dk1" bg2="lt2" tx2="dk2" accent1="accent1" accent2="accent2" accent3="accent3" accent4="accent4" accent5="accent5" accent6="accent6" hlink="hlink" folHlink="folHlink"/>
  <p:sldLayoutIdLst>
    <p:sldLayoutId id="2147484966" r:id="rId1"/>
    <p:sldLayoutId id="2147484967" r:id="rId2"/>
    <p:sldLayoutId id="2147484968" r:id="rId3"/>
    <p:sldLayoutId id="2147484969" r:id="rId4"/>
    <p:sldLayoutId id="2147484970" r:id="rId5"/>
    <p:sldLayoutId id="2147484971" r:id="rId6"/>
    <p:sldLayoutId id="2147484972" r:id="rId7"/>
    <p:sldLayoutId id="2147484973" r:id="rId8"/>
    <p:sldLayoutId id="2147484974" r:id="rId9"/>
    <p:sldLayoutId id="2147484975" r:id="rId10"/>
    <p:sldLayoutId id="2147484976" r:id="rId11"/>
    <p:sldLayoutId id="2147484977" r:id="rId12"/>
    <p:sldLayoutId id="2147484978" r:id="rId13"/>
    <p:sldLayoutId id="2147484979" r:id="rId14"/>
    <p:sldLayoutId id="2147484980" r:id="rId15"/>
    <p:sldLayoutId id="2147484981" r:id="rId16"/>
    <p:sldLayoutId id="2147484982"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943198"/>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888546363"/>
      </p:ext>
    </p:extLst>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3475"/>
            <a:ext cx="10726460" cy="1351411"/>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55008" y="1863049"/>
            <a:ext cx="10726460" cy="44363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4"/>
          </p:nvPr>
        </p:nvSpPr>
        <p:spPr>
          <a:xfrm>
            <a:off x="8783260" y="6482890"/>
            <a:ext cx="2798207" cy="373473"/>
          </a:xfrm>
          <a:prstGeom prst="rect">
            <a:avLst/>
          </a:prstGeom>
        </p:spPr>
        <p:txBody>
          <a:bodyPr vert="horz" lIns="91440" tIns="45720" rIns="91440" bIns="45720" rtlCol="0" anchor="ctr"/>
          <a:lstStyle>
            <a:lvl1pPr algn="r">
              <a:defRPr sz="1632">
                <a:solidFill>
                  <a:schemeClr val="tx1">
                    <a:tint val="75000"/>
                  </a:schemeClr>
                </a:solidFill>
              </a:defRPr>
            </a:lvl1pPr>
          </a:lstStyle>
          <a:p>
            <a:fld id="{CE137BBA-CB02-4DA2-A1C1-EAEB8B6B8425}" type="slidenum">
              <a:rPr lang="en-AU" smtClean="0"/>
              <a:t>‹#›</a:t>
            </a:fld>
            <a:endParaRPr lang="en-AU"/>
          </a:p>
        </p:txBody>
      </p:sp>
    </p:spTree>
    <p:extLst>
      <p:ext uri="{BB962C8B-B14F-4D97-AF65-F5344CB8AC3E}">
        <p14:creationId xmlns:p14="http://schemas.microsoft.com/office/powerpoint/2010/main" val="1854312517"/>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 id="2147485027" r:id="rId13"/>
    <p:sldLayoutId id="2147485028" r:id="rId14"/>
    <p:sldLayoutId id="2147485029" r:id="rId15"/>
    <p:sldLayoutId id="2147485030" r:id="rId16"/>
    <p:sldLayoutId id="2147485031" r:id="rId17"/>
    <p:sldLayoutId id="2147485032" r:id="rId18"/>
    <p:sldLayoutId id="2147485033" r:id="rId19"/>
    <p:sldLayoutId id="2147485034" r:id="rId20"/>
    <p:sldLayoutId id="2147485035" r:id="rId21"/>
    <p:sldLayoutId id="2147485036" r:id="rId22"/>
    <p:sldLayoutId id="2147485037" r:id="rId23"/>
    <p:sldLayoutId id="2147485038" r:id="rId24"/>
    <p:sldLayoutId id="2147485039" r:id="rId25"/>
    <p:sldLayoutId id="2147485040" r:id="rId26"/>
    <p:sldLayoutId id="2147485041" r:id="rId27"/>
    <p:sldLayoutId id="2147485042" r:id="rId28"/>
    <p:sldLayoutId id="2147485043" r:id="rId29"/>
    <p:sldLayoutId id="2147485044" r:id="rId30"/>
    <p:sldLayoutId id="2147485045" r:id="rId31"/>
    <p:sldLayoutId id="2147485046" r:id="rId32"/>
    <p:sldLayoutId id="2147485047" r:id="rId33"/>
    <p:sldLayoutId id="2147485048" r:id="rId34"/>
    <p:sldLayoutId id="2147485049" r:id="rId35"/>
    <p:sldLayoutId id="2147485050" r:id="rId36"/>
    <p:sldLayoutId id="2147485051" r:id="rId37"/>
    <p:sldLayoutId id="2147485052" r:id="rId38"/>
    <p:sldLayoutId id="2147485053" r:id="rId39"/>
    <p:sldLayoutId id="2147485054" r:id="rId40"/>
  </p:sldLayoutIdLst>
  <p:txStyles>
    <p:titleStyle>
      <a:lvl1pPr algn="l" defTabSz="1243431" rtl="0" eaLnBrk="1" latinLnBrk="0" hangingPunct="1">
        <a:lnSpc>
          <a:spcPct val="90000"/>
        </a:lnSpc>
        <a:spcBef>
          <a:spcPct val="0"/>
        </a:spcBef>
        <a:buNone/>
        <a:defRPr kumimoji="0" lang="en-AU" sz="4799" b="0" i="0" u="none" strike="noStrike" kern="1200" cap="none" spc="-9" normalizeH="0" baseline="0" dirty="0">
          <a:ln w="3175">
            <a:noFill/>
          </a:ln>
          <a:gradFill>
            <a:gsLst>
              <a:gs pos="84956">
                <a:srgbClr val="0072C6"/>
              </a:gs>
              <a:gs pos="57000">
                <a:srgbClr val="0072C6"/>
              </a:gs>
            </a:gsLst>
            <a:lin ang="5400000" scaled="0"/>
          </a:gradFill>
          <a:effectLst/>
          <a:uLnTx/>
          <a:uFillTx/>
          <a:latin typeface="Segoe UI Light"/>
          <a:ea typeface="+mn-ea"/>
          <a:cs typeface="Segoe UI" pitchFamily="34" charset="0"/>
        </a:defRPr>
      </a:lvl1pPr>
    </p:titleStyle>
    <p:bodyStyle>
      <a:lvl1pPr marL="310857" indent="-310857" algn="l" defTabSz="1243431" rtl="0" eaLnBrk="1" latinLnBrk="0" hangingPunct="1">
        <a:lnSpc>
          <a:spcPct val="90000"/>
        </a:lnSpc>
        <a:spcBef>
          <a:spcPts val="1360"/>
        </a:spcBef>
        <a:buFont typeface="Arial" panose="020B0604020202020204" pitchFamily="34" charset="0"/>
        <a:buChar char="•"/>
        <a:defRPr sz="3807" kern="1200">
          <a:solidFill>
            <a:schemeClr val="tx1"/>
          </a:solidFill>
          <a:latin typeface="+mn-lt"/>
          <a:ea typeface="+mn-ea"/>
          <a:cs typeface="+mn-cs"/>
        </a:defRPr>
      </a:lvl1pPr>
      <a:lvl2pPr marL="932573" indent="-310857" algn="l" defTabSz="1243431" rtl="0" eaLnBrk="1" latinLnBrk="0" hangingPunct="1">
        <a:lnSpc>
          <a:spcPct val="90000"/>
        </a:lnSpc>
        <a:spcBef>
          <a:spcPts val="680"/>
        </a:spcBef>
        <a:buFont typeface="Arial" panose="020B0604020202020204" pitchFamily="34" charset="0"/>
        <a:buChar char="•"/>
        <a:defRPr sz="3264" kern="1200">
          <a:solidFill>
            <a:schemeClr val="tx1"/>
          </a:solidFill>
          <a:latin typeface="+mn-lt"/>
          <a:ea typeface="+mn-ea"/>
          <a:cs typeface="+mn-cs"/>
        </a:defRPr>
      </a:lvl2pPr>
      <a:lvl3pPr marL="1554289" indent="-310857" algn="l" defTabSz="1243431" rtl="0" eaLnBrk="1" latinLnBrk="0" hangingPunct="1">
        <a:lnSpc>
          <a:spcPct val="90000"/>
        </a:lnSpc>
        <a:spcBef>
          <a:spcPts val="680"/>
        </a:spcBef>
        <a:buFont typeface="Arial" panose="020B0604020202020204" pitchFamily="34" charset="0"/>
        <a:buChar char="•"/>
        <a:defRPr sz="2720" kern="1200">
          <a:solidFill>
            <a:schemeClr val="tx1"/>
          </a:solidFill>
          <a:latin typeface="+mn-lt"/>
          <a:ea typeface="+mn-ea"/>
          <a:cs typeface="+mn-cs"/>
        </a:defRPr>
      </a:lvl3pPr>
      <a:lvl4pPr marL="2176005"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4pPr>
      <a:lvl5pPr marL="2797719"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5pPr>
      <a:lvl6pPr marL="3419435"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6pPr>
      <a:lvl7pPr marL="4041151"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7pPr>
      <a:lvl8pPr marL="4662867"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8pPr>
      <a:lvl9pPr marL="5284581" indent="-310857" algn="l" defTabSz="1243431" rtl="0" eaLnBrk="1" latinLnBrk="0" hangingPunct="1">
        <a:lnSpc>
          <a:spcPct val="90000"/>
        </a:lnSpc>
        <a:spcBef>
          <a:spcPts val="680"/>
        </a:spcBef>
        <a:buFont typeface="Arial" panose="020B0604020202020204" pitchFamily="34" charset="0"/>
        <a:buChar char="•"/>
        <a:defRPr sz="2448" kern="1200">
          <a:solidFill>
            <a:schemeClr val="tx1"/>
          </a:solidFill>
          <a:latin typeface="+mn-lt"/>
          <a:ea typeface="+mn-ea"/>
          <a:cs typeface="+mn-cs"/>
        </a:defRPr>
      </a:lvl9pPr>
    </p:bodyStyle>
    <p:otherStyle>
      <a:defPPr>
        <a:defRPr lang="en-US"/>
      </a:defPPr>
      <a:lvl1pPr marL="0" algn="l" defTabSz="1243431" rtl="0" eaLnBrk="1" latinLnBrk="0" hangingPunct="1">
        <a:defRPr sz="2448" kern="1200">
          <a:solidFill>
            <a:schemeClr val="tx1"/>
          </a:solidFill>
          <a:latin typeface="+mn-lt"/>
          <a:ea typeface="+mn-ea"/>
          <a:cs typeface="+mn-cs"/>
        </a:defRPr>
      </a:lvl1pPr>
      <a:lvl2pPr marL="621716" algn="l" defTabSz="1243431" rtl="0" eaLnBrk="1" latinLnBrk="0" hangingPunct="1">
        <a:defRPr sz="2448" kern="1200">
          <a:solidFill>
            <a:schemeClr val="tx1"/>
          </a:solidFill>
          <a:latin typeface="+mn-lt"/>
          <a:ea typeface="+mn-ea"/>
          <a:cs typeface="+mn-cs"/>
        </a:defRPr>
      </a:lvl2pPr>
      <a:lvl3pPr marL="1243431" algn="l" defTabSz="1243431" rtl="0" eaLnBrk="1" latinLnBrk="0" hangingPunct="1">
        <a:defRPr sz="2448" kern="1200">
          <a:solidFill>
            <a:schemeClr val="tx1"/>
          </a:solidFill>
          <a:latin typeface="+mn-lt"/>
          <a:ea typeface="+mn-ea"/>
          <a:cs typeface="+mn-cs"/>
        </a:defRPr>
      </a:lvl3pPr>
      <a:lvl4pPr marL="1865146" algn="l" defTabSz="1243431" rtl="0" eaLnBrk="1" latinLnBrk="0" hangingPunct="1">
        <a:defRPr sz="2448" kern="1200">
          <a:solidFill>
            <a:schemeClr val="tx1"/>
          </a:solidFill>
          <a:latin typeface="+mn-lt"/>
          <a:ea typeface="+mn-ea"/>
          <a:cs typeface="+mn-cs"/>
        </a:defRPr>
      </a:lvl4pPr>
      <a:lvl5pPr marL="2486862" algn="l" defTabSz="1243431" rtl="0" eaLnBrk="1" latinLnBrk="0" hangingPunct="1">
        <a:defRPr sz="2448" kern="1200">
          <a:solidFill>
            <a:schemeClr val="tx1"/>
          </a:solidFill>
          <a:latin typeface="+mn-lt"/>
          <a:ea typeface="+mn-ea"/>
          <a:cs typeface="+mn-cs"/>
        </a:defRPr>
      </a:lvl5pPr>
      <a:lvl6pPr marL="3108578" algn="l" defTabSz="1243431" rtl="0" eaLnBrk="1" latinLnBrk="0" hangingPunct="1">
        <a:defRPr sz="2448" kern="1200">
          <a:solidFill>
            <a:schemeClr val="tx1"/>
          </a:solidFill>
          <a:latin typeface="+mn-lt"/>
          <a:ea typeface="+mn-ea"/>
          <a:cs typeface="+mn-cs"/>
        </a:defRPr>
      </a:lvl6pPr>
      <a:lvl7pPr marL="3730293" algn="l" defTabSz="1243431" rtl="0" eaLnBrk="1" latinLnBrk="0" hangingPunct="1">
        <a:defRPr sz="2448" kern="1200">
          <a:solidFill>
            <a:schemeClr val="tx1"/>
          </a:solidFill>
          <a:latin typeface="+mn-lt"/>
          <a:ea typeface="+mn-ea"/>
          <a:cs typeface="+mn-cs"/>
        </a:defRPr>
      </a:lvl7pPr>
      <a:lvl8pPr marL="4352008" algn="l" defTabSz="1243431" rtl="0" eaLnBrk="1" latinLnBrk="0" hangingPunct="1">
        <a:defRPr sz="2448" kern="1200">
          <a:solidFill>
            <a:schemeClr val="tx1"/>
          </a:solidFill>
          <a:latin typeface="+mn-lt"/>
          <a:ea typeface="+mn-ea"/>
          <a:cs typeface="+mn-cs"/>
        </a:defRPr>
      </a:lvl8pPr>
      <a:lvl9pPr marL="4973724" algn="l" defTabSz="1243431" rtl="0" eaLnBrk="1" latinLnBrk="0" hangingPunct="1">
        <a:defRPr sz="2448"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DD40CB-EFD7-43A7-8644-D73973D2A0D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542182165"/>
      </p:ext>
    </p:extLst>
  </p:cSld>
  <p:clrMap bg1="lt1" tx1="dk1" bg2="lt2" tx2="dk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
        <p:nvSpPr>
          <p:cNvPr id="5" name="TextBox 4">
            <a:extLst>
              <a:ext uri="{FF2B5EF4-FFF2-40B4-BE49-F238E27FC236}">
                <a16:creationId xmlns:a16="http://schemas.microsoft.com/office/drawing/2014/main" id="{5138AC1B-5D9C-4364-997F-BE7E0C60F88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56764610"/>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Title text style</a:t>
            </a:r>
          </a:p>
        </p:txBody>
      </p:sp>
      <p:sp>
        <p:nvSpPr>
          <p:cNvPr id="4" name="Text Placeholder 3"/>
          <p:cNvSpPr>
            <a:spLocks noGrp="1"/>
          </p:cNvSpPr>
          <p:nvPr>
            <p:ph type="body" idx="1"/>
          </p:nvPr>
        </p:nvSpPr>
        <p:spPr>
          <a:xfrm>
            <a:off x="274640" y="1212851"/>
            <a:ext cx="11887198" cy="1286874"/>
          </a:xfrm>
          <a:prstGeom prst="rect">
            <a:avLst/>
          </a:prstGeom>
        </p:spPr>
        <p:txBody>
          <a:bodyPr vert="horz" wrap="square" lIns="146304" tIns="91440" rIns="146304" bIns="91440" rtlCol="0">
            <a:spAutoFit/>
          </a:bodyPr>
          <a:lstStyle/>
          <a:p>
            <a:pPr lvl="0"/>
            <a:r>
              <a:rPr lang="en-US"/>
              <a:t>Subheading text style</a:t>
            </a:r>
          </a:p>
          <a:p>
            <a:pPr lvl="1"/>
            <a:r>
              <a:rPr lang="en-US"/>
              <a:t>Paragraph title text style</a:t>
            </a:r>
          </a:p>
          <a:p>
            <a:pPr marL="856911" marR="0" lvl="2" indent="-285637" algn="l" defTabSz="932372" rtl="0" eaLnBrk="1" fontAlgn="auto" latinLnBrk="0" hangingPunct="1">
              <a:lnSpc>
                <a:spcPct val="90000"/>
              </a:lnSpc>
              <a:spcBef>
                <a:spcPct val="20000"/>
              </a:spcBef>
              <a:spcAft>
                <a:spcPts val="0"/>
              </a:spcAft>
              <a:buClrTx/>
              <a:buSzPct val="90000"/>
              <a:tabLst/>
              <a:defRPr/>
            </a:pPr>
            <a:r>
              <a:rPr lang="en-US"/>
              <a:t>Body text style</a:t>
            </a:r>
          </a:p>
          <a:p>
            <a:pPr lvl="2"/>
            <a:endParaRPr lang="en-US"/>
          </a:p>
          <a:p>
            <a:pPr lvl="2"/>
            <a:endParaRPr lang="en-US"/>
          </a:p>
        </p:txBody>
      </p:sp>
    </p:spTree>
    <p:extLst>
      <p:ext uri="{BB962C8B-B14F-4D97-AF65-F5344CB8AC3E}">
        <p14:creationId xmlns:p14="http://schemas.microsoft.com/office/powerpoint/2010/main" val="4208628238"/>
      </p:ext>
    </p:extLst>
  </p:cSld>
  <p:clrMap bg1="lt1" tx1="dk1" bg2="lt2" tx2="dk2" accent1="accent1" accent2="accent2" accent3="accent3" accent4="accent4" accent5="accent5" accent6="accent6" hlink="hlink" folHlink="folHlink"/>
  <p:sldLayoutIdLst>
    <p:sldLayoutId id="2147485111" r:id="rId1"/>
  </p:sldLayoutIdLst>
  <p:transition>
    <p:fade/>
  </p:transition>
  <p:txStyles>
    <p:titleStyle>
      <a:lvl1pPr algn="l" defTabSz="932372" rtl="0" eaLnBrk="1" latinLnBrk="0" hangingPunct="1">
        <a:lnSpc>
          <a:spcPct val="90000"/>
        </a:lnSpc>
        <a:spcBef>
          <a:spcPct val="0"/>
        </a:spcBef>
        <a:buNone/>
        <a:defRPr lang="en-US" sz="2999"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p:titleStyle>
    <p:bodyStyle>
      <a:lvl1pPr marL="0" marR="0" indent="0" algn="l" defTabSz="932372" rtl="0" eaLnBrk="1" fontAlgn="auto" latinLnBrk="0" hangingPunct="1">
        <a:lnSpc>
          <a:spcPct val="100000"/>
        </a:lnSpc>
        <a:spcBef>
          <a:spcPts val="0"/>
        </a:spcBef>
        <a:spcAft>
          <a:spcPts val="600"/>
        </a:spcAft>
        <a:buClrTx/>
        <a:buSzPct val="90000"/>
        <a:buFont typeface="Arial" panose="020B0604020202020204" pitchFamily="34" charset="0"/>
        <a:buNone/>
        <a:tabLst/>
        <a:defRPr sz="13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3968" marR="0" indent="-241204" algn="l" defTabSz="932372" rtl="0" eaLnBrk="1" fontAlgn="auto" latinLnBrk="0" hangingPunct="1">
        <a:lnSpc>
          <a:spcPct val="100000"/>
        </a:lnSpc>
        <a:spcBef>
          <a:spcPts val="0"/>
        </a:spcBef>
        <a:spcAft>
          <a:spcPts val="600"/>
        </a:spcAft>
        <a:buClrTx/>
        <a:buSzPct val="90000"/>
        <a:buFont typeface="Arial" pitchFamily="34" charset="0"/>
        <a:buChar char="•"/>
        <a:tabLst/>
        <a:defRPr sz="1000" b="0" kern="1200" spc="0" baseline="0">
          <a:gradFill>
            <a:gsLst>
              <a:gs pos="1250">
                <a:schemeClr val="tx1"/>
              </a:gs>
              <a:gs pos="100000">
                <a:schemeClr val="tx1"/>
              </a:gs>
            </a:gsLst>
            <a:lin ang="5400000" scaled="0"/>
          </a:gradFill>
          <a:latin typeface="Segoe UI Semibold"/>
          <a:ea typeface="+mn-ea"/>
          <a:cs typeface="Segoe UI Semibold"/>
        </a:defRPr>
      </a:lvl2pPr>
      <a:lvl3pPr marL="856911" marR="0" indent="-285637" algn="l" defTabSz="932372" rtl="0" eaLnBrk="1" fontAlgn="auto" latinLnBrk="0" hangingPunct="1">
        <a:lnSpc>
          <a:spcPct val="100000"/>
        </a:lnSpc>
        <a:spcBef>
          <a:spcPts val="0"/>
        </a:spcBef>
        <a:spcAft>
          <a:spcPts val="600"/>
        </a:spcAft>
        <a:buClrTx/>
        <a:buSzPct val="90000"/>
        <a:buFont typeface="Arial" panose="020B0604020202020204" pitchFamily="34" charset="0"/>
        <a:buChar char="•"/>
        <a:tabLst/>
        <a:defRPr sz="1000" b="0"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solidFill>
            <a:schemeClr val="tx1">
              <a:lumMod val="75000"/>
            </a:schemeClr>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solidFill>
            <a:schemeClr val="tx1">
              <a:lumMod val="75000"/>
            </a:schemeClr>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3"/>
            <a:ext cx="11239464" cy="56502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475748" y="3001154"/>
            <a:ext cx="6994525" cy="992217"/>
          </a:xfrm>
          <a:prstGeom prst="rect">
            <a:avLst/>
          </a:prstGeom>
        </p:spPr>
      </p:pic>
      <p:sp>
        <p:nvSpPr>
          <p:cNvPr id="6" name="TextBox 5">
            <a:extLst>
              <a:ext uri="{FF2B5EF4-FFF2-40B4-BE49-F238E27FC236}">
                <a16:creationId xmlns:a16="http://schemas.microsoft.com/office/drawing/2014/main" id="{E16C0091-67BD-42A3-8114-790476760C37}"/>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664379966"/>
      </p:ext>
    </p:extLst>
  </p:cSld>
  <p:clrMap bg1="lt1" tx1="dk1" bg2="lt2" tx2="dk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Lst>
  <p:transition>
    <p:fade/>
  </p:transition>
  <p:hf sldNum="0" hdr="0" ftr="0" dt="0"/>
  <p:txStyles>
    <p:titleStyle>
      <a:lvl1pPr algn="l" defTabSz="951280" rtl="0" eaLnBrk="1" latinLnBrk="0" hangingPunct="1">
        <a:lnSpc>
          <a:spcPct val="100000"/>
        </a:lnSpc>
        <a:spcBef>
          <a:spcPct val="0"/>
        </a:spcBef>
        <a:buNone/>
        <a:defRPr lang="en-US" sz="3672" b="1" kern="1200" cap="none" spc="-5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3"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87"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87" marR="0" indent="-204000"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17" marR="0" indent="-184571"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89" marR="0" indent="-171619"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1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60"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29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41"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0" rtl="0" eaLnBrk="1" latinLnBrk="0" hangingPunct="1">
        <a:defRPr sz="1836" kern="1200">
          <a:solidFill>
            <a:schemeClr val="tx1"/>
          </a:solidFill>
          <a:latin typeface="+mn-lt"/>
          <a:ea typeface="+mn-ea"/>
          <a:cs typeface="+mn-cs"/>
        </a:defRPr>
      </a:lvl1pPr>
      <a:lvl2pPr marL="475640" algn="l" defTabSz="951280" rtl="0" eaLnBrk="1" latinLnBrk="0" hangingPunct="1">
        <a:defRPr sz="1836" kern="1200">
          <a:solidFill>
            <a:schemeClr val="tx1"/>
          </a:solidFill>
          <a:latin typeface="+mn-lt"/>
          <a:ea typeface="+mn-ea"/>
          <a:cs typeface="+mn-cs"/>
        </a:defRPr>
      </a:lvl2pPr>
      <a:lvl3pPr marL="951280" algn="l" defTabSz="951280" rtl="0" eaLnBrk="1" latinLnBrk="0" hangingPunct="1">
        <a:defRPr sz="1836" kern="1200">
          <a:solidFill>
            <a:schemeClr val="tx1"/>
          </a:solidFill>
          <a:latin typeface="+mn-lt"/>
          <a:ea typeface="+mn-ea"/>
          <a:cs typeface="+mn-cs"/>
        </a:defRPr>
      </a:lvl3pPr>
      <a:lvl4pPr marL="1426920" algn="l" defTabSz="951280" rtl="0" eaLnBrk="1" latinLnBrk="0" hangingPunct="1">
        <a:defRPr sz="1836" kern="1200">
          <a:solidFill>
            <a:schemeClr val="tx1"/>
          </a:solidFill>
          <a:latin typeface="+mn-lt"/>
          <a:ea typeface="+mn-ea"/>
          <a:cs typeface="+mn-cs"/>
        </a:defRPr>
      </a:lvl4pPr>
      <a:lvl5pPr marL="1902559" algn="l" defTabSz="951280" rtl="0" eaLnBrk="1" latinLnBrk="0" hangingPunct="1">
        <a:defRPr sz="1836" kern="1200">
          <a:solidFill>
            <a:schemeClr val="tx1"/>
          </a:solidFill>
          <a:latin typeface="+mn-lt"/>
          <a:ea typeface="+mn-ea"/>
          <a:cs typeface="+mn-cs"/>
        </a:defRPr>
      </a:lvl5pPr>
      <a:lvl6pPr marL="2378201" algn="l" defTabSz="951280" rtl="0" eaLnBrk="1" latinLnBrk="0" hangingPunct="1">
        <a:defRPr sz="1836" kern="1200">
          <a:solidFill>
            <a:schemeClr val="tx1"/>
          </a:solidFill>
          <a:latin typeface="+mn-lt"/>
          <a:ea typeface="+mn-ea"/>
          <a:cs typeface="+mn-cs"/>
        </a:defRPr>
      </a:lvl6pPr>
      <a:lvl7pPr marL="2853840" algn="l" defTabSz="951280" rtl="0" eaLnBrk="1" latinLnBrk="0" hangingPunct="1">
        <a:defRPr sz="1836" kern="1200">
          <a:solidFill>
            <a:schemeClr val="tx1"/>
          </a:solidFill>
          <a:latin typeface="+mn-lt"/>
          <a:ea typeface="+mn-ea"/>
          <a:cs typeface="+mn-cs"/>
        </a:defRPr>
      </a:lvl7pPr>
      <a:lvl8pPr marL="3329480" algn="l" defTabSz="951280" rtl="0" eaLnBrk="1" latinLnBrk="0" hangingPunct="1">
        <a:defRPr sz="1836" kern="1200">
          <a:solidFill>
            <a:schemeClr val="tx1"/>
          </a:solidFill>
          <a:latin typeface="+mn-lt"/>
          <a:ea typeface="+mn-ea"/>
          <a:cs typeface="+mn-cs"/>
        </a:defRPr>
      </a:lvl8pPr>
      <a:lvl9pPr marL="3805120" algn="l" defTabSz="951280"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D0E922D9-C746-42FD-A4B9-174A87B93755}"/>
              </a:ext>
            </a:extLst>
          </p:cNvPr>
          <p:cNvSpPr txBox="1"/>
          <p:nvPr>
            <p:extLst>
              <p:ext uri="{1162E1C5-73C7-4A58-AE30-91384D911F3F}">
                <p184:classification xmlns:p184="http://schemas.microsoft.com/office/powerpoint/2018/4/main" val="ftr"/>
              </p:ext>
            </p:extLst>
          </p:nvPr>
        </p:nvSpPr>
        <p:spPr>
          <a:xfrm>
            <a:off x="0" y="6839091"/>
            <a:ext cx="1865471" cy="156966"/>
          </a:xfrm>
          <a:prstGeom prst="rect">
            <a:avLst/>
          </a:prstGeom>
        </p:spPr>
        <p:txBody>
          <a:bodyPr horzOverflow="overflow" lIns="0" tIns="0" rIns="0" bIns="0">
            <a:spAutoFit/>
          </a:bodyPr>
          <a:lstStyle/>
          <a:p>
            <a:pPr algn="l"/>
            <a:r>
              <a:rPr lang="en-US" sz="102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57183814"/>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Lst>
  <p:transition>
    <p:fade/>
  </p:transition>
  <p:hf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4325641"/>
      </p:ext>
    </p:extLst>
  </p:cSld>
  <p:clrMap bg1="lt1" tx1="dk1" bg2="lt2" tx2="dk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 id="2147484740" r:id="rId12"/>
    <p:sldLayoutId id="2147484741" r:id="rId13"/>
    <p:sldLayoutId id="2147484742" r:id="rId14"/>
    <p:sldLayoutId id="2147484743" r:id="rId15"/>
    <p:sldLayoutId id="2147484744" r:id="rId16"/>
    <p:sldLayoutId id="2147484745" r:id="rId17"/>
    <p:sldLayoutId id="2147484746" r:id="rId18"/>
    <p:sldLayoutId id="2147484747" r:id="rId19"/>
    <p:sldLayoutId id="2147484748" r:id="rId20"/>
    <p:sldLayoutId id="2147484749" r:id="rId21"/>
    <p:sldLayoutId id="2147484750" r:id="rId22"/>
    <p:sldLayoutId id="2147484751" r:id="rId23"/>
    <p:sldLayoutId id="2147484752" r:id="rId24"/>
    <p:sldLayoutId id="2147484753" r:id="rId25"/>
    <p:sldLayoutId id="2147484754" r:id="rId26"/>
    <p:sldLayoutId id="21474847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3132082599"/>
      </p:ext>
    </p:extLst>
  </p:cSld>
  <p:clrMap bg1="lt1" tx1="dk1" bg2="lt2" tx2="dk2" accent1="accent1" accent2="accent2" accent3="accent3" accent4="accent4" accent5="accent5" accent6="accent6" hlink="hlink" folHlink="folHlink"/>
  <p:sldLayoutIdLst>
    <p:sldLayoutId id="2147484761" r:id="rId1"/>
    <p:sldLayoutId id="2147484762" r:id="rId2"/>
    <p:sldLayoutId id="2147484763" r:id="rId3"/>
    <p:sldLayoutId id="2147484764" r:id="rId4"/>
    <p:sldLayoutId id="2147484765" r:id="rId5"/>
    <p:sldLayoutId id="2147484766" r:id="rId6"/>
    <p:sldLayoutId id="2147484767" r:id="rId7"/>
    <p:sldLayoutId id="2147484768" r:id="rId8"/>
    <p:sldLayoutId id="2147484769" r:id="rId9"/>
    <p:sldLayoutId id="2147484770" r:id="rId10"/>
    <p:sldLayoutId id="2147484771" r:id="rId11"/>
    <p:sldLayoutId id="2147484772" r:id="rId12"/>
    <p:sldLayoutId id="2147484773" r:id="rId13"/>
    <p:sldLayoutId id="2147484774" r:id="rId14"/>
    <p:sldLayoutId id="2147484775" r:id="rId15"/>
    <p:sldLayoutId id="2147484776" r:id="rId16"/>
    <p:sldLayoutId id="2147484777" r:id="rId17"/>
    <p:sldLayoutId id="2147484778" r:id="rId18"/>
    <p:sldLayoutId id="2147484779" r:id="rId19"/>
    <p:sldLayoutId id="2147484780" r:id="rId20"/>
    <p:sldLayoutId id="2147484781" r:id="rId21"/>
    <p:sldLayoutId id="2147484782" r:id="rId22"/>
    <p:sldLayoutId id="2147484783" r:id="rId23"/>
    <p:sldLayoutId id="2147484784" r:id="rId24"/>
    <p:sldLayoutId id="2147484785" r:id="rId25"/>
    <p:sldLayoutId id="2147484786" r:id="rId26"/>
    <p:sldLayoutId id="2147484787" r:id="rId27"/>
    <p:sldLayoutId id="2147484788" r:id="rId28"/>
    <p:sldLayoutId id="2147484789" r:id="rId29"/>
    <p:sldLayoutId id="2147484790" r:id="rId30"/>
    <p:sldLayoutId id="2147484791" r:id="rId31"/>
    <p:sldLayoutId id="2147484792" r:id="rId32"/>
    <p:sldLayoutId id="2147484793" r:id="rId33"/>
    <p:sldLayoutId id="2147484794" r:id="rId34"/>
    <p:sldLayoutId id="2147484795" r:id="rId35"/>
    <p:sldLayoutId id="2147484796" r:id="rId36"/>
    <p:sldLayoutId id="2147484797" r:id="rId37"/>
    <p:sldLayoutId id="2147484798" r:id="rId38"/>
    <p:sldLayoutId id="2147484799" r:id="rId3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313445190"/>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4"/>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9"/>
            <a:ext cx="4197310" cy="186521"/>
          </a:xfrm>
          <a:prstGeom prst="rect">
            <a:avLst/>
          </a:prstGeom>
        </p:spPr>
        <p:txBody>
          <a:bodyPr vert="horz" lIns="91440" tIns="45720" rIns="91440" bIns="45720" rtlCol="0" anchor="ctr"/>
          <a:lstStyle>
            <a:lvl1pPr algn="ctr">
              <a:defRPr sz="816">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8" y="6529033"/>
            <a:ext cx="374019" cy="372394"/>
          </a:xfrm>
          <a:prstGeom prst="rect">
            <a:avLst/>
          </a:prstGeom>
        </p:spPr>
        <p:txBody>
          <a:bodyPr vert="horz" lIns="91440" tIns="45720" rIns="91440" bIns="45720" rtlCol="0" anchor="ctr"/>
          <a:lstStyle>
            <a:lvl1pPr algn="r">
              <a:defRPr sz="816">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285454369"/>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 id="2147484829" r:id="rId5"/>
    <p:sldLayoutId id="2147484830" r:id="rId6"/>
    <p:sldLayoutId id="2147484831" r:id="rId7"/>
    <p:sldLayoutId id="2147484832" r:id="rId8"/>
    <p:sldLayoutId id="2147484833" r:id="rId9"/>
    <p:sldLayoutId id="2147484834" r:id="rId10"/>
    <p:sldLayoutId id="2147484835" r:id="rId11"/>
    <p:sldLayoutId id="2147484836" r:id="rId12"/>
    <p:sldLayoutId id="2147484837" r:id="rId13"/>
    <p:sldLayoutId id="2147484838" r:id="rId14"/>
    <p:sldLayoutId id="2147484839" r:id="rId15"/>
    <p:sldLayoutId id="2147484840" r:id="rId16"/>
    <p:sldLayoutId id="2147484841" r:id="rId17"/>
    <p:sldLayoutId id="2147484842" r:id="rId18"/>
    <p:sldLayoutId id="2147484843" r:id="rId19"/>
    <p:sldLayoutId id="2147484844" r:id="rId20"/>
    <p:sldLayoutId id="2147484845" r:id="rId21"/>
    <p:sldLayoutId id="2147484846" r:id="rId22"/>
    <p:sldLayoutId id="2147484847" r:id="rId23"/>
    <p:sldLayoutId id="2147484848" r:id="rId24"/>
    <p:sldLayoutId id="2147484849" r:id="rId25"/>
    <p:sldLayoutId id="2147484850" r:id="rId26"/>
    <p:sldLayoutId id="2147484851" r:id="rId27"/>
    <p:sldLayoutId id="2147484852" r:id="rId28"/>
    <p:sldLayoutId id="2147484853" r:id="rId29"/>
    <p:sldLayoutId id="2147484854" r:id="rId30"/>
    <p:sldLayoutId id="2147484855" r:id="rId31"/>
    <p:sldLayoutId id="2147484856" r:id="rId32"/>
    <p:sldLayoutId id="2147484857" r:id="rId33"/>
    <p:sldLayoutId id="2147484858" r:id="rId34"/>
    <p:sldLayoutId id="2147484859" r:id="rId35"/>
    <p:sldLayoutId id="2147484860" r:id="rId36"/>
    <p:sldLayoutId id="2147484861" r:id="rId37"/>
    <p:sldLayoutId id="2147484862" r:id="rId38"/>
    <p:sldLayoutId id="2147484863" r:id="rId39"/>
    <p:sldLayoutId id="2147484864" r:id="rId40"/>
    <p:sldLayoutId id="2147484865" r:id="rId41"/>
    <p:sldLayoutId id="2147484866" r:id="rId42"/>
    <p:sldLayoutId id="2147484867" r:id="rId43"/>
    <p:sldLayoutId id="2147484868" r:id="rId44"/>
    <p:sldLayoutId id="2147484869" r:id="rId45"/>
    <p:sldLayoutId id="2147484870" r:id="rId46"/>
    <p:sldLayoutId id="2147484871" r:id="rId47"/>
    <p:sldLayoutId id="2147484872" r:id="rId48"/>
    <p:sldLayoutId id="2147484873" r:id="rId49"/>
    <p:sldLayoutId id="2147484874" r:id="rId50"/>
    <p:sldLayoutId id="2147484875" r:id="rId51"/>
    <p:sldLayoutId id="2147484876" r:id="rId52"/>
    <p:sldLayoutId id="2147484877" r:id="rId53"/>
    <p:sldLayoutId id="2147484878" r:id="rId54"/>
    <p:sldLayoutId id="2147484879" r:id="rId55"/>
    <p:sldLayoutId id="2147484880" r:id="rId56"/>
    <p:sldLayoutId id="2147484881" r:id="rId57"/>
    <p:sldLayoutId id="2147484882" r:id="rId58"/>
    <p:sldLayoutId id="2147484883" r:id="rId59"/>
    <p:sldLayoutId id="2147484886" r:id="rId60"/>
    <p:sldLayoutId id="2147484887" r:id="rId61"/>
    <p:sldLayoutId id="2147484888" r:id="rId62"/>
    <p:sldLayoutId id="2147484889" r:id="rId63"/>
    <p:sldLayoutId id="2147484890" r:id="rId64"/>
    <p:sldLayoutId id="2147484891" r:id="rId65"/>
    <p:sldLayoutId id="2147484892" r:id="rId66"/>
    <p:sldLayoutId id="2147484893" r:id="rId67"/>
    <p:sldLayoutId id="2147484894" r:id="rId68"/>
    <p:sldLayoutId id="2147484895" r:id="rId69"/>
    <p:sldLayoutId id="2147484896" r:id="rId70"/>
    <p:sldLayoutId id="2147484897" r:id="rId71"/>
    <p:sldLayoutId id="2147484898" r:id="rId72"/>
    <p:sldLayoutId id="2147484899" r:id="rId73"/>
    <p:sldLayoutId id="2147484900" r:id="rId74"/>
    <p:sldLayoutId id="2147484901" r:id="rId75"/>
    <p:sldLayoutId id="2147484902" r:id="rId76"/>
    <p:sldLayoutId id="2147484903" r:id="rId77"/>
    <p:sldLayoutId id="2147484904" r:id="rId78"/>
    <p:sldLayoutId id="2147484905" r:id="rId79"/>
    <p:sldLayoutId id="2147484906" r:id="rId80"/>
    <p:sldLayoutId id="2147484907" r:id="rId81"/>
    <p:sldLayoutId id="2147484908" r:id="rId82"/>
  </p:sldLayoutIdLst>
  <p:hf hdr="0" dt="0"/>
  <p:txStyles>
    <p:titleStyle>
      <a:lvl1pPr algn="l" defTabSz="930087" rtl="0" eaLnBrk="1" latinLnBrk="0" hangingPunct="1">
        <a:lnSpc>
          <a:spcPct val="90000"/>
        </a:lnSpc>
        <a:spcBef>
          <a:spcPct val="0"/>
        </a:spcBef>
        <a:buNone/>
        <a:defRPr sz="3672" kern="1200">
          <a:solidFill>
            <a:schemeClr val="bg2"/>
          </a:solidFill>
          <a:latin typeface="+mj-lt"/>
          <a:ea typeface="+mj-ea"/>
          <a:cs typeface="+mj-cs"/>
        </a:defRPr>
      </a:lvl1pPr>
    </p:titleStyle>
    <p:body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087" rtl="0" eaLnBrk="1" latinLnBrk="0" hangingPunct="1">
        <a:defRPr sz="1831" kern="1200">
          <a:solidFill>
            <a:schemeClr val="tx1"/>
          </a:solidFill>
          <a:latin typeface="+mn-lt"/>
          <a:ea typeface="+mn-ea"/>
          <a:cs typeface="+mn-cs"/>
        </a:defRPr>
      </a:lvl1pPr>
      <a:lvl2pPr marL="465044" algn="l" defTabSz="930087" rtl="0" eaLnBrk="1" latinLnBrk="0" hangingPunct="1">
        <a:defRPr sz="1831" kern="1200">
          <a:solidFill>
            <a:schemeClr val="tx1"/>
          </a:solidFill>
          <a:latin typeface="+mn-lt"/>
          <a:ea typeface="+mn-ea"/>
          <a:cs typeface="+mn-cs"/>
        </a:defRPr>
      </a:lvl2pPr>
      <a:lvl3pPr marL="930087" algn="l" defTabSz="930087" rtl="0" eaLnBrk="1" latinLnBrk="0" hangingPunct="1">
        <a:defRPr sz="1831" kern="1200">
          <a:solidFill>
            <a:schemeClr val="tx1"/>
          </a:solidFill>
          <a:latin typeface="+mn-lt"/>
          <a:ea typeface="+mn-ea"/>
          <a:cs typeface="+mn-cs"/>
        </a:defRPr>
      </a:lvl3pPr>
      <a:lvl4pPr marL="1395130" algn="l" defTabSz="930087" rtl="0" eaLnBrk="1" latinLnBrk="0" hangingPunct="1">
        <a:defRPr sz="1831" kern="1200">
          <a:solidFill>
            <a:schemeClr val="tx1"/>
          </a:solidFill>
          <a:latin typeface="+mn-lt"/>
          <a:ea typeface="+mn-ea"/>
          <a:cs typeface="+mn-cs"/>
        </a:defRPr>
      </a:lvl4pPr>
      <a:lvl5pPr marL="1860173" algn="l" defTabSz="930087" rtl="0" eaLnBrk="1" latinLnBrk="0" hangingPunct="1">
        <a:defRPr sz="1831" kern="1200">
          <a:solidFill>
            <a:schemeClr val="tx1"/>
          </a:solidFill>
          <a:latin typeface="+mn-lt"/>
          <a:ea typeface="+mn-ea"/>
          <a:cs typeface="+mn-cs"/>
        </a:defRPr>
      </a:lvl5pPr>
      <a:lvl6pPr marL="2325216" algn="l" defTabSz="930087" rtl="0" eaLnBrk="1" latinLnBrk="0" hangingPunct="1">
        <a:defRPr sz="1831" kern="1200">
          <a:solidFill>
            <a:schemeClr val="tx1"/>
          </a:solidFill>
          <a:latin typeface="+mn-lt"/>
          <a:ea typeface="+mn-ea"/>
          <a:cs typeface="+mn-cs"/>
        </a:defRPr>
      </a:lvl6pPr>
      <a:lvl7pPr marL="2790259" algn="l" defTabSz="930087" rtl="0" eaLnBrk="1" latinLnBrk="0" hangingPunct="1">
        <a:defRPr sz="1831" kern="1200">
          <a:solidFill>
            <a:schemeClr val="tx1"/>
          </a:solidFill>
          <a:latin typeface="+mn-lt"/>
          <a:ea typeface="+mn-ea"/>
          <a:cs typeface="+mn-cs"/>
        </a:defRPr>
      </a:lvl7pPr>
      <a:lvl8pPr marL="3255303" algn="l" defTabSz="930087" rtl="0" eaLnBrk="1" latinLnBrk="0" hangingPunct="1">
        <a:defRPr sz="1831" kern="1200">
          <a:solidFill>
            <a:schemeClr val="tx1"/>
          </a:solidFill>
          <a:latin typeface="+mn-lt"/>
          <a:ea typeface="+mn-ea"/>
          <a:cs typeface="+mn-cs"/>
        </a:defRPr>
      </a:lvl8pPr>
      <a:lvl9pPr marL="3720345" algn="l" defTabSz="930087"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4896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3771096"/>
      </p:ext>
    </p:extLst>
  </p:cSld>
  <p:clrMap bg1="lt1" tx1="dk1" bg2="lt2" tx2="dk2" accent1="accent1" accent2="accent2" accent3="accent3" accent4="accent4" accent5="accent5" accent6="accent6" hlink="hlink" folHlink="folHlink"/>
  <p:sldLayoutIdLst>
    <p:sldLayoutId id="2147484911" r:id="rId1"/>
    <p:sldLayoutId id="2147484912" r:id="rId2"/>
    <p:sldLayoutId id="2147484913" r:id="rId3"/>
    <p:sldLayoutId id="2147484914" r:id="rId4"/>
    <p:sldLayoutId id="2147484915" r:id="rId5"/>
    <p:sldLayoutId id="2147484916" r:id="rId6"/>
    <p:sldLayoutId id="2147484917" r:id="rId7"/>
    <p:sldLayoutId id="2147484918" r:id="rId8"/>
    <p:sldLayoutId id="2147484919" r:id="rId9"/>
    <p:sldLayoutId id="2147484920" r:id="rId10"/>
    <p:sldLayoutId id="2147484921" r:id="rId11"/>
    <p:sldLayoutId id="2147484922" r:id="rId12"/>
    <p:sldLayoutId id="2147484923" r:id="rId13"/>
    <p:sldLayoutId id="2147484924" r:id="rId14"/>
    <p:sldLayoutId id="2147484925" r:id="rId15"/>
    <p:sldLayoutId id="2147484926" r:id="rId16"/>
    <p:sldLayoutId id="2147484927" r:id="rId17"/>
    <p:sldLayoutId id="2147484928" r:id="rId18"/>
    <p:sldLayoutId id="2147484929" r:id="rId19"/>
    <p:sldLayoutId id="2147484930" r:id="rId20"/>
    <p:sldLayoutId id="2147484931" r:id="rId21"/>
    <p:sldLayoutId id="2147484932" r:id="rId22"/>
    <p:sldLayoutId id="2147484933" r:id="rId23"/>
    <p:sldLayoutId id="2147484934" r:id="rId24"/>
    <p:sldLayoutId id="2147484935" r:id="rId25"/>
    <p:sldLayoutId id="2147484936" r:id="rId26"/>
    <p:sldLayoutId id="2147484937" r:id="rId27"/>
    <p:sldLayoutId id="2147484938" r:id="rId28"/>
    <p:sldLayoutId id="2147484939" r:id="rId29"/>
    <p:sldLayoutId id="2147484940" r:id="rId30"/>
    <p:sldLayoutId id="2147484941" r:id="rId31"/>
    <p:sldLayoutId id="2147484942" r:id="rId32"/>
    <p:sldLayoutId id="2147484943" r:id="rId33"/>
    <p:sldLayoutId id="2147484944" r:id="rId34"/>
    <p:sldLayoutId id="2147484945" r:id="rId35"/>
    <p:sldLayoutId id="2147484946" r:id="rId36"/>
    <p:sldLayoutId id="2147484947" r:id="rId37"/>
    <p:sldLayoutId id="2147484948" r:id="rId38"/>
    <p:sldLayoutId id="2147484949" r:id="rId39"/>
    <p:sldLayoutId id="2147484950" r:id="rId40"/>
    <p:sldLayoutId id="2147484951" r:id="rId41"/>
    <p:sldLayoutId id="2147484952" r:id="rId42"/>
    <p:sldLayoutId id="2147484953" r:id="rId43"/>
    <p:sldLayoutId id="2147484954" r:id="rId44"/>
  </p:sldLayoutIdLst>
  <p:transition>
    <p:fade/>
  </p:transition>
  <p:hf sldNum="0" hdr="0" ftr="0" dt="0"/>
  <p:txStyles>
    <p:titleStyle>
      <a:lvl1pPr algn="l" defTabSz="951121" rtl="0" eaLnBrk="1" latinLnBrk="0" hangingPunct="1">
        <a:lnSpc>
          <a:spcPct val="100000"/>
        </a:lnSpc>
        <a:spcBef>
          <a:spcPct val="0"/>
        </a:spcBef>
        <a:buNone/>
        <a:defRPr lang="en-US" sz="3599"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600059" y="466303"/>
            <a:ext cx="11239464" cy="56502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475748" y="3001154"/>
            <a:ext cx="6994525" cy="992217"/>
          </a:xfrm>
          <a:prstGeom prst="rect">
            <a:avLst/>
          </a:prstGeom>
        </p:spPr>
      </p:pic>
    </p:spTree>
    <p:extLst>
      <p:ext uri="{BB962C8B-B14F-4D97-AF65-F5344CB8AC3E}">
        <p14:creationId xmlns:p14="http://schemas.microsoft.com/office/powerpoint/2010/main" val="1123239769"/>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Lst>
  <p:transition>
    <p:fade/>
  </p:transition>
  <p:hf sldNum="0" hdr="0" ftr="0" dt="0"/>
  <p:txStyles>
    <p:titleStyle>
      <a:lvl1pPr algn="l" defTabSz="951280" rtl="0" eaLnBrk="1" latinLnBrk="0" hangingPunct="1">
        <a:lnSpc>
          <a:spcPct val="100000"/>
        </a:lnSpc>
        <a:spcBef>
          <a:spcPct val="0"/>
        </a:spcBef>
        <a:buNone/>
        <a:defRPr lang="en-US" sz="3672" b="1" kern="1200" cap="none" spc="-5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3"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87" marR="0" indent="-233143"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87" marR="0" indent="-204000"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17" marR="0" indent="-184571"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89" marR="0" indent="-171619" algn="l" defTabSz="95128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1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660"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299"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941" indent="-237821" algn="l" defTabSz="9512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80" rtl="0" eaLnBrk="1" latinLnBrk="0" hangingPunct="1">
        <a:defRPr sz="1836" kern="1200">
          <a:solidFill>
            <a:schemeClr val="tx1"/>
          </a:solidFill>
          <a:latin typeface="+mn-lt"/>
          <a:ea typeface="+mn-ea"/>
          <a:cs typeface="+mn-cs"/>
        </a:defRPr>
      </a:lvl1pPr>
      <a:lvl2pPr marL="475640" algn="l" defTabSz="951280" rtl="0" eaLnBrk="1" latinLnBrk="0" hangingPunct="1">
        <a:defRPr sz="1836" kern="1200">
          <a:solidFill>
            <a:schemeClr val="tx1"/>
          </a:solidFill>
          <a:latin typeface="+mn-lt"/>
          <a:ea typeface="+mn-ea"/>
          <a:cs typeface="+mn-cs"/>
        </a:defRPr>
      </a:lvl2pPr>
      <a:lvl3pPr marL="951280" algn="l" defTabSz="951280" rtl="0" eaLnBrk="1" latinLnBrk="0" hangingPunct="1">
        <a:defRPr sz="1836" kern="1200">
          <a:solidFill>
            <a:schemeClr val="tx1"/>
          </a:solidFill>
          <a:latin typeface="+mn-lt"/>
          <a:ea typeface="+mn-ea"/>
          <a:cs typeface="+mn-cs"/>
        </a:defRPr>
      </a:lvl3pPr>
      <a:lvl4pPr marL="1426920" algn="l" defTabSz="951280" rtl="0" eaLnBrk="1" latinLnBrk="0" hangingPunct="1">
        <a:defRPr sz="1836" kern="1200">
          <a:solidFill>
            <a:schemeClr val="tx1"/>
          </a:solidFill>
          <a:latin typeface="+mn-lt"/>
          <a:ea typeface="+mn-ea"/>
          <a:cs typeface="+mn-cs"/>
        </a:defRPr>
      </a:lvl4pPr>
      <a:lvl5pPr marL="1902559" algn="l" defTabSz="951280" rtl="0" eaLnBrk="1" latinLnBrk="0" hangingPunct="1">
        <a:defRPr sz="1836" kern="1200">
          <a:solidFill>
            <a:schemeClr val="tx1"/>
          </a:solidFill>
          <a:latin typeface="+mn-lt"/>
          <a:ea typeface="+mn-ea"/>
          <a:cs typeface="+mn-cs"/>
        </a:defRPr>
      </a:lvl5pPr>
      <a:lvl6pPr marL="2378201" algn="l" defTabSz="951280" rtl="0" eaLnBrk="1" latinLnBrk="0" hangingPunct="1">
        <a:defRPr sz="1836" kern="1200">
          <a:solidFill>
            <a:schemeClr val="tx1"/>
          </a:solidFill>
          <a:latin typeface="+mn-lt"/>
          <a:ea typeface="+mn-ea"/>
          <a:cs typeface="+mn-cs"/>
        </a:defRPr>
      </a:lvl6pPr>
      <a:lvl7pPr marL="2853840" algn="l" defTabSz="951280" rtl="0" eaLnBrk="1" latinLnBrk="0" hangingPunct="1">
        <a:defRPr sz="1836" kern="1200">
          <a:solidFill>
            <a:schemeClr val="tx1"/>
          </a:solidFill>
          <a:latin typeface="+mn-lt"/>
          <a:ea typeface="+mn-ea"/>
          <a:cs typeface="+mn-cs"/>
        </a:defRPr>
      </a:lvl7pPr>
      <a:lvl8pPr marL="3329480" algn="l" defTabSz="951280" rtl="0" eaLnBrk="1" latinLnBrk="0" hangingPunct="1">
        <a:defRPr sz="1836" kern="1200">
          <a:solidFill>
            <a:schemeClr val="tx1"/>
          </a:solidFill>
          <a:latin typeface="+mn-lt"/>
          <a:ea typeface="+mn-ea"/>
          <a:cs typeface="+mn-cs"/>
        </a:defRPr>
      </a:lvl8pPr>
      <a:lvl9pPr marL="3805120" algn="l" defTabSz="951280"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7.xml"/><Relationship Id="rId1" Type="http://schemas.openxmlformats.org/officeDocument/2006/relationships/slideLayout" Target="../slideLayouts/slideLayout203.xml"/><Relationship Id="rId4" Type="http://schemas.openxmlformats.org/officeDocument/2006/relationships/image" Target="../media/image124.emf"/></Relationships>
</file>

<file path=ppt/slides/_rels/slide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203.xml"/><Relationship Id="rId4" Type="http://schemas.openxmlformats.org/officeDocument/2006/relationships/image" Target="../media/image126.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3.xml"/><Relationship Id="rId1" Type="http://schemas.openxmlformats.org/officeDocument/2006/relationships/video" Target="https://www.youtube.com/embed/C0Q3pDLbg_k?feature=oembed" TargetMode="External"/><Relationship Id="rId5" Type="http://schemas.openxmlformats.org/officeDocument/2006/relationships/image" Target="../media/image127.jpeg"/><Relationship Id="rId4" Type="http://schemas.openxmlformats.org/officeDocument/2006/relationships/hyperlink" Target="https://www.youtube.com/watch?v=C0Q3pDLbg_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3.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03.xml"/></Relationships>
</file>

<file path=ppt/slides/_rels/slide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03.xml"/></Relationships>
</file>

<file path=ppt/slides/_rels/slide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03.xml"/></Relationships>
</file>

<file path=ppt/slides/_rels/slide1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3.xml"/></Relationships>
</file>

<file path=ppt/slides/_rels/slide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xml"/><Relationship Id="rId1" Type="http://schemas.openxmlformats.org/officeDocument/2006/relationships/slideLayout" Target="../slideLayouts/slideLayout203.xml"/><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xml"/><Relationship Id="rId1" Type="http://schemas.openxmlformats.org/officeDocument/2006/relationships/slideLayout" Target="../slideLayouts/slideLayout152.xml"/></Relationships>
</file>

<file path=ppt/slides/_rels/slide20.xml.rels><?xml version="1.0" encoding="UTF-8" standalone="yes"?>
<Relationships xmlns="http://schemas.openxmlformats.org/package/2006/relationships"><Relationship Id="rId8" Type="http://schemas.openxmlformats.org/officeDocument/2006/relationships/hyperlink" Target="https://www.gartner.com/doc/reprints?id=1-6SQE4Z2&amp;ct=190610&amp;st=sb" TargetMode="External"/><Relationship Id="rId3" Type="http://schemas.openxmlformats.org/officeDocument/2006/relationships/image" Target="../media/image119.png"/><Relationship Id="rId7"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203.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21.xml.rels><?xml version="1.0" encoding="UTF-8" standalone="yes"?>
<Relationships xmlns="http://schemas.openxmlformats.org/package/2006/relationships"><Relationship Id="rId8" Type="http://schemas.openxmlformats.org/officeDocument/2006/relationships/image" Target="../media/image145.sv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40.png"/><Relationship Id="rId21" Type="http://schemas.openxmlformats.org/officeDocument/2006/relationships/image" Target="../media/image158.png"/><Relationship Id="rId7" Type="http://schemas.openxmlformats.org/officeDocument/2006/relationships/image" Target="../media/image144.png"/><Relationship Id="rId12" Type="http://schemas.openxmlformats.org/officeDocument/2006/relationships/image" Target="../media/image149.svg"/><Relationship Id="rId17" Type="http://schemas.openxmlformats.org/officeDocument/2006/relationships/image" Target="../media/image154.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slideLayout" Target="../slideLayouts/slideLayout203.xm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svg"/><Relationship Id="rId19" Type="http://schemas.openxmlformats.org/officeDocument/2006/relationships/image" Target="../media/image156.png"/><Relationship Id="rId4" Type="http://schemas.openxmlformats.org/officeDocument/2006/relationships/image" Target="../media/image141.svg"/><Relationship Id="rId9" Type="http://schemas.openxmlformats.org/officeDocument/2006/relationships/image" Target="../media/image146.png"/><Relationship Id="rId14" Type="http://schemas.openxmlformats.org/officeDocument/2006/relationships/image" Target="../media/image1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03.xml"/><Relationship Id="rId1" Type="http://schemas.openxmlformats.org/officeDocument/2006/relationships/tags" Target="../tags/tag13.xml"/><Relationship Id="rId6" Type="http://schemas.openxmlformats.org/officeDocument/2006/relationships/image" Target="../media/image161.jpeg"/><Relationship Id="rId5" Type="http://schemas.openxmlformats.org/officeDocument/2006/relationships/image" Target="../media/image160.jpeg"/><Relationship Id="rId4" Type="http://schemas.openxmlformats.org/officeDocument/2006/relationships/image" Target="../media/image159.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18.xml"/><Relationship Id="rId1" Type="http://schemas.openxmlformats.org/officeDocument/2006/relationships/slideLayout" Target="../slideLayouts/slideLayout203.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hyperlink" Target="https://aka.ms/resilience-in-azure-whitepaper"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20.xml"/><Relationship Id="rId1" Type="http://schemas.openxmlformats.org/officeDocument/2006/relationships/slideLayout" Target="../slideLayouts/slideLayout20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3.xml"/></Relationships>
</file>

<file path=ppt/slides/_rels/slide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64.xml"/></Relationships>
</file>

<file path=ppt/slides/_rels/slide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203.xml"/></Relationships>
</file>

<file path=ppt/slides/_rels/slide31.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37.emf"/><Relationship Id="rId1" Type="http://schemas.openxmlformats.org/officeDocument/2006/relationships/slideLayout" Target="../slideLayouts/slideLayout203.xml"/><Relationship Id="rId4" Type="http://schemas.openxmlformats.org/officeDocument/2006/relationships/image" Target="../media/image16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4.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5.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6.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151.xml"/></Relationships>
</file>

<file path=ppt/slides/_rels/slide37.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70.png"/><Relationship Id="rId1" Type="http://schemas.openxmlformats.org/officeDocument/2006/relationships/slideLayout" Target="../slideLayouts/slideLayout151.xml"/></Relationships>
</file>

<file path=ppt/slides/_rels/slide38.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70.png"/><Relationship Id="rId1" Type="http://schemas.openxmlformats.org/officeDocument/2006/relationships/slideLayout" Target="../slideLayouts/slideLayout1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xml"/><Relationship Id="rId1" Type="http://schemas.openxmlformats.org/officeDocument/2006/relationships/slideLayout" Target="../slideLayouts/slideLayout203.xml"/><Relationship Id="rId5" Type="http://schemas.openxmlformats.org/officeDocument/2006/relationships/image" Target="../media/image116.svg"/><Relationship Id="rId4" Type="http://schemas.openxmlformats.org/officeDocument/2006/relationships/image" Target="../media/image115.png"/></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151.xml"/><Relationship Id="rId4" Type="http://schemas.openxmlformats.org/officeDocument/2006/relationships/image" Target="../media/image169.svg"/></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151.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69.sv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31.xml"/><Relationship Id="rId4" Type="http://schemas.openxmlformats.org/officeDocument/2006/relationships/image" Target="../media/image174.svg"/></Relationships>
</file>

<file path=ppt/slides/_rels/slide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286.xml"/><Relationship Id="rId5" Type="http://schemas.openxmlformats.org/officeDocument/2006/relationships/image" Target="../media/image176.png"/><Relationship Id="rId4" Type="http://schemas.openxmlformats.org/officeDocument/2006/relationships/image" Target="../media/image174.sv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0.xml"/><Relationship Id="rId1" Type="http://schemas.openxmlformats.org/officeDocument/2006/relationships/slideLayout" Target="../slideLayouts/slideLayout286.xml"/><Relationship Id="rId5" Type="http://schemas.openxmlformats.org/officeDocument/2006/relationships/image" Target="../media/image177.png"/><Relationship Id="rId4" Type="http://schemas.openxmlformats.org/officeDocument/2006/relationships/image" Target="../media/image174.svg"/></Relationships>
</file>

<file path=ppt/slides/_rels/slide48.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31.xml"/><Relationship Id="rId1" Type="http://schemas.openxmlformats.org/officeDocument/2006/relationships/slideLayout" Target="../slideLayouts/slideLayout296.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sv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05.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_rels/slide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3.xml"/><Relationship Id="rId1" Type="http://schemas.openxmlformats.org/officeDocument/2006/relationships/slideLayout" Target="../slideLayouts/slideLayout334.xml"/></Relationships>
</file>

<file path=ppt/slides/_rels/slide51.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18" Type="http://schemas.openxmlformats.org/officeDocument/2006/relationships/image" Target="../media/image200.jpeg"/><Relationship Id="rId3" Type="http://schemas.openxmlformats.org/officeDocument/2006/relationships/image" Target="../media/image185.emf"/><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34.xml"/><Relationship Id="rId16" Type="http://schemas.openxmlformats.org/officeDocument/2006/relationships/image" Target="../media/image198.png"/><Relationship Id="rId1" Type="http://schemas.openxmlformats.org/officeDocument/2006/relationships/slideLayout" Target="../slideLayouts/slideLayout379.xml"/><Relationship Id="rId6" Type="http://schemas.openxmlformats.org/officeDocument/2006/relationships/image" Target="../media/image188.emf"/><Relationship Id="rId11" Type="http://schemas.openxmlformats.org/officeDocument/2006/relationships/image" Target="../media/image193.png"/><Relationship Id="rId5" Type="http://schemas.openxmlformats.org/officeDocument/2006/relationships/image" Target="../media/image187.emf"/><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6.emf"/><Relationship Id="rId9" Type="http://schemas.openxmlformats.org/officeDocument/2006/relationships/image" Target="../media/image191.png"/><Relationship Id="rId14" Type="http://schemas.openxmlformats.org/officeDocument/2006/relationships/image" Target="../media/image196.png"/></Relationships>
</file>

<file path=ppt/slides/_rels/slide5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5.xml"/><Relationship Id="rId1" Type="http://schemas.openxmlformats.org/officeDocument/2006/relationships/slideLayout" Target="../slideLayouts/slideLayout409.xml"/></Relationships>
</file>

<file path=ppt/slides/_rels/slide5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6.xml"/><Relationship Id="rId1" Type="http://schemas.openxmlformats.org/officeDocument/2006/relationships/slideLayout" Target="../slideLayouts/slideLayout409.xml"/></Relationships>
</file>

<file path=ppt/slides/_rels/slide54.xml.rels><?xml version="1.0" encoding="UTF-8" standalone="yes"?>
<Relationships xmlns="http://schemas.openxmlformats.org/package/2006/relationships"><Relationship Id="rId8" Type="http://schemas.openxmlformats.org/officeDocument/2006/relationships/image" Target="../media/image208.gif"/><Relationship Id="rId13" Type="http://schemas.openxmlformats.org/officeDocument/2006/relationships/image" Target="../media/image213.png"/><Relationship Id="rId18" Type="http://schemas.openxmlformats.org/officeDocument/2006/relationships/image" Target="../media/image218.png"/><Relationship Id="rId26" Type="http://schemas.openxmlformats.org/officeDocument/2006/relationships/image" Target="../media/image226.pn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225.png"/><Relationship Id="rId2" Type="http://schemas.openxmlformats.org/officeDocument/2006/relationships/notesSlide" Target="../notesSlides/notesSlide37.xml"/><Relationship Id="rId16" Type="http://schemas.openxmlformats.org/officeDocument/2006/relationships/image" Target="../media/image216.svg"/><Relationship Id="rId20" Type="http://schemas.openxmlformats.org/officeDocument/2006/relationships/image" Target="../media/image220.png"/><Relationship Id="rId29" Type="http://schemas.openxmlformats.org/officeDocument/2006/relationships/image" Target="../media/image124.emf"/><Relationship Id="rId1" Type="http://schemas.openxmlformats.org/officeDocument/2006/relationships/slideLayout" Target="../slideLayouts/slideLayout420.xml"/><Relationship Id="rId6" Type="http://schemas.openxmlformats.org/officeDocument/2006/relationships/image" Target="../media/image206.png"/><Relationship Id="rId11" Type="http://schemas.openxmlformats.org/officeDocument/2006/relationships/image" Target="../media/image211.png"/><Relationship Id="rId24" Type="http://schemas.openxmlformats.org/officeDocument/2006/relationships/image" Target="../media/image224.png"/><Relationship Id="rId5" Type="http://schemas.openxmlformats.org/officeDocument/2006/relationships/image" Target="../media/image205.png"/><Relationship Id="rId15" Type="http://schemas.openxmlformats.org/officeDocument/2006/relationships/image" Target="../media/image215.png"/><Relationship Id="rId23" Type="http://schemas.openxmlformats.org/officeDocument/2006/relationships/image" Target="../media/image223.png"/><Relationship Id="rId28" Type="http://schemas.openxmlformats.org/officeDocument/2006/relationships/image" Target="../media/image228.png"/><Relationship Id="rId10" Type="http://schemas.openxmlformats.org/officeDocument/2006/relationships/image" Target="../media/image210.png"/><Relationship Id="rId19" Type="http://schemas.openxmlformats.org/officeDocument/2006/relationships/image" Target="../media/image219.png"/><Relationship Id="rId31" Type="http://schemas.openxmlformats.org/officeDocument/2006/relationships/image" Target="../media/image230.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 Id="rId22" Type="http://schemas.openxmlformats.org/officeDocument/2006/relationships/image" Target="../media/image222.png"/><Relationship Id="rId27" Type="http://schemas.openxmlformats.org/officeDocument/2006/relationships/image" Target="../media/image227.png"/><Relationship Id="rId30" Type="http://schemas.openxmlformats.org/officeDocument/2006/relationships/image" Target="../media/image229.emf"/></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286.xml"/><Relationship Id="rId5" Type="http://schemas.openxmlformats.org/officeDocument/2006/relationships/image" Target="../media/image231.png"/><Relationship Id="rId4" Type="http://schemas.openxmlformats.org/officeDocument/2006/relationships/image" Target="../media/image174.svg"/></Relationships>
</file>

<file path=ppt/slides/_rels/slide5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0.xml"/><Relationship Id="rId1" Type="http://schemas.openxmlformats.org/officeDocument/2006/relationships/slideLayout" Target="../slideLayouts/slideLayout286.xml"/><Relationship Id="rId5" Type="http://schemas.openxmlformats.org/officeDocument/2006/relationships/image" Target="../media/image232.png"/><Relationship Id="rId4" Type="http://schemas.openxmlformats.org/officeDocument/2006/relationships/image" Target="../media/image174.svg"/></Relationships>
</file>

<file path=ppt/slides/_rels/slide5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1.xml"/><Relationship Id="rId1" Type="http://schemas.openxmlformats.org/officeDocument/2006/relationships/slideLayout" Target="../slideLayouts/slideLayout286.xml"/><Relationship Id="rId5" Type="http://schemas.openxmlformats.org/officeDocument/2006/relationships/image" Target="../media/image233.png"/><Relationship Id="rId4" Type="http://schemas.openxmlformats.org/officeDocument/2006/relationships/image" Target="../media/image174.svg"/></Relationships>
</file>

<file path=ppt/slides/_rels/slide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2.xml"/><Relationship Id="rId1" Type="http://schemas.openxmlformats.org/officeDocument/2006/relationships/slideLayout" Target="../slideLayouts/slideLayout286.xml"/><Relationship Id="rId5" Type="http://schemas.openxmlformats.org/officeDocument/2006/relationships/image" Target="../media/image234.png"/><Relationship Id="rId4" Type="http://schemas.openxmlformats.org/officeDocument/2006/relationships/image" Target="../media/image17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6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3.xml"/><Relationship Id="rId1" Type="http://schemas.openxmlformats.org/officeDocument/2006/relationships/slideLayout" Target="../slideLayouts/slideLayout286.xml"/><Relationship Id="rId5" Type="http://schemas.openxmlformats.org/officeDocument/2006/relationships/image" Target="../media/image235.png"/><Relationship Id="rId4" Type="http://schemas.openxmlformats.org/officeDocument/2006/relationships/image" Target="../media/image174.svg"/></Relationships>
</file>

<file path=ppt/slides/_rels/slide6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44.xml"/><Relationship Id="rId1" Type="http://schemas.openxmlformats.org/officeDocument/2006/relationships/slideLayout" Target="../slideLayouts/slideLayout120.xml"/><Relationship Id="rId6" Type="http://schemas.openxmlformats.org/officeDocument/2006/relationships/image" Target="../media/image239.png"/><Relationship Id="rId5" Type="http://schemas.openxmlformats.org/officeDocument/2006/relationships/image" Target="../media/image238.png"/><Relationship Id="rId10" Type="http://schemas.openxmlformats.org/officeDocument/2006/relationships/image" Target="../media/image243.emf"/><Relationship Id="rId4" Type="http://schemas.openxmlformats.org/officeDocument/2006/relationships/image" Target="../media/image237.png"/><Relationship Id="rId9" Type="http://schemas.openxmlformats.org/officeDocument/2006/relationships/image" Target="../media/image242.svg"/></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5.xml"/><Relationship Id="rId1" Type="http://schemas.openxmlformats.org/officeDocument/2006/relationships/slideLayout" Target="../slideLayouts/slideLayout286.xml"/><Relationship Id="rId5" Type="http://schemas.openxmlformats.org/officeDocument/2006/relationships/image" Target="../media/image244.png"/><Relationship Id="rId4" Type="http://schemas.openxmlformats.org/officeDocument/2006/relationships/image" Target="../media/image174.svg"/></Relationships>
</file>

<file path=ppt/slides/_rels/slide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286.xml"/><Relationship Id="rId5" Type="http://schemas.openxmlformats.org/officeDocument/2006/relationships/image" Target="../media/image245.png"/><Relationship Id="rId4" Type="http://schemas.openxmlformats.org/officeDocument/2006/relationships/image" Target="../media/image174.svg"/></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7.xml"/><Relationship Id="rId1" Type="http://schemas.openxmlformats.org/officeDocument/2006/relationships/slideLayout" Target="../slideLayouts/slideLayout286.xml"/><Relationship Id="rId4" Type="http://schemas.openxmlformats.org/officeDocument/2006/relationships/image" Target="../media/image174.sv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9.xml"/><Relationship Id="rId1" Type="http://schemas.openxmlformats.org/officeDocument/2006/relationships/slideLayout" Target="../slideLayouts/slideLayout286.xml"/><Relationship Id="rId5" Type="http://schemas.openxmlformats.org/officeDocument/2006/relationships/image" Target="../media/image247.svg"/><Relationship Id="rId4" Type="http://schemas.openxmlformats.org/officeDocument/2006/relationships/image" Target="../media/image17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6.xml"/></Relationships>
</file>

<file path=ppt/slides/_rels/slide69.xml.rels><?xml version="1.0" encoding="UTF-8" standalone="yes"?>
<Relationships xmlns="http://schemas.openxmlformats.org/package/2006/relationships"><Relationship Id="rId3" Type="http://schemas.openxmlformats.org/officeDocument/2006/relationships/image" Target="../media/image248.jpeg"/><Relationship Id="rId7" Type="http://schemas.openxmlformats.org/officeDocument/2006/relationships/image" Target="../media/image251.png"/><Relationship Id="rId2" Type="http://schemas.openxmlformats.org/officeDocument/2006/relationships/notesSlide" Target="../notesSlides/notesSlide52.xml"/><Relationship Id="rId1" Type="http://schemas.openxmlformats.org/officeDocument/2006/relationships/slideLayout" Target="../slideLayouts/slideLayout296.xml"/><Relationship Id="rId6" Type="http://schemas.openxmlformats.org/officeDocument/2006/relationships/image" Target="../media/image251.png"/><Relationship Id="rId5" Type="http://schemas.openxmlformats.org/officeDocument/2006/relationships/image" Target="../media/image250.svg"/><Relationship Id="rId4" Type="http://schemas.openxmlformats.org/officeDocument/2006/relationships/image" Target="../media/image249.png"/></Relationships>
</file>

<file path=ppt/slides/_rels/slide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xml"/><Relationship Id="rId1" Type="http://schemas.openxmlformats.org/officeDocument/2006/relationships/slideLayout" Target="../slideLayouts/slideLayout203.xml"/><Relationship Id="rId5" Type="http://schemas.openxmlformats.org/officeDocument/2006/relationships/hyperlink" Target="https://azure.microsoft.com/en-us/resources/azure-site-recovery-and-azure-backup-are-helping-improve-business-operations/" TargetMode="External"/><Relationship Id="rId4" Type="http://schemas.openxmlformats.org/officeDocument/2006/relationships/image" Target="../media/image118.svg"/></Relationships>
</file>

<file path=ppt/slides/_rels/slide70.xml.rels><?xml version="1.0" encoding="UTF-8" standalone="yes"?>
<Relationships xmlns="http://schemas.openxmlformats.org/package/2006/relationships"><Relationship Id="rId8" Type="http://schemas.openxmlformats.org/officeDocument/2006/relationships/hyperlink" Target="https://azure.microsoft.com/en-us/resources/cis-microsoft-azure-foundations-security-benchmark/" TargetMode="External"/><Relationship Id="rId3" Type="http://schemas.openxmlformats.org/officeDocument/2006/relationships/image" Target="../media/image252.jpeg"/><Relationship Id="rId7" Type="http://schemas.openxmlformats.org/officeDocument/2006/relationships/hyperlink" Target="https://www.microsoft.com/en-us/trustcenter/compliance/csa-self-assessment" TargetMode="External"/><Relationship Id="rId2" Type="http://schemas.openxmlformats.org/officeDocument/2006/relationships/notesSlide" Target="../notesSlides/notesSlide53.xml"/><Relationship Id="rId1" Type="http://schemas.openxmlformats.org/officeDocument/2006/relationships/slideLayout" Target="../slideLayouts/slideLayout296.xml"/><Relationship Id="rId6" Type="http://schemas.openxmlformats.org/officeDocument/2006/relationships/hyperlink" Target="https://servicetrust.microsoft.com/" TargetMode="External"/><Relationship Id="rId5" Type="http://schemas.openxmlformats.org/officeDocument/2006/relationships/hyperlink" Target="https://docs.microsoft.com/en-us/azure/security/azure-security-infrastructure" TargetMode="External"/><Relationship Id="rId4" Type="http://schemas.openxmlformats.org/officeDocument/2006/relationships/image" Target="../media/image253.png"/><Relationship Id="rId9" Type="http://schemas.openxmlformats.org/officeDocument/2006/relationships/hyperlink" Target="https://docs.microsoft.com/en-us/azure/architecture/aws-professiona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4.xml"/><Relationship Id="rId1" Type="http://schemas.openxmlformats.org/officeDocument/2006/relationships/slideLayout" Target="../slideLayouts/slideLayout296.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7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hyperlink" Target="https://www.microsoft.com/TrustCenter" TargetMode="External"/><Relationship Id="rId7" Type="http://schemas.openxmlformats.org/officeDocument/2006/relationships/image" Target="../media/image260.jpeg"/><Relationship Id="rId2" Type="http://schemas.openxmlformats.org/officeDocument/2006/relationships/notesSlide" Target="../notesSlides/notesSlide55.xml"/><Relationship Id="rId1" Type="http://schemas.openxmlformats.org/officeDocument/2006/relationships/slideLayout" Target="../slideLayouts/slideLayout296.xml"/><Relationship Id="rId6" Type="http://schemas.openxmlformats.org/officeDocument/2006/relationships/image" Target="../media/image259.png"/><Relationship Id="rId5" Type="http://schemas.openxmlformats.org/officeDocument/2006/relationships/hyperlink" Target="https://www.microsoft.com/en-us/WindowsForBusiness/windows-atp" TargetMode="External"/><Relationship Id="rId4" Type="http://schemas.openxmlformats.org/officeDocument/2006/relationships/image" Target="../media/image258.png"/><Relationship Id="rId9" Type="http://schemas.openxmlformats.org/officeDocument/2006/relationships/image" Target="../media/image262.png"/></Relationships>
</file>

<file path=ppt/slides/_rels/slide73.xml.rels><?xml version="1.0" encoding="UTF-8" standalone="yes"?>
<Relationships xmlns="http://schemas.openxmlformats.org/package/2006/relationships"><Relationship Id="rId117" Type="http://schemas.openxmlformats.org/officeDocument/2006/relationships/hyperlink" Target="https://azure.microsoft.com/en-us/blog/security-and-compliance-in-azure-stack/"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280.png"/><Relationship Id="rId63" Type="http://schemas.openxmlformats.org/officeDocument/2006/relationships/hyperlink" Target="https://docs.microsoft.com/en-us/azure/active-directory-b2c/" TargetMode="External"/><Relationship Id="rId84" Type="http://schemas.openxmlformats.org/officeDocument/2006/relationships/image" Target="../media/image295.png"/><Relationship Id="rId16" Type="http://schemas.openxmlformats.org/officeDocument/2006/relationships/hyperlink" Target="https://blogs.office.com/2015/04/21/announcing-customer-lockbox-for-office-365/" TargetMode="External"/><Relationship Id="rId107" Type="http://schemas.openxmlformats.org/officeDocument/2006/relationships/hyperlink" Target="https://docs.microsoft.com/en-us/windows/security/threat-protection/windows-defender-atp/secure-score-dashboard-windows-defender-advanced-threat-protection" TargetMode="External"/><Relationship Id="rId11" Type="http://schemas.openxmlformats.org/officeDocument/2006/relationships/image" Target="../media/image266.png"/><Relationship Id="rId32" Type="http://schemas.openxmlformats.org/officeDocument/2006/relationships/image" Target="../media/image275.png"/><Relationship Id="rId37" Type="http://schemas.openxmlformats.org/officeDocument/2006/relationships/hyperlink" Target="https://developer.microsoft.com/en-us/windows/iot" TargetMode="External"/><Relationship Id="rId53" Type="http://schemas.openxmlformats.org/officeDocument/2006/relationships/hyperlink" Target="https://aka.ms/graphsecuritydocs" TargetMode="External"/><Relationship Id="rId58" Type="http://schemas.openxmlformats.org/officeDocument/2006/relationships/image" Target="../media/image283.png"/><Relationship Id="rId74" Type="http://schemas.openxmlformats.org/officeDocument/2006/relationships/hyperlink" Target="https://docs.microsoft.com/en-us/information-protection/get-started/requirements-applications" TargetMode="External"/><Relationship Id="rId79" Type="http://schemas.openxmlformats.org/officeDocument/2006/relationships/image" Target="../media/image293.png"/><Relationship Id="rId102" Type="http://schemas.openxmlformats.org/officeDocument/2006/relationships/image" Target="../media/image302.png"/><Relationship Id="rId123" Type="http://schemas.openxmlformats.org/officeDocument/2006/relationships/hyperlink" Target="https://aka.ms/AzureSentinel" TargetMode="External"/><Relationship Id="rId128" Type="http://schemas.openxmlformats.org/officeDocument/2006/relationships/hyperlink" Target="https://msdn.microsoft.com/en-us/library/dn948096.aspx" TargetMode="External"/><Relationship Id="rId5" Type="http://schemas.openxmlformats.org/officeDocument/2006/relationships/image" Target="../media/image178.png"/><Relationship Id="rId90" Type="http://schemas.openxmlformats.org/officeDocument/2006/relationships/image" Target="../media/image298.png"/><Relationship Id="rId95" Type="http://schemas.openxmlformats.org/officeDocument/2006/relationships/hyperlink" Target="https://docs.microsoft.com/en-us/azure/azure-policy/azure-policy-introduction" TargetMode="External"/><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43" Type="http://schemas.openxmlformats.org/officeDocument/2006/relationships/image" Target="../media/image187.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b2b-what-is-azure-ad-b2b" TargetMode="External"/><Relationship Id="rId69" Type="http://schemas.openxmlformats.org/officeDocument/2006/relationships/hyperlink" Target="http://www.iiconsortium.org/pdf/SMM_Description_and_Intended_Use_2018-04-09.pdf" TargetMode="External"/><Relationship Id="rId113" Type="http://schemas.openxmlformats.org/officeDocument/2006/relationships/hyperlink" Target="https://aka.ms/STP" TargetMode="External"/><Relationship Id="rId118" Type="http://schemas.openxmlformats.org/officeDocument/2006/relationships/hyperlink" Target="http://aka.ms/pam" TargetMode="External"/><Relationship Id="rId134" Type="http://schemas.openxmlformats.org/officeDocument/2006/relationships/image" Target="../media/image312.png"/><Relationship Id="rId80" Type="http://schemas.openxmlformats.org/officeDocument/2006/relationships/hyperlink" Target="https://blogs.technet.microsoft.com/enterprisemobility/2015/09/08/sealpath-brings-rms-protection-to-autocad/" TargetMode="External"/><Relationship Id="rId85" Type="http://schemas.openxmlformats.org/officeDocument/2006/relationships/hyperlink" Target="https://docs.microsoft.com/en-us/azure/virtual-network/security-overview" TargetMode="External"/><Relationship Id="rId12" Type="http://schemas.openxmlformats.org/officeDocument/2006/relationships/image" Target="../media/image267.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276.png"/><Relationship Id="rId38" Type="http://schemas.openxmlformats.org/officeDocument/2006/relationships/hyperlink" Target="https://www.microsoft.com/en-us/iot-central/" TargetMode="External"/><Relationship Id="rId59" Type="http://schemas.openxmlformats.org/officeDocument/2006/relationships/hyperlink" Target="https://docs.microsoft.com/en-us/azure/active-directory/active-directory-privileged-identity-management-configure" TargetMode="External"/><Relationship Id="rId103" Type="http://schemas.openxmlformats.org/officeDocument/2006/relationships/hyperlink" Target="https://www.microsoft.com/en-us/WindowsForBusiness/windows-atp" TargetMode="External"/><Relationship Id="rId108" Type="http://schemas.openxmlformats.org/officeDocument/2006/relationships/hyperlink" Target="https://docs.microsoft.com/en-us/windows/security/threat-protection/windows-defender-atp/threat-analytics-dashboard-windows-defender-advanced-threat-protection" TargetMode="External"/><Relationship Id="rId124" Type="http://schemas.openxmlformats.org/officeDocument/2006/relationships/hyperlink" Target="https://docs.microsoft.com/en-us/azure/active-directory/active-directory-conditional-access-azure-portal" TargetMode="External"/><Relationship Id="rId129" Type="http://schemas.openxmlformats.org/officeDocument/2006/relationships/hyperlink" Target="https://azure.microsoft.com/en-us/blog/introducing-sql-information-protection-for-azure-sql-database-and-on-premises-sql-server/" TargetMode="External"/><Relationship Id="rId54" Type="http://schemas.openxmlformats.org/officeDocument/2006/relationships/hyperlink" Target="https://www.microsoft.com/en-us/security/threat-protection" TargetMode="External"/><Relationship Id="rId70" Type="http://schemas.openxmlformats.org/officeDocument/2006/relationships/hyperlink" Target="https://azure.microsoft.com/en-us/blog/introducing-microsoft-azure-sphere-secure-and-power-the-intelligent-edge/" TargetMode="External"/><Relationship Id="rId75" Type="http://schemas.openxmlformats.org/officeDocument/2006/relationships/image" Target="../media/image289.jpeg"/><Relationship Id="rId91" Type="http://schemas.openxmlformats.org/officeDocument/2006/relationships/hyperlink" Target="https://docs.microsoft.com/en-us/azure/security/azure-security-disk-encryption" TargetMode="External"/><Relationship Id="rId96" Type="http://schemas.openxmlformats.org/officeDocument/2006/relationships/hyperlink" Target="https://azure.microsoft.com/en-us/blog/azure-confidential-computing/" TargetMode="External"/><Relationship Id="rId1" Type="http://schemas.openxmlformats.org/officeDocument/2006/relationships/slideLayout" Target="../slideLayouts/slideLayout438.xml"/><Relationship Id="rId6" Type="http://schemas.openxmlformats.org/officeDocument/2006/relationships/image" Target="../media/image179.sv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271.png"/><Relationship Id="rId49" Type="http://schemas.openxmlformats.org/officeDocument/2006/relationships/hyperlink" Target="https://docs.microsoft.com/en-us/windows/security/threat-protection/windows-defender-atp/windows-defender-advanced-threat-protection" TargetMode="External"/><Relationship Id="rId114" Type="http://schemas.openxmlformats.org/officeDocument/2006/relationships/hyperlink" Target="https://www.microsoft.com/trustcenter" TargetMode="External"/><Relationship Id="rId119" Type="http://schemas.openxmlformats.org/officeDocument/2006/relationships/hyperlink" Target="https://www.microsoft.com/security/blog/2019/01/17/windows-defender-atp-integrates-with-microsoft-information-protection-to-discover-protect-and-monitor-sensitive-data-on-windows-devices/" TargetMode="External"/><Relationship Id="rId44" Type="http://schemas.openxmlformats.org/officeDocument/2006/relationships/image" Target="../media/image281.png"/><Relationship Id="rId60" Type="http://schemas.openxmlformats.org/officeDocument/2006/relationships/hyperlink" Target="https://docs.microsoft.com/en-us/windows/security/identity-protection/hello-for-business/hello-identity-verification" TargetMode="External"/><Relationship Id="rId65" Type="http://schemas.openxmlformats.org/officeDocument/2006/relationships/image" Target="../media/image285.png"/><Relationship Id="rId81" Type="http://schemas.openxmlformats.org/officeDocument/2006/relationships/image" Target="../media/image294.png"/><Relationship Id="rId86" Type="http://schemas.openxmlformats.org/officeDocument/2006/relationships/hyperlink" Target="https://docs.microsoft.com/en-us/azure/application-gateway/application-gateway-web-application-firewall-overview" TargetMode="External"/><Relationship Id="rId130" Type="http://schemas.openxmlformats.org/officeDocument/2006/relationships/image" Target="../media/image311.png"/><Relationship Id="rId135" Type="http://schemas.openxmlformats.org/officeDocument/2006/relationships/hyperlink" Target="https://docs.microsoft.com/en-us/windows/security/threat-protection/windows-defender-atp/microsoft-threat-experts" TargetMode="External"/><Relationship Id="rId13" Type="http://schemas.openxmlformats.org/officeDocument/2006/relationships/image" Target="../media/image268.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hyperlink" Target="https://www.microsoft.com/en-us/cloud-platform/windows-server-security" TargetMode="External"/><Relationship Id="rId34" Type="http://schemas.openxmlformats.org/officeDocument/2006/relationships/image" Target="../media/image277.emf"/><Relationship Id="rId50" Type="http://schemas.openxmlformats.org/officeDocument/2006/relationships/hyperlink" Target="https://support.office.com/en-us/article/Office-365-ATP-for-SharePoint-OneDrive-and-Microsoft-Teams-26261670-db33-4c53-b125-af0662c34607" TargetMode="External"/><Relationship Id="rId55" Type="http://schemas.openxmlformats.org/officeDocument/2006/relationships/hyperlink" Target="https://aka.ms/SIEMConnect" TargetMode="External"/><Relationship Id="rId76" Type="http://schemas.openxmlformats.org/officeDocument/2006/relationships/image" Target="../media/image290.png"/><Relationship Id="rId97" Type="http://schemas.openxmlformats.org/officeDocument/2006/relationships/image" Target="../media/image300.png"/><Relationship Id="rId104" Type="http://schemas.openxmlformats.org/officeDocument/2006/relationships/image" Target="../media/image303.jpeg"/><Relationship Id="rId120" Type="http://schemas.openxmlformats.org/officeDocument/2006/relationships/hyperlink" Target="https://docs.microsoft.com/en-us/azure/firewall/overview" TargetMode="External"/><Relationship Id="rId125" Type="http://schemas.openxmlformats.org/officeDocument/2006/relationships/image" Target="../media/image309.png"/><Relationship Id="rId7" Type="http://schemas.openxmlformats.org/officeDocument/2006/relationships/image" Target="../media/image180.png"/><Relationship Id="rId71" Type="http://schemas.openxmlformats.org/officeDocument/2006/relationships/image" Target="../media/image288.png"/><Relationship Id="rId92" Type="http://schemas.openxmlformats.org/officeDocument/2006/relationships/hyperlink" Target="https://docs.microsoft.com/en-us/azure/virtual-network/ddos-protection-overview" TargetMode="External"/><Relationship Id="rId2" Type="http://schemas.openxmlformats.org/officeDocument/2006/relationships/notesSlide" Target="../notesSlides/notesSlide56.xml"/><Relationship Id="rId29" Type="http://schemas.openxmlformats.org/officeDocument/2006/relationships/image" Target="../media/image272.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www.microsoft.com/en-us/cloud-platform/microsoft-intune" TargetMode="External"/><Relationship Id="rId66" Type="http://schemas.openxmlformats.org/officeDocument/2006/relationships/hyperlink" Target="https://docs.microsoft.com/en-us/azure/iot-hub/iot-hub-security-architecture" TargetMode="External"/><Relationship Id="rId87" Type="http://schemas.openxmlformats.org/officeDocument/2006/relationships/image" Target="../media/image296.png"/><Relationship Id="rId110" Type="http://schemas.openxmlformats.org/officeDocument/2006/relationships/hyperlink" Target="https://azure.microsoft.com/en-us/services/expressroute/" TargetMode="External"/><Relationship Id="rId115" Type="http://schemas.openxmlformats.org/officeDocument/2006/relationships/hyperlink" Target="https://www.microsoft.com/security/intelligence" TargetMode="External"/><Relationship Id="rId131" Type="http://schemas.openxmlformats.org/officeDocument/2006/relationships/hyperlink" Target="https://blogs.office.com/2013/10/28/office-365-compliance-controls-data-loss-prevention/" TargetMode="External"/><Relationship Id="rId136" Type="http://schemas.openxmlformats.org/officeDocument/2006/relationships/hyperlink" Target="https://www.microsoft.com/en-us/microsoftservices/campaigns/cybersecurity-protection.aspx#stage-3" TargetMode="External"/><Relationship Id="rId61" Type="http://schemas.openxmlformats.org/officeDocument/2006/relationships/image" Target="../media/image284.jpeg"/><Relationship Id="rId82" Type="http://schemas.openxmlformats.org/officeDocument/2006/relationships/hyperlink" Target="https://docs.microsoft.com/en-us/azure/information-protection/deploy-use/deploy-aip-scanner" TargetMode="External"/><Relationship Id="rId19" Type="http://schemas.openxmlformats.org/officeDocument/2006/relationships/hyperlink" Target="https://aka.ms/O365SecRoadmap" TargetMode="External"/><Relationship Id="rId14" Type="http://schemas.openxmlformats.org/officeDocument/2006/relationships/image" Target="../media/image269.png"/><Relationship Id="rId30" Type="http://schemas.openxmlformats.org/officeDocument/2006/relationships/image" Target="../media/image273.png"/><Relationship Id="rId35" Type="http://schemas.openxmlformats.org/officeDocument/2006/relationships/image" Target="../media/image278.png"/><Relationship Id="rId56" Type="http://schemas.openxmlformats.org/officeDocument/2006/relationships/hyperlink" Target="https://docs.microsoft.com/en-us/azure/security-center/security-center-adaptive-application" TargetMode="External"/><Relationship Id="rId77" Type="http://schemas.openxmlformats.org/officeDocument/2006/relationships/image" Target="../media/image291.png"/><Relationship Id="rId100" Type="http://schemas.openxmlformats.org/officeDocument/2006/relationships/hyperlink" Target="https://www.microsoft.com/en-us/WindowsForBusiness/Windows-security" TargetMode="External"/><Relationship Id="rId105" Type="http://schemas.openxmlformats.org/officeDocument/2006/relationships/image" Target="../media/image304.png"/><Relationship Id="rId126" Type="http://schemas.openxmlformats.org/officeDocument/2006/relationships/hyperlink" Target="https://docs.microsoft.com/en-us/azure/sql-database/sql-database-threat-detection" TargetMode="External"/><Relationship Id="rId8" Type="http://schemas.openxmlformats.org/officeDocument/2006/relationships/image" Target="../media/image181.svg"/><Relationship Id="rId51" Type="http://schemas.openxmlformats.org/officeDocument/2006/relationships/hyperlink" Target="https://www.microsoft.com/en-us/cloud-platform/cloud-app-security" TargetMode="External"/><Relationship Id="rId72" Type="http://schemas.openxmlformats.org/officeDocument/2006/relationships/hyperlink" Target="https://www.microsoft.com/en-us/cloud-platform/azure-information-protection" TargetMode="External"/><Relationship Id="rId93" Type="http://schemas.openxmlformats.org/officeDocument/2006/relationships/hyperlink" Target="https://azure.microsoft.com/en-us/services/site-recovery/" TargetMode="External"/><Relationship Id="rId98" Type="http://schemas.openxmlformats.org/officeDocument/2006/relationships/hyperlink" Target="https://technet.microsoft.com/en-us/itpro/windows/keep-secure/windows-10-security-guide" TargetMode="External"/><Relationship Id="rId121" Type="http://schemas.openxmlformats.org/officeDocument/2006/relationships/image" Target="../media/image307.png"/><Relationship Id="rId3" Type="http://schemas.openxmlformats.org/officeDocument/2006/relationships/image" Target="../media/image263.png"/><Relationship Id="rId25" Type="http://schemas.openxmlformats.org/officeDocument/2006/relationships/hyperlink" Target="https://aka.ms/ESAE" TargetMode="External"/><Relationship Id="rId46" Type="http://schemas.openxmlformats.org/officeDocument/2006/relationships/hyperlink" Target="https://docs.microsoft.com/en-us/azure/security-center/security-center-intro" TargetMode="External"/><Relationship Id="rId67" Type="http://schemas.openxmlformats.org/officeDocument/2006/relationships/image" Target="../media/image286.png"/><Relationship Id="rId116" Type="http://schemas.openxmlformats.org/officeDocument/2006/relationships/hyperlink" Target="https://technet.microsoft.com/en-us/windows-server-docs/security/guarded-fabric-shielded-vm/guarded-fabric-and-shielded-vms"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62" Type="http://schemas.openxmlformats.org/officeDocument/2006/relationships/hyperlink" Target="https://docs.microsoft.com/en-us/azure/active-directory/active-directory-identityprotection" TargetMode="External"/><Relationship Id="rId83" Type="http://schemas.openxmlformats.org/officeDocument/2006/relationships/hyperlink" Target="https://docs.microsoft.com/en-us/azure/key-vault/key-vault-overview" TargetMode="External"/><Relationship Id="rId88" Type="http://schemas.openxmlformats.org/officeDocument/2006/relationships/hyperlink" Target="https://docs.microsoft.com/en-us/azure/security/azure-security-antimalware" TargetMode="External"/><Relationship Id="rId111" Type="http://schemas.openxmlformats.org/officeDocument/2006/relationships/image" Target="../media/image306.png"/><Relationship Id="rId132" Type="http://schemas.openxmlformats.org/officeDocument/2006/relationships/hyperlink" Target="https://support.office.com/en-us/article/Manage-data-governance-in-Office-365-48064107-fed2-4db0-9e5c-aa5ddd5ccb09" TargetMode="External"/><Relationship Id="rId15" Type="http://schemas.openxmlformats.org/officeDocument/2006/relationships/image" Target="../media/image270.png"/><Relationship Id="rId36" Type="http://schemas.openxmlformats.org/officeDocument/2006/relationships/image" Target="../media/image279.svg"/><Relationship Id="rId57" Type="http://schemas.openxmlformats.org/officeDocument/2006/relationships/hyperlink" Target="https://docs.microsoft.com/en-us/azure/active-directory/authentication/multi-factor-authentication" TargetMode="External"/><Relationship Id="rId106" Type="http://schemas.openxmlformats.org/officeDocument/2006/relationships/image" Target="../media/image305.png"/><Relationship Id="rId127" Type="http://schemas.openxmlformats.org/officeDocument/2006/relationships/image" Target="../media/image310.png"/><Relationship Id="rId10" Type="http://schemas.openxmlformats.org/officeDocument/2006/relationships/image" Target="../media/image265.png"/><Relationship Id="rId31" Type="http://schemas.openxmlformats.org/officeDocument/2006/relationships/image" Target="../media/image274.png"/><Relationship Id="rId52" Type="http://schemas.openxmlformats.org/officeDocument/2006/relationships/image" Target="../media/image282.png"/><Relationship Id="rId73" Type="http://schemas.openxmlformats.org/officeDocument/2006/relationships/hyperlink" Target="https://blogs.technet.microsoft.com/enterprisemobility/2016/08/10/azure-information-protection-with-hyok-hold-your-own-key/" TargetMode="External"/><Relationship Id="rId78" Type="http://schemas.openxmlformats.org/officeDocument/2006/relationships/image" Target="../media/image292.png"/><Relationship Id="rId94" Type="http://schemas.openxmlformats.org/officeDocument/2006/relationships/image" Target="../media/image299.png"/><Relationship Id="rId99" Type="http://schemas.openxmlformats.org/officeDocument/2006/relationships/image" Target="../media/image301.emf"/><Relationship Id="rId101" Type="http://schemas.openxmlformats.org/officeDocument/2006/relationships/hyperlink" Target="https://docs.microsoft.com/en-us/windows/deployment/windows-10-pro-in-s-mode" TargetMode="External"/><Relationship Id="rId122" Type="http://schemas.openxmlformats.org/officeDocument/2006/relationships/image" Target="../media/image308.svg"/><Relationship Id="rId4" Type="http://schemas.openxmlformats.org/officeDocument/2006/relationships/image" Target="../media/image264.svg"/><Relationship Id="rId9" Type="http://schemas.openxmlformats.org/officeDocument/2006/relationships/hyperlink" Target="https://docs.microsoft.com/en-us/sccm/" TargetMode="External"/><Relationship Id="rId26" Type="http://schemas.openxmlformats.org/officeDocument/2006/relationships/hyperlink" Target="http://aka.ms/cyberpaw" TargetMode="External"/><Relationship Id="rId47" Type="http://schemas.openxmlformats.org/officeDocument/2006/relationships/hyperlink" Target="https://docs.microsoft.com/en-us/azure/security-center/security-center-just-in-time" TargetMode="External"/><Relationship Id="rId68" Type="http://schemas.openxmlformats.org/officeDocument/2006/relationships/image" Target="../media/image287.svg"/><Relationship Id="rId89" Type="http://schemas.openxmlformats.org/officeDocument/2006/relationships/image" Target="../media/image297.png"/><Relationship Id="rId112" Type="http://schemas.openxmlformats.org/officeDocument/2006/relationships/hyperlink" Target="http://www.microsoft.com/SDL" TargetMode="External"/><Relationship Id="rId133"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7.xml"/><Relationship Id="rId1" Type="http://schemas.openxmlformats.org/officeDocument/2006/relationships/slideLayout" Target="../slideLayouts/slideLayout453.xml"/><Relationship Id="rId4" Type="http://schemas.openxmlformats.org/officeDocument/2006/relationships/image" Target="../media/image174.svg"/></Relationships>
</file>

<file path=ppt/slides/_rels/slide7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8.xml"/><Relationship Id="rId1" Type="http://schemas.openxmlformats.org/officeDocument/2006/relationships/slideLayout" Target="../slideLayouts/slideLayout453.xml"/><Relationship Id="rId4" Type="http://schemas.openxmlformats.org/officeDocument/2006/relationships/image" Target="../media/image174.svg"/></Relationships>
</file>

<file path=ppt/slides/_rels/slide7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59.xml"/><Relationship Id="rId1" Type="http://schemas.openxmlformats.org/officeDocument/2006/relationships/slideLayout" Target="../slideLayouts/slideLayout453.xml"/><Relationship Id="rId5" Type="http://schemas.openxmlformats.org/officeDocument/2006/relationships/image" Target="../media/image314.png"/><Relationship Id="rId4" Type="http://schemas.openxmlformats.org/officeDocument/2006/relationships/image" Target="../media/image174.svg"/></Relationships>
</file>

<file path=ppt/slides/_rels/slide77.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0.xml"/><Relationship Id="rId1" Type="http://schemas.openxmlformats.org/officeDocument/2006/relationships/slideLayout" Target="../slideLayouts/slideLayout453.xml"/><Relationship Id="rId5" Type="http://schemas.openxmlformats.org/officeDocument/2006/relationships/image" Target="../media/image315.png"/><Relationship Id="rId4" Type="http://schemas.openxmlformats.org/officeDocument/2006/relationships/image" Target="../media/image174.sv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3.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8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64.xml"/><Relationship Id="rId1" Type="http://schemas.openxmlformats.org/officeDocument/2006/relationships/slideLayout" Target="../slideLayouts/slideLayout310.xml"/></Relationships>
</file>

<file path=ppt/slides/_rels/slide8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5.xml"/><Relationship Id="rId1" Type="http://schemas.openxmlformats.org/officeDocument/2006/relationships/slideLayout" Target="../slideLayouts/slideLayout286.xml"/><Relationship Id="rId4" Type="http://schemas.openxmlformats.org/officeDocument/2006/relationships/image" Target="../media/image174.svg"/></Relationships>
</file>

<file path=ppt/slides/_rels/slide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6.xml"/><Relationship Id="rId1" Type="http://schemas.openxmlformats.org/officeDocument/2006/relationships/slideLayout" Target="../slideLayouts/slideLayout286.xml"/><Relationship Id="rId5" Type="http://schemas.openxmlformats.org/officeDocument/2006/relationships/image" Target="../media/image324.png"/><Relationship Id="rId4" Type="http://schemas.openxmlformats.org/officeDocument/2006/relationships/image" Target="../media/image174.svg"/></Relationships>
</file>

<file path=ppt/slides/_rels/slide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7.xml"/><Relationship Id="rId1" Type="http://schemas.openxmlformats.org/officeDocument/2006/relationships/slideLayout" Target="../slideLayouts/slideLayout286.xml"/><Relationship Id="rId4" Type="http://schemas.openxmlformats.org/officeDocument/2006/relationships/image" Target="../media/image174.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69.xml"/><Relationship Id="rId1" Type="http://schemas.openxmlformats.org/officeDocument/2006/relationships/slideLayout" Target="../slideLayouts/slideLayout286.xml"/><Relationship Id="rId4" Type="http://schemas.openxmlformats.org/officeDocument/2006/relationships/image" Target="../media/image174.svg"/></Relationships>
</file>

<file path=ppt/slides/_rels/slide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9.png"/><Relationship Id="rId7"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03.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8796235"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sz="2400" dirty="0">
                <a:latin typeface="+mn-lt"/>
              </a:rPr>
              <a:t>Session 4 – BCDR, Security</a:t>
            </a: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C84595-73D5-45A6-9C92-062D5C0A16F3}"/>
              </a:ext>
              <a:ext uri="{C183D7F6-B498-43B3-948B-1728B52AA6E4}">
                <adec:decorative xmlns:adec="http://schemas.microsoft.com/office/drawing/2017/decorative" val="1"/>
              </a:ext>
            </a:extLst>
          </p:cNvPr>
          <p:cNvSpPr/>
          <p:nvPr/>
        </p:nvSpPr>
        <p:spPr bwMode="auto">
          <a:xfrm>
            <a:off x="445320" y="1739568"/>
            <a:ext cx="11545836" cy="3507396"/>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defTabSz="950481"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5E078F3-8BB3-47A6-9B29-DA46C0A4A98D}"/>
              </a:ext>
            </a:extLst>
          </p:cNvPr>
          <p:cNvSpPr>
            <a:spLocks noGrp="1"/>
          </p:cNvSpPr>
          <p:nvPr>
            <p:ph type="title"/>
          </p:nvPr>
        </p:nvSpPr>
        <p:spPr/>
        <p:txBody>
          <a:bodyPr/>
          <a:lstStyle/>
          <a:p>
            <a:r>
              <a:rPr lang="en-US" sz="3264"/>
              <a:t>Characteristics of an ‘enterprise-grade’ backup solution</a:t>
            </a:r>
          </a:p>
        </p:txBody>
      </p:sp>
      <p:sp>
        <p:nvSpPr>
          <p:cNvPr id="135" name="Rectangle 134">
            <a:extLst>
              <a:ext uri="{FF2B5EF4-FFF2-40B4-BE49-F238E27FC236}">
                <a16:creationId xmlns:a16="http://schemas.microsoft.com/office/drawing/2014/main" id="{ACFBA404-2C1E-4A18-BF13-36C4DC9CA0DE}"/>
              </a:ext>
              <a:ext uri="{C183D7F6-B498-43B3-948B-1728B52AA6E4}">
                <adec:decorative xmlns:adec="http://schemas.microsoft.com/office/drawing/2017/decorative" val="0"/>
              </a:ext>
            </a:extLst>
          </p:cNvPr>
          <p:cNvSpPr/>
          <p:nvPr/>
        </p:nvSpPr>
        <p:spPr>
          <a:xfrm>
            <a:off x="445320" y="5645130"/>
            <a:ext cx="11545835" cy="734534"/>
          </a:xfrm>
          <a:prstGeom prst="rect">
            <a:avLst/>
          </a:prstGeom>
        </p:spPr>
        <p:txBody>
          <a:bodyPr wrap="square" anchor="ctr">
            <a:spAutoFit/>
          </a:bodyPr>
          <a:lstStyle/>
          <a:p>
            <a:pPr algn="ctr" defTabSz="950425">
              <a:defRPr/>
            </a:pPr>
            <a:r>
              <a:rPr lang="en-US" sz="2040">
                <a:solidFill>
                  <a:srgbClr val="FFFFFF"/>
                </a:solidFill>
                <a:latin typeface="Segoe UI Semibold"/>
              </a:rPr>
              <a:t>Azure Backup through its ‘Data Protection Platform’ does the heavy lifting that allows</a:t>
            </a:r>
            <a:br>
              <a:rPr lang="en-US" sz="2040">
                <a:solidFill>
                  <a:srgbClr val="FFFFFF"/>
                </a:solidFill>
                <a:latin typeface="Segoe UI Semibold"/>
              </a:rPr>
            </a:br>
            <a:r>
              <a:rPr lang="en-US" sz="2040">
                <a:solidFill>
                  <a:srgbClr val="FFFFFF"/>
                </a:solidFill>
                <a:latin typeface="Segoe UI Semibold"/>
              </a:rPr>
              <a:t>Azure teams to​ enable enterprise-grade backup for their resources with minimal effort​</a:t>
            </a:r>
          </a:p>
        </p:txBody>
      </p:sp>
      <p:grpSp>
        <p:nvGrpSpPr>
          <p:cNvPr id="156" name="Group 155">
            <a:extLst>
              <a:ext uri="{FF2B5EF4-FFF2-40B4-BE49-F238E27FC236}">
                <a16:creationId xmlns:a16="http://schemas.microsoft.com/office/drawing/2014/main" id="{7E5B2354-CCC5-485D-8FD1-7ABC7C5347E3}"/>
              </a:ext>
              <a:ext uri="{C183D7F6-B498-43B3-948B-1728B52AA6E4}">
                <adec:decorative xmlns:adec="http://schemas.microsoft.com/office/drawing/2017/decorative" val="1"/>
              </a:ext>
            </a:extLst>
          </p:cNvPr>
          <p:cNvGrpSpPr/>
          <p:nvPr/>
        </p:nvGrpSpPr>
        <p:grpSpPr>
          <a:xfrm>
            <a:off x="644893" y="1910341"/>
            <a:ext cx="5177162" cy="3179613"/>
            <a:chOff x="631441" y="1873053"/>
            <a:chExt cx="5076110" cy="3117551"/>
          </a:xfrm>
        </p:grpSpPr>
        <p:sp>
          <p:nvSpPr>
            <p:cNvPr id="18" name="Rectangle 17">
              <a:extLst>
                <a:ext uri="{FF2B5EF4-FFF2-40B4-BE49-F238E27FC236}">
                  <a16:creationId xmlns:a16="http://schemas.microsoft.com/office/drawing/2014/main" id="{74A8F5CE-DB51-4F10-94BD-24A43221E392}"/>
                </a:ext>
              </a:extLst>
            </p:cNvPr>
            <p:cNvSpPr/>
            <p:nvPr/>
          </p:nvSpPr>
          <p:spPr bwMode="auto">
            <a:xfrm>
              <a:off x="631441" y="1873053"/>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Self-service backup and restore</a:t>
              </a:r>
            </a:p>
          </p:txBody>
        </p:sp>
        <p:pic>
          <p:nvPicPr>
            <p:cNvPr id="137" name="Picture 136">
              <a:extLst>
                <a:ext uri="{FF2B5EF4-FFF2-40B4-BE49-F238E27FC236}">
                  <a16:creationId xmlns:a16="http://schemas.microsoft.com/office/drawing/2014/main" id="{B2135456-C145-4F72-AD66-8B04A42CAF68}"/>
                </a:ext>
              </a:extLst>
            </p:cNvPr>
            <p:cNvPicPr>
              <a:picLocks noChangeAspect="1"/>
            </p:cNvPicPr>
            <p:nvPr/>
          </p:nvPicPr>
          <p:blipFill>
            <a:blip r:embed="rId3"/>
            <a:stretch>
              <a:fillRect/>
            </a:stretch>
          </p:blipFill>
          <p:spPr>
            <a:xfrm>
              <a:off x="658911" y="2099442"/>
              <a:ext cx="594360" cy="594360"/>
            </a:xfrm>
            <a:prstGeom prst="rect">
              <a:avLst/>
            </a:prstGeom>
          </p:spPr>
        </p:pic>
        <p:sp>
          <p:nvSpPr>
            <p:cNvPr id="16" name="Rectangle 15">
              <a:extLst>
                <a:ext uri="{FF2B5EF4-FFF2-40B4-BE49-F238E27FC236}">
                  <a16:creationId xmlns:a16="http://schemas.microsoft.com/office/drawing/2014/main" id="{370B86BA-6814-4B16-809F-560B9FEB4D30}"/>
                </a:ext>
              </a:extLst>
            </p:cNvPr>
            <p:cNvSpPr/>
            <p:nvPr/>
          </p:nvSpPr>
          <p:spPr bwMode="auto">
            <a:xfrm>
              <a:off x="631441" y="3943465"/>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NSPOF or no single point of failure system—isolated fault domain, highly available backup and restores</a:t>
              </a:r>
            </a:p>
          </p:txBody>
        </p:sp>
        <p:sp>
          <p:nvSpPr>
            <p:cNvPr id="14" name="Rectangle 13">
              <a:extLst>
                <a:ext uri="{FF2B5EF4-FFF2-40B4-BE49-F238E27FC236}">
                  <a16:creationId xmlns:a16="http://schemas.microsoft.com/office/drawing/2014/main" id="{3DFE1073-73F4-4481-834A-F4003B349AF1}"/>
                </a:ext>
              </a:extLst>
            </p:cNvPr>
            <p:cNvSpPr/>
            <p:nvPr/>
          </p:nvSpPr>
          <p:spPr bwMode="auto">
            <a:xfrm>
              <a:off x="631441" y="2908259"/>
              <a:ext cx="5076110"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Backup lifecycle management beyond lifetime of data source​</a:t>
              </a:r>
            </a:p>
          </p:txBody>
        </p:sp>
        <p:grpSp>
          <p:nvGrpSpPr>
            <p:cNvPr id="138" name="Graphic 107" descr="calendar, fast-tracked supported project">
              <a:extLst>
                <a:ext uri="{FF2B5EF4-FFF2-40B4-BE49-F238E27FC236}">
                  <a16:creationId xmlns:a16="http://schemas.microsoft.com/office/drawing/2014/main" id="{231F70C6-9812-4FAA-A52C-D7AC3DA2BB37}"/>
                </a:ext>
              </a:extLst>
            </p:cNvPr>
            <p:cNvGrpSpPr/>
            <p:nvPr/>
          </p:nvGrpSpPr>
          <p:grpSpPr>
            <a:xfrm>
              <a:off x="720007" y="3195744"/>
              <a:ext cx="472169" cy="472169"/>
              <a:chOff x="4476035" y="3962720"/>
              <a:chExt cx="393474" cy="393474"/>
            </a:xfrm>
          </p:grpSpPr>
          <p:sp>
            <p:nvSpPr>
              <p:cNvPr id="139" name="Freeform: Shape 138">
                <a:extLst>
                  <a:ext uri="{FF2B5EF4-FFF2-40B4-BE49-F238E27FC236}">
                    <a16:creationId xmlns:a16="http://schemas.microsoft.com/office/drawing/2014/main" id="{932ECA78-4E65-4A88-919C-56E270FAA2C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0" name="Freeform: Shape 139">
                <a:extLst>
                  <a:ext uri="{FF2B5EF4-FFF2-40B4-BE49-F238E27FC236}">
                    <a16:creationId xmlns:a16="http://schemas.microsoft.com/office/drawing/2014/main" id="{A5108DCB-366E-4E4B-A3C2-BCA849508B7D}"/>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1" name="Freeform: Shape 140">
                <a:extLst>
                  <a:ext uri="{FF2B5EF4-FFF2-40B4-BE49-F238E27FC236}">
                    <a16:creationId xmlns:a16="http://schemas.microsoft.com/office/drawing/2014/main" id="{077621D9-EB88-4BA6-AB0A-1A47F6270899}"/>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2" name="Freeform: Shape 141">
                <a:extLst>
                  <a:ext uri="{FF2B5EF4-FFF2-40B4-BE49-F238E27FC236}">
                    <a16:creationId xmlns:a16="http://schemas.microsoft.com/office/drawing/2014/main" id="{86801425-6313-47C9-ABD7-878D91F0DCC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3" name="Freeform: Shape 142">
                <a:extLst>
                  <a:ext uri="{FF2B5EF4-FFF2-40B4-BE49-F238E27FC236}">
                    <a16:creationId xmlns:a16="http://schemas.microsoft.com/office/drawing/2014/main" id="{E2DCF88F-86A7-4ADB-86C1-6E6DEE9A7F99}"/>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4" name="Freeform: Shape 143">
                <a:extLst>
                  <a:ext uri="{FF2B5EF4-FFF2-40B4-BE49-F238E27FC236}">
                    <a16:creationId xmlns:a16="http://schemas.microsoft.com/office/drawing/2014/main" id="{08A2701D-3450-4148-AC6D-ABE24EEBC146}"/>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5" name="Freeform: Shape 144">
                <a:extLst>
                  <a:ext uri="{FF2B5EF4-FFF2-40B4-BE49-F238E27FC236}">
                    <a16:creationId xmlns:a16="http://schemas.microsoft.com/office/drawing/2014/main" id="{A0839584-6701-4BF5-8294-4669415F3F1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sp>
            <p:nvSpPr>
              <p:cNvPr id="146" name="Freeform: Shape 145">
                <a:extLst>
                  <a:ext uri="{FF2B5EF4-FFF2-40B4-BE49-F238E27FC236}">
                    <a16:creationId xmlns:a16="http://schemas.microsoft.com/office/drawing/2014/main" id="{F8711927-C3A2-4D61-A29A-7217213B121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defTabSz="1119075"/>
                <a:endParaRPr lang="en-US" sz="2160">
                  <a:solidFill>
                    <a:srgbClr val="1A1A1A"/>
                  </a:solidFill>
                  <a:latin typeface="Segoe UI"/>
                </a:endParaRPr>
              </a:p>
            </p:txBody>
          </p:sp>
        </p:grpSp>
        <p:grpSp>
          <p:nvGrpSpPr>
            <p:cNvPr id="147" name="backup" descr="backup, recovery">
              <a:extLst>
                <a:ext uri="{FF2B5EF4-FFF2-40B4-BE49-F238E27FC236}">
                  <a16:creationId xmlns:a16="http://schemas.microsoft.com/office/drawing/2014/main" id="{BF8A75C2-5910-4DD9-81D3-61D9BFAAFABD}"/>
                </a:ext>
              </a:extLst>
            </p:cNvPr>
            <p:cNvGrpSpPr/>
            <p:nvPr/>
          </p:nvGrpSpPr>
          <p:grpSpPr>
            <a:xfrm>
              <a:off x="750999" y="4261945"/>
              <a:ext cx="410184" cy="410179"/>
              <a:chOff x="11091691" y="3124201"/>
              <a:chExt cx="341820" cy="341816"/>
            </a:xfrm>
          </p:grpSpPr>
          <p:sp>
            <p:nvSpPr>
              <p:cNvPr id="148" name="Freeform: Shape 147">
                <a:extLst>
                  <a:ext uri="{FF2B5EF4-FFF2-40B4-BE49-F238E27FC236}">
                    <a16:creationId xmlns:a16="http://schemas.microsoft.com/office/drawing/2014/main" id="{9E2306F1-5951-4D91-87C9-5F2DDDCAB06A}"/>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49" name="Freeform: Shape 148">
                <a:extLst>
                  <a:ext uri="{FF2B5EF4-FFF2-40B4-BE49-F238E27FC236}">
                    <a16:creationId xmlns:a16="http://schemas.microsoft.com/office/drawing/2014/main" id="{E387DD7C-A678-418D-AA46-317F91E84BB2}"/>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0" name="Freeform: Shape 149">
                <a:extLst>
                  <a:ext uri="{FF2B5EF4-FFF2-40B4-BE49-F238E27FC236}">
                    <a16:creationId xmlns:a16="http://schemas.microsoft.com/office/drawing/2014/main" id="{5C58870E-7B1E-4F9B-9026-04E246641687}"/>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1" name="Freeform: Shape 150">
                <a:extLst>
                  <a:ext uri="{FF2B5EF4-FFF2-40B4-BE49-F238E27FC236}">
                    <a16:creationId xmlns:a16="http://schemas.microsoft.com/office/drawing/2014/main" id="{FE45F9AD-9BCB-47EF-A865-FFCEED5C52F6}"/>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2" name="Freeform: Shape 151">
                <a:extLst>
                  <a:ext uri="{FF2B5EF4-FFF2-40B4-BE49-F238E27FC236}">
                    <a16:creationId xmlns:a16="http://schemas.microsoft.com/office/drawing/2014/main" id="{25F5664D-AA19-44EF-87B2-2EDA1288F62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3" name="Freeform: Shape 152">
                <a:extLst>
                  <a:ext uri="{FF2B5EF4-FFF2-40B4-BE49-F238E27FC236}">
                    <a16:creationId xmlns:a16="http://schemas.microsoft.com/office/drawing/2014/main" id="{9E840853-DB34-4B17-A89A-AE36A76B539F}"/>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4" name="Freeform: Shape 153">
                <a:extLst>
                  <a:ext uri="{FF2B5EF4-FFF2-40B4-BE49-F238E27FC236}">
                    <a16:creationId xmlns:a16="http://schemas.microsoft.com/office/drawing/2014/main" id="{445ADF39-5357-4B7B-93C9-B30C0E99D912}"/>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sp>
            <p:nvSpPr>
              <p:cNvPr id="155" name="Freeform: Shape 154">
                <a:extLst>
                  <a:ext uri="{FF2B5EF4-FFF2-40B4-BE49-F238E27FC236}">
                    <a16:creationId xmlns:a16="http://schemas.microsoft.com/office/drawing/2014/main" id="{6FA27C36-AC91-48BC-8B1F-A33231FCD3BA}"/>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1119075"/>
                <a:endParaRPr lang="en-US" sz="2160">
                  <a:solidFill>
                    <a:srgbClr val="1A1A1A"/>
                  </a:solidFill>
                  <a:latin typeface="Segoe UI"/>
                </a:endParaRPr>
              </a:p>
            </p:txBody>
          </p:sp>
        </p:grpSp>
      </p:grpSp>
      <p:grpSp>
        <p:nvGrpSpPr>
          <p:cNvPr id="178" name="Group 177">
            <a:extLst>
              <a:ext uri="{FF2B5EF4-FFF2-40B4-BE49-F238E27FC236}">
                <a16:creationId xmlns:a16="http://schemas.microsoft.com/office/drawing/2014/main" id="{6AD4BA2B-76AA-414D-9327-21621D01AAF7}"/>
              </a:ext>
              <a:ext uri="{C183D7F6-B498-43B3-948B-1728B52AA6E4}">
                <adec:decorative xmlns:adec="http://schemas.microsoft.com/office/drawing/2017/decorative" val="1"/>
              </a:ext>
            </a:extLst>
          </p:cNvPr>
          <p:cNvGrpSpPr/>
          <p:nvPr/>
        </p:nvGrpSpPr>
        <p:grpSpPr>
          <a:xfrm>
            <a:off x="6451322" y="1910341"/>
            <a:ext cx="5292848" cy="3179613"/>
            <a:chOff x="6324535" y="1873053"/>
            <a:chExt cx="5189538" cy="3117551"/>
          </a:xfrm>
        </p:grpSpPr>
        <p:sp>
          <p:nvSpPr>
            <p:cNvPr id="133" name="Rectangle 132">
              <a:extLst>
                <a:ext uri="{FF2B5EF4-FFF2-40B4-BE49-F238E27FC236}">
                  <a16:creationId xmlns:a16="http://schemas.microsoft.com/office/drawing/2014/main" id="{F6FF8571-B378-4D01-AE46-CD34D1742A35}"/>
                </a:ext>
              </a:extLst>
            </p:cNvPr>
            <p:cNvSpPr/>
            <p:nvPr/>
          </p:nvSpPr>
          <p:spPr bwMode="auto">
            <a:xfrm>
              <a:off x="6324535" y="1873053"/>
              <a:ext cx="5189538"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Security controls for destructive operations and rogue admin scenarios—RBAC, MFA, MUA, soft delete, CMK</a:t>
              </a:r>
            </a:p>
          </p:txBody>
        </p:sp>
        <p:sp>
          <p:nvSpPr>
            <p:cNvPr id="131" name="Rectangle 130">
              <a:extLst>
                <a:ext uri="{FF2B5EF4-FFF2-40B4-BE49-F238E27FC236}">
                  <a16:creationId xmlns:a16="http://schemas.microsoft.com/office/drawing/2014/main" id="{7019F5DB-F8D5-4671-BFA4-88226E0911FC}"/>
                </a:ext>
              </a:extLst>
            </p:cNvPr>
            <p:cNvSpPr/>
            <p:nvPr/>
          </p:nvSpPr>
          <p:spPr bwMode="auto">
            <a:xfrm>
              <a:off x="6324535" y="2908258"/>
              <a:ext cx="5189538"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Aft>
                  <a:spcPts val="408"/>
                </a:spcAft>
                <a:defRPr/>
              </a:pPr>
              <a:r>
                <a:rPr lang="en-US" sz="1836">
                  <a:gradFill>
                    <a:gsLst>
                      <a:gs pos="0">
                        <a:srgbClr val="FFFFFF"/>
                      </a:gs>
                      <a:gs pos="100000">
                        <a:srgbClr val="FFFFFF"/>
                      </a:gs>
                    </a:gsLst>
                    <a:lin ang="5400000" scaled="0"/>
                  </a:gradFill>
                  <a:latin typeface="Segoe UI"/>
                </a:rPr>
                <a:t>Management at-scale—single pane of glass across the estate​, govern by policy, monitoring​ and alerts</a:t>
              </a:r>
            </a:p>
          </p:txBody>
        </p:sp>
        <p:sp>
          <p:nvSpPr>
            <p:cNvPr id="24" name="Rectangle 23">
              <a:extLst>
                <a:ext uri="{FF2B5EF4-FFF2-40B4-BE49-F238E27FC236}">
                  <a16:creationId xmlns:a16="http://schemas.microsoft.com/office/drawing/2014/main" id="{6B9B1B8F-3E0F-4BA9-939E-7E1027C7270D}"/>
                </a:ext>
              </a:extLst>
            </p:cNvPr>
            <p:cNvSpPr/>
            <p:nvPr/>
          </p:nvSpPr>
          <p:spPr bwMode="auto">
            <a:xfrm>
              <a:off x="6324536" y="3943465"/>
              <a:ext cx="5189537" cy="1047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8986" tIns="149154" rIns="0" bIns="149154" numCol="1" spcCol="0" rtlCol="0" fromWordArt="0" anchor="ctr" anchorCtr="0" forceAA="0" compatLnSpc="1">
              <a:prstTxWarp prst="textNoShape">
                <a:avLst/>
              </a:prstTxWarp>
              <a:noAutofit/>
            </a:bodyPr>
            <a:lstStyle/>
            <a:p>
              <a:pPr defTabSz="950481" fontAlgn="base">
                <a:lnSpc>
                  <a:spcPct val="90000"/>
                </a:lnSpc>
                <a:spcBef>
                  <a:spcPct val="0"/>
                </a:spcBef>
                <a:spcAft>
                  <a:spcPct val="0"/>
                </a:spcAft>
                <a:defRPr/>
              </a:pPr>
              <a:r>
                <a:rPr lang="en-US" sz="1836">
                  <a:gradFill>
                    <a:gsLst>
                      <a:gs pos="0">
                        <a:srgbClr val="FFFFFF"/>
                      </a:gs>
                      <a:gs pos="100000">
                        <a:srgbClr val="FFFFFF"/>
                      </a:gs>
                    </a:gsLst>
                    <a:lin ang="5400000" scaled="0"/>
                  </a:gradFill>
                  <a:latin typeface="Segoe UI"/>
                </a:rPr>
                <a:t>Expert help from </a:t>
              </a:r>
              <a:br>
                <a:rPr lang="en-US" sz="1836">
                  <a:gradFill>
                    <a:gsLst>
                      <a:gs pos="0">
                        <a:srgbClr val="FFFFFF"/>
                      </a:gs>
                      <a:gs pos="100000">
                        <a:srgbClr val="FFFFFF"/>
                      </a:gs>
                    </a:gsLst>
                    <a:lin ang="5400000" scaled="0"/>
                  </a:gradFill>
                  <a:latin typeface="Segoe UI"/>
                </a:rPr>
              </a:br>
              <a:r>
                <a:rPr lang="en-US" sz="1836">
                  <a:gradFill>
                    <a:gsLst>
                      <a:gs pos="0">
                        <a:srgbClr val="FFFFFF"/>
                      </a:gs>
                      <a:gs pos="100000">
                        <a:srgbClr val="FFFFFF"/>
                      </a:gs>
                    </a:gsLst>
                    <a:lin ang="5400000" scaled="0"/>
                  </a:gradFill>
                  <a:latin typeface="Segoe UI"/>
                </a:rPr>
                <a:t>specialized partners</a:t>
              </a:r>
            </a:p>
          </p:txBody>
        </p:sp>
        <p:pic>
          <p:nvPicPr>
            <p:cNvPr id="158" name="Picture 157">
              <a:extLst>
                <a:ext uri="{FF2B5EF4-FFF2-40B4-BE49-F238E27FC236}">
                  <a16:creationId xmlns:a16="http://schemas.microsoft.com/office/drawing/2014/main" id="{07EF3C03-B4C8-40C2-AD1C-FF95D1006988}"/>
                </a:ext>
              </a:extLst>
            </p:cNvPr>
            <p:cNvPicPr>
              <a:picLocks noChangeAspect="1"/>
            </p:cNvPicPr>
            <p:nvPr/>
          </p:nvPicPr>
          <p:blipFill>
            <a:blip r:embed="rId4"/>
            <a:stretch>
              <a:fillRect/>
            </a:stretch>
          </p:blipFill>
          <p:spPr>
            <a:xfrm>
              <a:off x="6361022" y="2069221"/>
              <a:ext cx="492849" cy="831434"/>
            </a:xfrm>
            <a:prstGeom prst="rect">
              <a:avLst/>
            </a:prstGeom>
          </p:spPr>
        </p:pic>
        <p:grpSp>
          <p:nvGrpSpPr>
            <p:cNvPr id="159" name="Group 28" descr="management at scale">
              <a:extLst>
                <a:ext uri="{FF2B5EF4-FFF2-40B4-BE49-F238E27FC236}">
                  <a16:creationId xmlns:a16="http://schemas.microsoft.com/office/drawing/2014/main" id="{C08AE7B4-32FA-47CC-96BE-3B8644E30B7E}"/>
                </a:ext>
              </a:extLst>
            </p:cNvPr>
            <p:cNvGrpSpPr>
              <a:grpSpLocks noChangeAspect="1"/>
            </p:cNvGrpSpPr>
            <p:nvPr/>
          </p:nvGrpSpPr>
          <p:grpSpPr bwMode="auto">
            <a:xfrm>
              <a:off x="6372178" y="3196560"/>
              <a:ext cx="470536" cy="470534"/>
              <a:chOff x="2844" y="777"/>
              <a:chExt cx="247" cy="247"/>
            </a:xfrm>
          </p:grpSpPr>
          <p:sp>
            <p:nvSpPr>
              <p:cNvPr id="160" name="AutoShape 27">
                <a:extLst>
                  <a:ext uri="{FF2B5EF4-FFF2-40B4-BE49-F238E27FC236}">
                    <a16:creationId xmlns:a16="http://schemas.microsoft.com/office/drawing/2014/main" id="{79F8668B-D6A8-4B16-BF70-46939F8F279D}"/>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1" name="Freeform 29">
                <a:extLst>
                  <a:ext uri="{FF2B5EF4-FFF2-40B4-BE49-F238E27FC236}">
                    <a16:creationId xmlns:a16="http://schemas.microsoft.com/office/drawing/2014/main" id="{D7258BFC-6EAA-4604-8AF9-6FCA990B27F3}"/>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2" name="Freeform 30">
                <a:extLst>
                  <a:ext uri="{FF2B5EF4-FFF2-40B4-BE49-F238E27FC236}">
                    <a16:creationId xmlns:a16="http://schemas.microsoft.com/office/drawing/2014/main" id="{F243D9BF-A897-48AD-8B79-56C4A3D0A23E}"/>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163" name="Freeform 31">
                <a:extLst>
                  <a:ext uri="{FF2B5EF4-FFF2-40B4-BE49-F238E27FC236}">
                    <a16:creationId xmlns:a16="http://schemas.microsoft.com/office/drawing/2014/main" id="{263F87A5-7108-411E-A717-790F5CA0DCA4}"/>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grpSp>
        <p:grpSp>
          <p:nvGrpSpPr>
            <p:cNvPr id="164" name="Graphic 43" descr=" collaborate">
              <a:extLst>
                <a:ext uri="{FF2B5EF4-FFF2-40B4-BE49-F238E27FC236}">
                  <a16:creationId xmlns:a16="http://schemas.microsoft.com/office/drawing/2014/main" id="{A9992F79-C088-4630-820E-BD935465A9A0}"/>
                </a:ext>
              </a:extLst>
            </p:cNvPr>
            <p:cNvGrpSpPr/>
            <p:nvPr/>
          </p:nvGrpSpPr>
          <p:grpSpPr>
            <a:xfrm>
              <a:off x="6361425" y="4221013"/>
              <a:ext cx="492043" cy="492043"/>
              <a:chOff x="4477553" y="3868669"/>
              <a:chExt cx="410036" cy="410036"/>
            </a:xfrm>
          </p:grpSpPr>
          <p:sp>
            <p:nvSpPr>
              <p:cNvPr id="165" name="Freeform: Shape 164">
                <a:extLst>
                  <a:ext uri="{FF2B5EF4-FFF2-40B4-BE49-F238E27FC236}">
                    <a16:creationId xmlns:a16="http://schemas.microsoft.com/office/drawing/2014/main" id="{DDE997DA-64B1-4D6D-A4CC-AEE1D8D5D537}"/>
                  </a:ext>
                </a:extLst>
              </p:cNvPr>
              <p:cNvSpPr/>
              <p:nvPr/>
            </p:nvSpPr>
            <p:spPr>
              <a:xfrm>
                <a:off x="4613143" y="3910311"/>
                <a:ext cx="139497" cy="80316"/>
              </a:xfrm>
              <a:custGeom>
                <a:avLst/>
                <a:gdLst>
                  <a:gd name="connsiteX0" fmla="*/ 70573 w 139496"/>
                  <a:gd name="connsiteY0" fmla="*/ 78951 h 80316"/>
                  <a:gd name="connsiteX1" fmla="*/ 138395 w 139496"/>
                  <a:gd name="connsiteY1" fmla="*/ 41177 h 80316"/>
                  <a:gd name="connsiteX2" fmla="*/ 69604 w 139496"/>
                  <a:gd name="connsiteY2" fmla="*/ 1405 h 80316"/>
                  <a:gd name="connsiteX3" fmla="*/ 1405 w 139496"/>
                  <a:gd name="connsiteY3" fmla="*/ 40907 h 80316"/>
                  <a:gd name="connsiteX4" fmla="*/ 69766 w 139496"/>
                  <a:gd name="connsiteY4" fmla="*/ 78951 h 80316"/>
                  <a:gd name="connsiteX5" fmla="*/ 70573 w 139496"/>
                  <a:gd name="connsiteY5" fmla="*/ 78951 h 8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496" h="80316">
                    <a:moveTo>
                      <a:pt x="70573" y="78951"/>
                    </a:moveTo>
                    <a:lnTo>
                      <a:pt x="138395" y="41177"/>
                    </a:lnTo>
                    <a:lnTo>
                      <a:pt x="69604" y="1405"/>
                    </a:lnTo>
                    <a:lnTo>
                      <a:pt x="1405" y="40907"/>
                    </a:lnTo>
                    <a:lnTo>
                      <a:pt x="69766" y="78951"/>
                    </a:lnTo>
                    <a:lnTo>
                      <a:pt x="70573" y="78951"/>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6" name="Freeform: Shape 165">
                <a:extLst>
                  <a:ext uri="{FF2B5EF4-FFF2-40B4-BE49-F238E27FC236}">
                    <a16:creationId xmlns:a16="http://schemas.microsoft.com/office/drawing/2014/main" id="{39489FB9-FDC5-4A5C-9F6F-F7C1BD0F5159}"/>
                  </a:ext>
                </a:extLst>
              </p:cNvPr>
              <p:cNvSpPr/>
              <p:nvPr/>
            </p:nvSpPr>
            <p:spPr>
              <a:xfrm>
                <a:off x="4606728" y="3961830"/>
                <a:ext cx="67635" cy="118361"/>
              </a:xfrm>
              <a:custGeom>
                <a:avLst/>
                <a:gdLst>
                  <a:gd name="connsiteX0" fmla="*/ 1405 w 67634"/>
                  <a:gd name="connsiteY0" fmla="*/ 1405 h 118360"/>
                  <a:gd name="connsiteX1" fmla="*/ 1405 w 67634"/>
                  <a:gd name="connsiteY1" fmla="*/ 79329 h 118360"/>
                  <a:gd name="connsiteX2" fmla="*/ 69065 w 67634"/>
                  <a:gd name="connsiteY2" fmla="*/ 118453 h 118360"/>
                  <a:gd name="connsiteX3" fmla="*/ 69065 w 67634"/>
                  <a:gd name="connsiteY3" fmla="*/ 39072 h 118360"/>
                  <a:gd name="connsiteX4" fmla="*/ 1405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1405" y="1405"/>
                    </a:moveTo>
                    <a:lnTo>
                      <a:pt x="1405" y="79329"/>
                    </a:lnTo>
                    <a:lnTo>
                      <a:pt x="69065" y="118453"/>
                    </a:lnTo>
                    <a:lnTo>
                      <a:pt x="69065" y="39072"/>
                    </a:lnTo>
                    <a:lnTo>
                      <a:pt x="1405" y="1405"/>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7" name="Freeform: Shape 166">
                <a:extLst>
                  <a:ext uri="{FF2B5EF4-FFF2-40B4-BE49-F238E27FC236}">
                    <a16:creationId xmlns:a16="http://schemas.microsoft.com/office/drawing/2014/main" id="{B52D9072-6473-497C-B4EE-0281A60C18D9}"/>
                  </a:ext>
                </a:extLst>
              </p:cNvPr>
              <p:cNvSpPr/>
              <p:nvPr/>
            </p:nvSpPr>
            <p:spPr>
              <a:xfrm>
                <a:off x="4688018" y="3962490"/>
                <a:ext cx="67635" cy="118361"/>
              </a:xfrm>
              <a:custGeom>
                <a:avLst/>
                <a:gdLst>
                  <a:gd name="connsiteX0" fmla="*/ 69334 w 67634"/>
                  <a:gd name="connsiteY0" fmla="*/ 1405 h 118360"/>
                  <a:gd name="connsiteX1" fmla="*/ 1405 w 67634"/>
                  <a:gd name="connsiteY1" fmla="*/ 39234 h 118360"/>
                  <a:gd name="connsiteX2" fmla="*/ 1405 w 67634"/>
                  <a:gd name="connsiteY2" fmla="*/ 118021 h 118360"/>
                  <a:gd name="connsiteX3" fmla="*/ 69334 w 67634"/>
                  <a:gd name="connsiteY3" fmla="*/ 78682 h 118360"/>
                  <a:gd name="connsiteX4" fmla="*/ 69334 w 67634"/>
                  <a:gd name="connsiteY4" fmla="*/ 1405 h 118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34" h="118360">
                    <a:moveTo>
                      <a:pt x="69334" y="1405"/>
                    </a:moveTo>
                    <a:lnTo>
                      <a:pt x="1405" y="39234"/>
                    </a:lnTo>
                    <a:lnTo>
                      <a:pt x="1405" y="118021"/>
                    </a:lnTo>
                    <a:lnTo>
                      <a:pt x="69334" y="78682"/>
                    </a:lnTo>
                    <a:lnTo>
                      <a:pt x="69334" y="1405"/>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8" name="Freeform: Shape 167">
                <a:extLst>
                  <a:ext uri="{FF2B5EF4-FFF2-40B4-BE49-F238E27FC236}">
                    <a16:creationId xmlns:a16="http://schemas.microsoft.com/office/drawing/2014/main" id="{86FE8E32-6950-49A2-83CE-07CFB89FAF0D}"/>
                  </a:ext>
                </a:extLst>
              </p:cNvPr>
              <p:cNvSpPr/>
              <p:nvPr/>
            </p:nvSpPr>
            <p:spPr>
              <a:xfrm>
                <a:off x="4477691"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4" y="1405"/>
                      <a:pt x="97942" y="23022"/>
                      <a:pt x="97942" y="49759"/>
                    </a:cubicBezTo>
                    <a:lnTo>
                      <a:pt x="1405" y="49759"/>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69" name="Freeform: Shape 168">
                <a:extLst>
                  <a:ext uri="{FF2B5EF4-FFF2-40B4-BE49-F238E27FC236}">
                    <a16:creationId xmlns:a16="http://schemas.microsoft.com/office/drawing/2014/main" id="{58554F90-B7DA-40CF-BF24-23F379328A7F}"/>
                  </a:ext>
                </a:extLst>
              </p:cNvPr>
              <p:cNvSpPr/>
              <p:nvPr/>
            </p:nvSpPr>
            <p:spPr>
              <a:xfrm>
                <a:off x="4498704"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0" name="Freeform: Shape 169">
                <a:extLst>
                  <a:ext uri="{FF2B5EF4-FFF2-40B4-BE49-F238E27FC236}">
                    <a16:creationId xmlns:a16="http://schemas.microsoft.com/office/drawing/2014/main" id="{1E80149A-B099-4C74-8785-0F39A88A3E51}"/>
                  </a:ext>
                </a:extLst>
              </p:cNvPr>
              <p:cNvSpPr/>
              <p:nvPr/>
            </p:nvSpPr>
            <p:spPr>
              <a:xfrm>
                <a:off x="4785119"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1" name="Freeform: Shape 170">
                <a:extLst>
                  <a:ext uri="{FF2B5EF4-FFF2-40B4-BE49-F238E27FC236}">
                    <a16:creationId xmlns:a16="http://schemas.microsoft.com/office/drawing/2014/main" id="{D497F5E2-5A08-41E7-A0E3-A7E8C136FC31}"/>
                  </a:ext>
                </a:extLst>
              </p:cNvPr>
              <p:cNvSpPr/>
              <p:nvPr/>
            </p:nvSpPr>
            <p:spPr>
              <a:xfrm>
                <a:off x="4806131"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2" name="Freeform: Shape 171">
                <a:extLst>
                  <a:ext uri="{FF2B5EF4-FFF2-40B4-BE49-F238E27FC236}">
                    <a16:creationId xmlns:a16="http://schemas.microsoft.com/office/drawing/2014/main" id="{CC3DB6EB-7C79-42D0-8BA6-44EF15BD9FFC}"/>
                  </a:ext>
                </a:extLst>
              </p:cNvPr>
              <p:cNvSpPr/>
              <p:nvPr/>
            </p:nvSpPr>
            <p:spPr>
              <a:xfrm>
                <a:off x="4630374" y="4225104"/>
                <a:ext cx="97225" cy="50726"/>
              </a:xfrm>
              <a:custGeom>
                <a:avLst/>
                <a:gdLst>
                  <a:gd name="connsiteX0" fmla="*/ 1405 w 97225"/>
                  <a:gd name="connsiteY0" fmla="*/ 49759 h 50726"/>
                  <a:gd name="connsiteX1" fmla="*/ 49674 w 97225"/>
                  <a:gd name="connsiteY1" fmla="*/ 1405 h 50726"/>
                  <a:gd name="connsiteX2" fmla="*/ 97942 w 97225"/>
                  <a:gd name="connsiteY2" fmla="*/ 49759 h 50726"/>
                  <a:gd name="connsiteX3" fmla="*/ 1405 w 97225"/>
                  <a:gd name="connsiteY3" fmla="*/ 49759 h 50726"/>
                </a:gdLst>
                <a:ahLst/>
                <a:cxnLst>
                  <a:cxn ang="0">
                    <a:pos x="connsiteX0" y="connsiteY0"/>
                  </a:cxn>
                  <a:cxn ang="0">
                    <a:pos x="connsiteX1" y="connsiteY1"/>
                  </a:cxn>
                  <a:cxn ang="0">
                    <a:pos x="connsiteX2" y="connsiteY2"/>
                  </a:cxn>
                  <a:cxn ang="0">
                    <a:pos x="connsiteX3" y="connsiteY3"/>
                  </a:cxn>
                </a:cxnLst>
                <a:rect l="l" t="t" r="r" b="b"/>
                <a:pathLst>
                  <a:path w="97225" h="50726">
                    <a:moveTo>
                      <a:pt x="1405" y="49759"/>
                    </a:moveTo>
                    <a:cubicBezTo>
                      <a:pt x="1405" y="23022"/>
                      <a:pt x="22984" y="1405"/>
                      <a:pt x="49674" y="1405"/>
                    </a:cubicBezTo>
                    <a:cubicBezTo>
                      <a:pt x="76363" y="1405"/>
                      <a:pt x="97942" y="23022"/>
                      <a:pt x="97942" y="49759"/>
                    </a:cubicBezTo>
                    <a:lnTo>
                      <a:pt x="1405" y="49759"/>
                    </a:ln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3" name="Freeform: Shape 172">
                <a:extLst>
                  <a:ext uri="{FF2B5EF4-FFF2-40B4-BE49-F238E27FC236}">
                    <a16:creationId xmlns:a16="http://schemas.microsoft.com/office/drawing/2014/main" id="{8F14BA48-3480-4A75-9C27-122A552B282F}"/>
                  </a:ext>
                </a:extLst>
              </p:cNvPr>
              <p:cNvSpPr/>
              <p:nvPr/>
            </p:nvSpPr>
            <p:spPr>
              <a:xfrm>
                <a:off x="4651386" y="4162588"/>
                <a:ext cx="54953" cy="54953"/>
              </a:xfrm>
              <a:custGeom>
                <a:avLst/>
                <a:gdLst>
                  <a:gd name="connsiteX0" fmla="*/ 56204 w 54953"/>
                  <a:gd name="connsiteY0" fmla="*/ 28853 h 54953"/>
                  <a:gd name="connsiteX1" fmla="*/ 28805 w 54953"/>
                  <a:gd name="connsiteY1" fmla="*/ 56300 h 54953"/>
                  <a:gd name="connsiteX2" fmla="*/ 1405 w 54953"/>
                  <a:gd name="connsiteY2" fmla="*/ 28853 h 54953"/>
                  <a:gd name="connsiteX3" fmla="*/ 28805 w 54953"/>
                  <a:gd name="connsiteY3" fmla="*/ 1405 h 54953"/>
                  <a:gd name="connsiteX4" fmla="*/ 56204 w 54953"/>
                  <a:gd name="connsiteY4" fmla="*/ 28853 h 54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3" h="54953">
                    <a:moveTo>
                      <a:pt x="56204" y="28853"/>
                    </a:moveTo>
                    <a:cubicBezTo>
                      <a:pt x="56204" y="43999"/>
                      <a:pt x="43924" y="56300"/>
                      <a:pt x="28805" y="56300"/>
                    </a:cubicBezTo>
                    <a:cubicBezTo>
                      <a:pt x="13685" y="56300"/>
                      <a:pt x="1405" y="43999"/>
                      <a:pt x="1405" y="28853"/>
                    </a:cubicBezTo>
                    <a:cubicBezTo>
                      <a:pt x="1405" y="13707"/>
                      <a:pt x="13685" y="1405"/>
                      <a:pt x="28805" y="1405"/>
                    </a:cubicBezTo>
                    <a:cubicBezTo>
                      <a:pt x="43924" y="1405"/>
                      <a:pt x="56204" y="13636"/>
                      <a:pt x="56204" y="28853"/>
                    </a:cubicBezTo>
                    <a:close/>
                  </a:path>
                </a:pathLst>
              </a:custGeom>
              <a:solidFill>
                <a:srgbClr val="50E6FF"/>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4" name="Freeform: Shape 173">
                <a:extLst>
                  <a:ext uri="{FF2B5EF4-FFF2-40B4-BE49-F238E27FC236}">
                    <a16:creationId xmlns:a16="http://schemas.microsoft.com/office/drawing/2014/main" id="{ED3DCB38-F34B-4372-AE34-194AB4119205}"/>
                  </a:ext>
                </a:extLst>
              </p:cNvPr>
              <p:cNvSpPr/>
              <p:nvPr/>
            </p:nvSpPr>
            <p:spPr>
              <a:xfrm>
                <a:off x="4477477" y="3867775"/>
                <a:ext cx="84544" cy="84544"/>
              </a:xfrm>
              <a:custGeom>
                <a:avLst/>
                <a:gdLst>
                  <a:gd name="connsiteX0" fmla="*/ 1405 w 84543"/>
                  <a:gd name="connsiteY0" fmla="*/ 1405 h 84543"/>
                  <a:gd name="connsiteX1" fmla="*/ 1405 w 84543"/>
                  <a:gd name="connsiteY1" fmla="*/ 86734 h 84543"/>
                  <a:gd name="connsiteX2" fmla="*/ 43995 w 84543"/>
                  <a:gd name="connsiteY2" fmla="*/ 86734 h 84543"/>
                  <a:gd name="connsiteX3" fmla="*/ 43995 w 84543"/>
                  <a:gd name="connsiteY3" fmla="*/ 44070 h 84543"/>
                  <a:gd name="connsiteX4" fmla="*/ 86585 w 84543"/>
                  <a:gd name="connsiteY4" fmla="*/ 44070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86734"/>
                    </a:lnTo>
                    <a:lnTo>
                      <a:pt x="43995" y="86734"/>
                    </a:lnTo>
                    <a:lnTo>
                      <a:pt x="43995" y="44070"/>
                    </a:lnTo>
                    <a:lnTo>
                      <a:pt x="86585" y="44070"/>
                    </a:lnTo>
                    <a:lnTo>
                      <a:pt x="86585" y="1405"/>
                    </a:lnTo>
                    <a:lnTo>
                      <a:pt x="140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5" name="Freeform: Shape 174">
                <a:extLst>
                  <a:ext uri="{FF2B5EF4-FFF2-40B4-BE49-F238E27FC236}">
                    <a16:creationId xmlns:a16="http://schemas.microsoft.com/office/drawing/2014/main" id="{405FD737-4EA9-4470-BA89-FC234F6E64C7}"/>
                  </a:ext>
                </a:extLst>
              </p:cNvPr>
              <p:cNvSpPr/>
              <p:nvPr/>
            </p:nvSpPr>
            <p:spPr>
              <a:xfrm>
                <a:off x="4798107" y="3867643"/>
                <a:ext cx="84544" cy="84544"/>
              </a:xfrm>
              <a:custGeom>
                <a:avLst/>
                <a:gdLst>
                  <a:gd name="connsiteX0" fmla="*/ 1405 w 84543"/>
                  <a:gd name="connsiteY0" fmla="*/ 1405 h 84543"/>
                  <a:gd name="connsiteX1" fmla="*/ 1405 w 84543"/>
                  <a:gd name="connsiteY1" fmla="*/ 44070 h 84543"/>
                  <a:gd name="connsiteX2" fmla="*/ 43995 w 84543"/>
                  <a:gd name="connsiteY2" fmla="*/ 44070 h 84543"/>
                  <a:gd name="connsiteX3" fmla="*/ 43995 w 84543"/>
                  <a:gd name="connsiteY3" fmla="*/ 86735 h 84543"/>
                  <a:gd name="connsiteX4" fmla="*/ 86585 w 84543"/>
                  <a:gd name="connsiteY4" fmla="*/ 86735 h 84543"/>
                  <a:gd name="connsiteX5" fmla="*/ 86585 w 84543"/>
                  <a:gd name="connsiteY5" fmla="*/ 1405 h 84543"/>
                  <a:gd name="connsiteX6" fmla="*/ 140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1405" y="1405"/>
                    </a:moveTo>
                    <a:lnTo>
                      <a:pt x="1405" y="44070"/>
                    </a:lnTo>
                    <a:lnTo>
                      <a:pt x="43995" y="44070"/>
                    </a:lnTo>
                    <a:lnTo>
                      <a:pt x="43995" y="86735"/>
                    </a:lnTo>
                    <a:lnTo>
                      <a:pt x="86585" y="86735"/>
                    </a:lnTo>
                    <a:lnTo>
                      <a:pt x="86585" y="1405"/>
                    </a:lnTo>
                    <a:lnTo>
                      <a:pt x="140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6" name="Freeform: Shape 175">
                <a:extLst>
                  <a:ext uri="{FF2B5EF4-FFF2-40B4-BE49-F238E27FC236}">
                    <a16:creationId xmlns:a16="http://schemas.microsoft.com/office/drawing/2014/main" id="{1446C992-BFCE-448B-966C-8497E23293B4}"/>
                  </a:ext>
                </a:extLst>
              </p:cNvPr>
              <p:cNvSpPr/>
              <p:nvPr/>
            </p:nvSpPr>
            <p:spPr>
              <a:xfrm>
                <a:off x="4477477" y="4041288"/>
                <a:ext cx="84544" cy="84544"/>
              </a:xfrm>
              <a:custGeom>
                <a:avLst/>
                <a:gdLst>
                  <a:gd name="connsiteX0" fmla="*/ 43995 w 84543"/>
                  <a:gd name="connsiteY0" fmla="*/ 1405 h 84543"/>
                  <a:gd name="connsiteX1" fmla="*/ 1405 w 84543"/>
                  <a:gd name="connsiteY1" fmla="*/ 1405 h 84543"/>
                  <a:gd name="connsiteX2" fmla="*/ 1405 w 84543"/>
                  <a:gd name="connsiteY2" fmla="*/ 86734 h 84543"/>
                  <a:gd name="connsiteX3" fmla="*/ 86585 w 84543"/>
                  <a:gd name="connsiteY3" fmla="*/ 86734 h 84543"/>
                  <a:gd name="connsiteX4" fmla="*/ 86585 w 84543"/>
                  <a:gd name="connsiteY4" fmla="*/ 44070 h 84543"/>
                  <a:gd name="connsiteX5" fmla="*/ 43995 w 84543"/>
                  <a:gd name="connsiteY5" fmla="*/ 44070 h 84543"/>
                  <a:gd name="connsiteX6" fmla="*/ 43995 w 84543"/>
                  <a:gd name="connsiteY6" fmla="*/ 1405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1405"/>
                    </a:moveTo>
                    <a:lnTo>
                      <a:pt x="1405" y="1405"/>
                    </a:lnTo>
                    <a:lnTo>
                      <a:pt x="1405" y="86734"/>
                    </a:lnTo>
                    <a:lnTo>
                      <a:pt x="86585" y="86734"/>
                    </a:lnTo>
                    <a:lnTo>
                      <a:pt x="86585" y="44070"/>
                    </a:lnTo>
                    <a:lnTo>
                      <a:pt x="43995" y="44070"/>
                    </a:lnTo>
                    <a:lnTo>
                      <a:pt x="43995" y="1405"/>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sp>
            <p:nvSpPr>
              <p:cNvPr id="177" name="Freeform: Shape 176">
                <a:extLst>
                  <a:ext uri="{FF2B5EF4-FFF2-40B4-BE49-F238E27FC236}">
                    <a16:creationId xmlns:a16="http://schemas.microsoft.com/office/drawing/2014/main" id="{F575904C-E322-4A97-B3C7-4CF8E403C67E}"/>
                  </a:ext>
                </a:extLst>
              </p:cNvPr>
              <p:cNvSpPr/>
              <p:nvPr/>
            </p:nvSpPr>
            <p:spPr>
              <a:xfrm>
                <a:off x="4798107" y="4041288"/>
                <a:ext cx="84544" cy="84544"/>
              </a:xfrm>
              <a:custGeom>
                <a:avLst/>
                <a:gdLst>
                  <a:gd name="connsiteX0" fmla="*/ 43995 w 84543"/>
                  <a:gd name="connsiteY0" fmla="*/ 44070 h 84543"/>
                  <a:gd name="connsiteX1" fmla="*/ 1405 w 84543"/>
                  <a:gd name="connsiteY1" fmla="*/ 44070 h 84543"/>
                  <a:gd name="connsiteX2" fmla="*/ 1405 w 84543"/>
                  <a:gd name="connsiteY2" fmla="*/ 86734 h 84543"/>
                  <a:gd name="connsiteX3" fmla="*/ 86585 w 84543"/>
                  <a:gd name="connsiteY3" fmla="*/ 86734 h 84543"/>
                  <a:gd name="connsiteX4" fmla="*/ 86585 w 84543"/>
                  <a:gd name="connsiteY4" fmla="*/ 1405 h 84543"/>
                  <a:gd name="connsiteX5" fmla="*/ 43995 w 84543"/>
                  <a:gd name="connsiteY5" fmla="*/ 1405 h 84543"/>
                  <a:gd name="connsiteX6" fmla="*/ 43995 w 84543"/>
                  <a:gd name="connsiteY6" fmla="*/ 44070 h 8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43" h="84543">
                    <a:moveTo>
                      <a:pt x="43995" y="44070"/>
                    </a:moveTo>
                    <a:lnTo>
                      <a:pt x="1405" y="44070"/>
                    </a:lnTo>
                    <a:lnTo>
                      <a:pt x="1405" y="86734"/>
                    </a:lnTo>
                    <a:lnTo>
                      <a:pt x="86585" y="86734"/>
                    </a:lnTo>
                    <a:lnTo>
                      <a:pt x="86585" y="1405"/>
                    </a:lnTo>
                    <a:lnTo>
                      <a:pt x="43995" y="1405"/>
                    </a:lnTo>
                    <a:lnTo>
                      <a:pt x="43995" y="44070"/>
                    </a:lnTo>
                    <a:close/>
                  </a:path>
                </a:pathLst>
              </a:custGeom>
              <a:solidFill>
                <a:srgbClr val="0078D4"/>
              </a:solidFill>
              <a:ln w="4222" cap="flat">
                <a:noFill/>
                <a:prstDash val="solid"/>
                <a:miter/>
              </a:ln>
            </p:spPr>
            <p:txBody>
              <a:bodyPr rtlCol="0" anchor="ctr"/>
              <a:lstStyle/>
              <a:p>
                <a:pPr defTabSz="1119075"/>
                <a:endParaRPr lang="en-US" sz="2160">
                  <a:solidFill>
                    <a:srgbClr val="1A1A1A"/>
                  </a:solidFill>
                  <a:latin typeface="Segoe UI"/>
                </a:endParaRPr>
              </a:p>
            </p:txBody>
          </p:sp>
        </p:grpSp>
      </p:grpSp>
    </p:spTree>
    <p:extLst>
      <p:ext uri="{BB962C8B-B14F-4D97-AF65-F5344CB8AC3E}">
        <p14:creationId xmlns:p14="http://schemas.microsoft.com/office/powerpoint/2010/main" val="27008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42" presetClass="path" presetSubtype="0" decel="100000" fill="hold" nodeType="withEffect">
                                  <p:stCondLst>
                                    <p:cond delay="0"/>
                                  </p:stCondLst>
                                  <p:childTnLst>
                                    <p:animMotion origin="layout" path="M -0.0245 -6.58193E-7 L -4.4243E-6 -6.58193E-7 " pathEditMode="relative" rAng="0" ptsTypes="AA">
                                      <p:cBhvr>
                                        <p:cTn id="12" dur="600" fill="hold"/>
                                        <p:tgtEl>
                                          <p:spTgt spid="156"/>
                                        </p:tgtEl>
                                        <p:attrNameLst>
                                          <p:attrName>ppt_x</p:attrName>
                                          <p:attrName>ppt_y</p:attrName>
                                        </p:attrNameLst>
                                      </p:cBhvr>
                                      <p:rCtr x="1225" y="0"/>
                                    </p:animMotion>
                                  </p:childTnLst>
                                </p:cTn>
                              </p:par>
                              <p:par>
                                <p:cTn id="13" presetID="10" presetClass="entr" presetSubtype="0" fill="hold" nodeType="withEffect">
                                  <p:stCondLst>
                                    <p:cond delay="10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500"/>
                                        <p:tgtEl>
                                          <p:spTgt spid="178"/>
                                        </p:tgtEl>
                                      </p:cBhvr>
                                    </p:animEffect>
                                  </p:childTnLst>
                                </p:cTn>
                              </p:par>
                              <p:par>
                                <p:cTn id="16" presetID="42" presetClass="path" presetSubtype="0" decel="100000" fill="hold" nodeType="withEffect">
                                  <p:stCondLst>
                                    <p:cond delay="100"/>
                                  </p:stCondLst>
                                  <p:childTnLst>
                                    <p:animMotion origin="layout" path="M -0.0245 -6.58193E-7 L -4.4243E-6 -6.58193E-7 " pathEditMode="relative" rAng="0" ptsTypes="AA">
                                      <p:cBhvr>
                                        <p:cTn id="17" dur="600" fill="hold"/>
                                        <p:tgtEl>
                                          <p:spTgt spid="178"/>
                                        </p:tgtEl>
                                        <p:attrNameLst>
                                          <p:attrName>ppt_x</p:attrName>
                                          <p:attrName>ppt_y</p:attrName>
                                        </p:attrNameLst>
                                      </p:cBhvr>
                                      <p:rCtr x="1225" y="0"/>
                                    </p:animMotion>
                                  </p:childTnLst>
                                </p:cTn>
                              </p:par>
                              <p:par>
                                <p:cTn id="18" presetID="10" presetClass="entr" presetSubtype="0" fill="hold" grpId="0" nodeType="withEffect">
                                  <p:stCondLst>
                                    <p:cond delay="200"/>
                                  </p:stCondLst>
                                  <p:childTnLst>
                                    <p:set>
                                      <p:cBhvr>
                                        <p:cTn id="19" dur="1" fill="hold">
                                          <p:stCondLst>
                                            <p:cond delay="0"/>
                                          </p:stCondLst>
                                        </p:cTn>
                                        <p:tgtEl>
                                          <p:spTgt spid="135"/>
                                        </p:tgtEl>
                                        <p:attrNameLst>
                                          <p:attrName>style.visibility</p:attrName>
                                        </p:attrNameLst>
                                      </p:cBhvr>
                                      <p:to>
                                        <p:strVal val="visible"/>
                                      </p:to>
                                    </p:set>
                                    <p:animEffect transition="in" filter="fade">
                                      <p:cBhvr>
                                        <p:cTn id="20" dur="500"/>
                                        <p:tgtEl>
                                          <p:spTgt spid="135"/>
                                        </p:tgtEl>
                                      </p:cBhvr>
                                    </p:animEffect>
                                  </p:childTnLst>
                                </p:cTn>
                              </p:par>
                              <p:par>
                                <p:cTn id="21" presetID="42" presetClass="path" presetSubtype="0" decel="100000" fill="hold" grpId="1" nodeType="withEffect">
                                  <p:stCondLst>
                                    <p:cond delay="200"/>
                                  </p:stCondLst>
                                  <p:childTnLst>
                                    <p:animMotion origin="layout" path="M 0 -0.04494 L 0 4.68906E-6 " pathEditMode="relative" rAng="0" ptsTypes="AA">
                                      <p:cBhvr>
                                        <p:cTn id="22" dur="600" fill="hold"/>
                                        <p:tgtEl>
                                          <p:spTgt spid="135"/>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5" grpId="0"/>
      <p:bldP spid="13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90F6-4F0C-4BFA-838A-A01CE127CC7C}"/>
              </a:ext>
            </a:extLst>
          </p:cNvPr>
          <p:cNvSpPr>
            <a:spLocks noGrp="1"/>
          </p:cNvSpPr>
          <p:nvPr>
            <p:ph type="title"/>
          </p:nvPr>
        </p:nvSpPr>
        <p:spPr/>
        <p:txBody>
          <a:bodyPr/>
          <a:lstStyle/>
          <a:p>
            <a:r>
              <a:rPr lang="en-US" sz="3264"/>
              <a:t>Azure Backup Center</a:t>
            </a:r>
          </a:p>
        </p:txBody>
      </p:sp>
      <p:grpSp>
        <p:nvGrpSpPr>
          <p:cNvPr id="20" name="Group 19">
            <a:extLst>
              <a:ext uri="{FF2B5EF4-FFF2-40B4-BE49-F238E27FC236}">
                <a16:creationId xmlns:a16="http://schemas.microsoft.com/office/drawing/2014/main" id="{7DCBA5C8-DB86-4EFD-BC45-F715D34EC215}"/>
              </a:ext>
              <a:ext uri="{C183D7F6-B498-43B3-948B-1728B52AA6E4}">
                <adec:decorative xmlns:adec="http://schemas.microsoft.com/office/drawing/2017/decorative" val="1"/>
              </a:ext>
            </a:extLst>
          </p:cNvPr>
          <p:cNvGrpSpPr/>
          <p:nvPr/>
        </p:nvGrpSpPr>
        <p:grpSpPr>
          <a:xfrm>
            <a:off x="923488" y="1617265"/>
            <a:ext cx="10589498" cy="4332694"/>
            <a:chOff x="904598" y="1585698"/>
            <a:chExt cx="10382803" cy="4248125"/>
          </a:xfrm>
        </p:grpSpPr>
        <p:sp>
          <p:nvSpPr>
            <p:cNvPr id="103" name="Rectangle 102">
              <a:extLst>
                <a:ext uri="{FF2B5EF4-FFF2-40B4-BE49-F238E27FC236}">
                  <a16:creationId xmlns:a16="http://schemas.microsoft.com/office/drawing/2014/main" id="{7177FBF1-B83A-466E-B1F9-569B8DF57C94}"/>
                </a:ext>
              </a:extLst>
            </p:cNvPr>
            <p:cNvSpPr/>
            <p:nvPr/>
          </p:nvSpPr>
          <p:spPr bwMode="auto">
            <a:xfrm>
              <a:off x="904598" y="1710215"/>
              <a:ext cx="10382803" cy="4123608"/>
            </a:xfrm>
            <a:prstGeom prst="rect">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prstClr val="white"/>
                </a:solidFill>
                <a:latin typeface="Segoe UI"/>
                <a:cs typeface="Segoe UI" pitchFamily="34" charset="0"/>
              </a:endParaRPr>
            </a:p>
          </p:txBody>
        </p:sp>
        <p:sp useBgFill="1">
          <p:nvSpPr>
            <p:cNvPr id="107" name="TextBox 106">
              <a:extLst>
                <a:ext uri="{FF2B5EF4-FFF2-40B4-BE49-F238E27FC236}">
                  <a16:creationId xmlns:a16="http://schemas.microsoft.com/office/drawing/2014/main" id="{42A3B973-0DBF-4E67-9E50-4F36D0AFB221}"/>
                </a:ext>
              </a:extLst>
            </p:cNvPr>
            <p:cNvSpPr txBox="1"/>
            <p:nvPr/>
          </p:nvSpPr>
          <p:spPr>
            <a:xfrm>
              <a:off x="4418835" y="1585698"/>
              <a:ext cx="3429766" cy="221612"/>
            </a:xfrm>
            <a:prstGeom prst="rect">
              <a:avLst/>
            </a:prstGeom>
          </p:spPr>
          <p:txBody>
            <a:bodyPr wrap="square" lIns="0" tIns="0" rIns="0" bIns="0" rtlCol="0">
              <a:spAutoFit/>
            </a:bodyPr>
            <a:lstStyle/>
            <a:p>
              <a:pPr algn="ctr" defTabSz="932384">
                <a:lnSpc>
                  <a:spcPct val="90000"/>
                </a:lnSpc>
                <a:defRPr/>
              </a:pPr>
              <a:r>
                <a:rPr lang="en-US" sz="1632">
                  <a:solidFill>
                    <a:prstClr val="white"/>
                  </a:solidFill>
                  <a:latin typeface="Segoe UI Semibold"/>
                  <a:cs typeface="Segoe UI bold" panose="020B0802040204020203" pitchFamily="34" charset="0"/>
                </a:rPr>
                <a:t>Built-in backup management at scale</a:t>
              </a:r>
            </a:p>
          </p:txBody>
        </p:sp>
      </p:grpSp>
      <p:grpSp>
        <p:nvGrpSpPr>
          <p:cNvPr id="11" name="Group 10">
            <a:extLst>
              <a:ext uri="{FF2B5EF4-FFF2-40B4-BE49-F238E27FC236}">
                <a16:creationId xmlns:a16="http://schemas.microsoft.com/office/drawing/2014/main" id="{D410F0CC-B5C4-4EF9-AB5A-961679CCA238}"/>
              </a:ext>
              <a:ext uri="{C183D7F6-B498-43B3-948B-1728B52AA6E4}">
                <adec:decorative xmlns:adec="http://schemas.microsoft.com/office/drawing/2017/decorative" val="1"/>
              </a:ext>
            </a:extLst>
          </p:cNvPr>
          <p:cNvGrpSpPr/>
          <p:nvPr/>
        </p:nvGrpSpPr>
        <p:grpSpPr>
          <a:xfrm>
            <a:off x="1373438" y="4372132"/>
            <a:ext cx="9689598" cy="1102685"/>
            <a:chOff x="1345766" y="4286793"/>
            <a:chExt cx="9500468" cy="1081162"/>
          </a:xfrm>
        </p:grpSpPr>
        <p:sp>
          <p:nvSpPr>
            <p:cNvPr id="110" name="Rectangle: Rounded Corners 109">
              <a:extLst>
                <a:ext uri="{FF2B5EF4-FFF2-40B4-BE49-F238E27FC236}">
                  <a16:creationId xmlns:a16="http://schemas.microsoft.com/office/drawing/2014/main" id="{3DC0A99E-0966-4276-9194-11CA8E28D9FF}"/>
                </a:ext>
              </a:extLst>
            </p:cNvPr>
            <p:cNvSpPr/>
            <p:nvPr/>
          </p:nvSpPr>
          <p:spPr bwMode="auto">
            <a:xfrm>
              <a:off x="1345766" y="4384518"/>
              <a:ext cx="9500468" cy="983437"/>
            </a:xfrm>
            <a:prstGeom prst="roundRect">
              <a:avLst>
                <a:gd name="adj" fmla="val 5930"/>
              </a:avLst>
            </a:prstGeom>
            <a:noFill/>
            <a:ln w="12700" cap="flat" cmpd="sng" algn="ctr">
              <a:solidFill>
                <a:schemeClr val="accent3"/>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cs typeface="Segoe UI" pitchFamily="34" charset="0"/>
              </a:endParaRPr>
            </a:p>
          </p:txBody>
        </p:sp>
        <p:sp useBgFill="1">
          <p:nvSpPr>
            <p:cNvPr id="111" name="TextBox 110">
              <a:extLst>
                <a:ext uri="{FF2B5EF4-FFF2-40B4-BE49-F238E27FC236}">
                  <a16:creationId xmlns:a16="http://schemas.microsoft.com/office/drawing/2014/main" id="{EAD13E9C-017D-4B49-AE18-7873383B6726}"/>
                </a:ext>
              </a:extLst>
            </p:cNvPr>
            <p:cNvSpPr txBox="1"/>
            <p:nvPr/>
          </p:nvSpPr>
          <p:spPr>
            <a:xfrm>
              <a:off x="5102670" y="4286793"/>
              <a:ext cx="1998944" cy="226024"/>
            </a:xfrm>
            <a:prstGeom prst="rect">
              <a:avLst/>
            </a:prstGeom>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384">
                <a:lnSpc>
                  <a:spcPct val="90000"/>
                </a:lnSpc>
                <a:spcAft>
                  <a:spcPts val="600"/>
                </a:spcAft>
                <a:defRPr/>
              </a:pPr>
              <a:r>
                <a:rPr lang="en-US" sz="1632" kern="0">
                  <a:solidFill>
                    <a:prstClr val="white"/>
                  </a:solidFill>
                  <a:latin typeface="Segoe UI Semibold"/>
                  <a:ea typeface="+mn-ea"/>
                  <a:cs typeface="Segoe UI bold" panose="020B0802040204020203" pitchFamily="34" charset="0"/>
                </a:rPr>
                <a:t>Across backup estate</a:t>
              </a:r>
            </a:p>
          </p:txBody>
        </p:sp>
        <p:sp>
          <p:nvSpPr>
            <p:cNvPr id="112" name="Rectangle 111">
              <a:extLst>
                <a:ext uri="{FF2B5EF4-FFF2-40B4-BE49-F238E27FC236}">
                  <a16:creationId xmlns:a16="http://schemas.microsoft.com/office/drawing/2014/main" id="{7F39879F-2284-4F50-BD15-BB4CC087B831}"/>
                </a:ext>
              </a:extLst>
            </p:cNvPr>
            <p:cNvSpPr/>
            <p:nvPr/>
          </p:nvSpPr>
          <p:spPr>
            <a:xfrm>
              <a:off x="1637558"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3" name="Rectangle 112">
              <a:extLst>
                <a:ext uri="{FF2B5EF4-FFF2-40B4-BE49-F238E27FC236}">
                  <a16:creationId xmlns:a16="http://schemas.microsoft.com/office/drawing/2014/main" id="{F184174B-7FC4-4A37-BEDB-BF6339698F2C}"/>
                </a:ext>
              </a:extLst>
            </p:cNvPr>
            <p:cNvSpPr/>
            <p:nvPr/>
          </p:nvSpPr>
          <p:spPr>
            <a:xfrm>
              <a:off x="3905672"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4" name="Rectangle 113">
              <a:extLst>
                <a:ext uri="{FF2B5EF4-FFF2-40B4-BE49-F238E27FC236}">
                  <a16:creationId xmlns:a16="http://schemas.microsoft.com/office/drawing/2014/main" id="{8E17562F-B0C3-4CA6-A568-7AE17D26F38D}"/>
                </a:ext>
              </a:extLst>
            </p:cNvPr>
            <p:cNvSpPr/>
            <p:nvPr/>
          </p:nvSpPr>
          <p:spPr>
            <a:xfrm>
              <a:off x="6173785"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sp>
          <p:nvSpPr>
            <p:cNvPr id="115" name="Rectangle 114">
              <a:extLst>
                <a:ext uri="{FF2B5EF4-FFF2-40B4-BE49-F238E27FC236}">
                  <a16:creationId xmlns:a16="http://schemas.microsoft.com/office/drawing/2014/main" id="{60ED9320-F29F-4DCD-95B1-5D772B55B3E8}"/>
                </a:ext>
              </a:extLst>
            </p:cNvPr>
            <p:cNvSpPr/>
            <p:nvPr/>
          </p:nvSpPr>
          <p:spPr>
            <a:xfrm>
              <a:off x="8441899" y="4616791"/>
              <a:ext cx="2112543" cy="558114"/>
            </a:xfrm>
            <a:prstGeom prst="rect">
              <a:avLst/>
            </a:prstGeom>
            <a:solidFill>
              <a:srgbClr val="181818"/>
            </a:solidFill>
            <a:ln w="12700" cap="flat" cmpd="sng" algn="ctr">
              <a:noFill/>
              <a:prstDash val="solid"/>
              <a:miter lim="800000"/>
            </a:ln>
            <a:effectLst/>
          </p:spPr>
          <p:txBody>
            <a:bodyPr rtlCol="0" anchor="ctr"/>
            <a:lstStyle/>
            <a:p>
              <a:pPr algn="ctr" defTabSz="914049">
                <a:defRPr/>
              </a:pPr>
              <a:endParaRPr lang="en-US" kern="0">
                <a:solidFill>
                  <a:prstClr val="white"/>
                </a:solidFill>
                <a:latin typeface="Segoe UI"/>
              </a:endParaRPr>
            </a:p>
          </p:txBody>
        </p:sp>
        <p:grpSp>
          <p:nvGrpSpPr>
            <p:cNvPr id="6" name="Group 5">
              <a:extLst>
                <a:ext uri="{FF2B5EF4-FFF2-40B4-BE49-F238E27FC236}">
                  <a16:creationId xmlns:a16="http://schemas.microsoft.com/office/drawing/2014/main" id="{0B78598E-837D-439C-B439-103DC9E6A55D}"/>
                </a:ext>
              </a:extLst>
            </p:cNvPr>
            <p:cNvGrpSpPr/>
            <p:nvPr/>
          </p:nvGrpSpPr>
          <p:grpSpPr>
            <a:xfrm>
              <a:off x="2168196" y="4744127"/>
              <a:ext cx="1059281" cy="365656"/>
              <a:chOff x="2081954" y="4744127"/>
              <a:chExt cx="1059281" cy="365656"/>
            </a:xfrm>
          </p:grpSpPr>
          <p:sp>
            <p:nvSpPr>
              <p:cNvPr id="116" name="TextBox 115">
                <a:extLst>
                  <a:ext uri="{FF2B5EF4-FFF2-40B4-BE49-F238E27FC236}">
                    <a16:creationId xmlns:a16="http://schemas.microsoft.com/office/drawing/2014/main" id="{070E9900-1663-48A2-BE3E-E1C4896479DD}"/>
                  </a:ext>
                </a:extLst>
              </p:cNvPr>
              <p:cNvSpPr txBox="1"/>
              <p:nvPr/>
            </p:nvSpPr>
            <p:spPr>
              <a:xfrm>
                <a:off x="2726057" y="4814394"/>
                <a:ext cx="415178"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Vaults</a:t>
                </a:r>
              </a:p>
            </p:txBody>
          </p:sp>
          <p:grpSp>
            <p:nvGrpSpPr>
              <p:cNvPr id="120" name="Group 119">
                <a:extLst>
                  <a:ext uri="{FF2B5EF4-FFF2-40B4-BE49-F238E27FC236}">
                    <a16:creationId xmlns:a16="http://schemas.microsoft.com/office/drawing/2014/main" id="{F14E3B1F-3D61-4A3D-AB2C-7050DE697D6E}"/>
                  </a:ext>
                </a:extLst>
              </p:cNvPr>
              <p:cNvGrpSpPr>
                <a:grpSpLocks noChangeAspect="1"/>
              </p:cNvGrpSpPr>
              <p:nvPr/>
            </p:nvGrpSpPr>
            <p:grpSpPr>
              <a:xfrm>
                <a:off x="2081954" y="4744127"/>
                <a:ext cx="501976" cy="365656"/>
                <a:chOff x="9574313" y="2874560"/>
                <a:chExt cx="700769" cy="422025"/>
              </a:xfrm>
            </p:grpSpPr>
            <p:sp>
              <p:nvSpPr>
                <p:cNvPr id="124" name="monitor" title="Icon of a monitor">
                  <a:extLst>
                    <a:ext uri="{FF2B5EF4-FFF2-40B4-BE49-F238E27FC236}">
                      <a16:creationId xmlns:a16="http://schemas.microsoft.com/office/drawing/2014/main" id="{2CFA680C-F456-4728-A4A0-EFB8A3CCABD5}"/>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5" name="Rectangle 124">
                  <a:extLst>
                    <a:ext uri="{FF2B5EF4-FFF2-40B4-BE49-F238E27FC236}">
                      <a16:creationId xmlns:a16="http://schemas.microsoft.com/office/drawing/2014/main" id="{6B93A67F-96DE-483D-AC73-E1D1AADD1C16}"/>
                    </a:ext>
                  </a:extLst>
                </p:cNvPr>
                <p:cNvSpPr/>
                <p:nvPr/>
              </p:nvSpPr>
              <p:spPr bwMode="auto">
                <a:xfrm>
                  <a:off x="9902389" y="2968551"/>
                  <a:ext cx="372693" cy="328034"/>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26" name="UniversalApp_E8CC" title="Icon of a cellphone in front of a tablet">
                  <a:extLst>
                    <a:ext uri="{FF2B5EF4-FFF2-40B4-BE49-F238E27FC236}">
                      <a16:creationId xmlns:a16="http://schemas.microsoft.com/office/drawing/2014/main" id="{6697AE4A-4A1F-4690-8853-275C92F8561C}"/>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bg1"/>
                  </a:solidFill>
                  <a:prstDash val="solid"/>
                  <a:miter lim="800000"/>
                  <a:headEnd/>
                  <a:tailEnd/>
                </a:ln>
              </p:spPr>
              <p:txBody>
                <a:bodyPr vert="horz" wrap="square" lIns="91401" tIns="45700" rIns="91401" bIns="45700" numCol="1" anchor="t" anchorCtr="0" compatLnSpc="1">
                  <a:prstTxWarp prst="textNoShape">
                    <a:avLst/>
                  </a:prstTxWarp>
                </a:bodyPr>
                <a:lstStyle/>
                <a:p>
                  <a:pPr defTabSz="932239">
                    <a:defRPr/>
                  </a:pPr>
                  <a:endParaRPr lang="en-US" sz="900"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grpSp>
          <p:nvGrpSpPr>
            <p:cNvPr id="8" name="Group 7">
              <a:extLst>
                <a:ext uri="{FF2B5EF4-FFF2-40B4-BE49-F238E27FC236}">
                  <a16:creationId xmlns:a16="http://schemas.microsoft.com/office/drawing/2014/main" id="{67DB337C-4C08-483C-91CA-9D903FE38377}"/>
                </a:ext>
              </a:extLst>
            </p:cNvPr>
            <p:cNvGrpSpPr/>
            <p:nvPr/>
          </p:nvGrpSpPr>
          <p:grpSpPr>
            <a:xfrm>
              <a:off x="4285399" y="4773188"/>
              <a:ext cx="1367515" cy="274242"/>
              <a:chOff x="4363025" y="4773188"/>
              <a:chExt cx="1367515" cy="274242"/>
            </a:xfrm>
          </p:grpSpPr>
          <p:sp>
            <p:nvSpPr>
              <p:cNvPr id="117" name="TextBox 116">
                <a:extLst>
                  <a:ext uri="{FF2B5EF4-FFF2-40B4-BE49-F238E27FC236}">
                    <a16:creationId xmlns:a16="http://schemas.microsoft.com/office/drawing/2014/main" id="{E30E1B9E-F52D-4373-87FB-0F4566D45150}"/>
                  </a:ext>
                </a:extLst>
              </p:cNvPr>
              <p:cNvSpPr txBox="1"/>
              <p:nvPr/>
            </p:nvSpPr>
            <p:spPr>
              <a:xfrm>
                <a:off x="4826446" y="4814394"/>
                <a:ext cx="904094" cy="165943"/>
              </a:xfrm>
              <a:prstGeom prst="rect">
                <a:avLst/>
              </a:prstGeom>
              <a:noFill/>
              <a:ln>
                <a:noFill/>
              </a:ln>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Subscriptions</a:t>
                </a:r>
              </a:p>
            </p:txBody>
          </p:sp>
          <p:sp>
            <p:nvSpPr>
              <p:cNvPr id="121" name="GenericApp_EB3B" title="Icon of an app window">
                <a:extLst>
                  <a:ext uri="{FF2B5EF4-FFF2-40B4-BE49-F238E27FC236}">
                    <a16:creationId xmlns:a16="http://schemas.microsoft.com/office/drawing/2014/main" id="{18927D2F-9060-4099-B1CB-8CEFBE688C4C}"/>
                  </a:ext>
                </a:extLst>
              </p:cNvPr>
              <p:cNvSpPr>
                <a:spLocks noChangeAspect="1" noEditPoints="1"/>
              </p:cNvSpPr>
              <p:nvPr/>
            </p:nvSpPr>
            <p:spPr bwMode="auto">
              <a:xfrm>
                <a:off x="4363025" y="4773188"/>
                <a:ext cx="362755" cy="274242"/>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solidFill>
                    <a:srgbClr val="505050"/>
                  </a:solidFill>
                  <a:latin typeface="Segoe UI Semibold" panose="020B0702040204020203" pitchFamily="34" charset="0"/>
                  <a:cs typeface="Segoe UI Semibold" panose="020B0702040204020203" pitchFamily="34" charset="0"/>
                </a:endParaRPr>
              </a:p>
            </p:txBody>
          </p:sp>
        </p:grpSp>
        <p:grpSp>
          <p:nvGrpSpPr>
            <p:cNvPr id="9" name="Group 8">
              <a:extLst>
                <a:ext uri="{FF2B5EF4-FFF2-40B4-BE49-F238E27FC236}">
                  <a16:creationId xmlns:a16="http://schemas.microsoft.com/office/drawing/2014/main" id="{94EE8055-D519-46C3-98E5-18760A85F260}"/>
                </a:ext>
              </a:extLst>
            </p:cNvPr>
            <p:cNvGrpSpPr/>
            <p:nvPr/>
          </p:nvGrpSpPr>
          <p:grpSpPr>
            <a:xfrm>
              <a:off x="6678451" y="4758727"/>
              <a:ext cx="1112829" cy="274242"/>
              <a:chOff x="6613564" y="4758727"/>
              <a:chExt cx="1112829" cy="274242"/>
            </a:xfrm>
          </p:grpSpPr>
          <p:sp>
            <p:nvSpPr>
              <p:cNvPr id="118" name="TextBox 117">
                <a:extLst>
                  <a:ext uri="{FF2B5EF4-FFF2-40B4-BE49-F238E27FC236}">
                    <a16:creationId xmlns:a16="http://schemas.microsoft.com/office/drawing/2014/main" id="{18857E5B-C4AE-4B9A-811E-5C53981D0456}"/>
                  </a:ext>
                </a:extLst>
              </p:cNvPr>
              <p:cNvSpPr txBox="1"/>
              <p:nvPr/>
            </p:nvSpPr>
            <p:spPr>
              <a:xfrm>
                <a:off x="7186181" y="4814394"/>
                <a:ext cx="540212"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Regions</a:t>
                </a:r>
              </a:p>
            </p:txBody>
          </p:sp>
          <p:sp>
            <p:nvSpPr>
              <p:cNvPr id="122" name="cloud" title="Icon of a cloud">
                <a:extLst>
                  <a:ext uri="{FF2B5EF4-FFF2-40B4-BE49-F238E27FC236}">
                    <a16:creationId xmlns:a16="http://schemas.microsoft.com/office/drawing/2014/main" id="{F51C8BFD-AA1A-449F-8C2F-7E2336D9DC1B}"/>
                  </a:ext>
                </a:extLst>
              </p:cNvPr>
              <p:cNvSpPr>
                <a:spLocks noChangeAspect="1"/>
              </p:cNvSpPr>
              <p:nvPr/>
            </p:nvSpPr>
            <p:spPr bwMode="auto">
              <a:xfrm>
                <a:off x="6613564" y="4758727"/>
                <a:ext cx="455689" cy="27424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900" kern="0">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grpSp>
        <p:grpSp>
          <p:nvGrpSpPr>
            <p:cNvPr id="10" name="Group 9">
              <a:extLst>
                <a:ext uri="{FF2B5EF4-FFF2-40B4-BE49-F238E27FC236}">
                  <a16:creationId xmlns:a16="http://schemas.microsoft.com/office/drawing/2014/main" id="{12C9F233-92B8-4A3B-A707-021547DECAC6}"/>
                </a:ext>
              </a:extLst>
            </p:cNvPr>
            <p:cNvGrpSpPr/>
            <p:nvPr/>
          </p:nvGrpSpPr>
          <p:grpSpPr>
            <a:xfrm>
              <a:off x="9001813" y="4696093"/>
              <a:ext cx="1002332" cy="365656"/>
              <a:chOff x="8887972" y="4696093"/>
              <a:chExt cx="1002332" cy="365656"/>
            </a:xfrm>
          </p:grpSpPr>
          <p:sp>
            <p:nvSpPr>
              <p:cNvPr id="119" name="TextBox 118">
                <a:extLst>
                  <a:ext uri="{FF2B5EF4-FFF2-40B4-BE49-F238E27FC236}">
                    <a16:creationId xmlns:a16="http://schemas.microsoft.com/office/drawing/2014/main" id="{6B56339A-8D5C-439D-BCB9-BB5B1B444907}"/>
                  </a:ext>
                </a:extLst>
              </p:cNvPr>
              <p:cNvSpPr txBox="1"/>
              <p:nvPr/>
            </p:nvSpPr>
            <p:spPr>
              <a:xfrm>
                <a:off x="9361313" y="4814394"/>
                <a:ext cx="528991" cy="165943"/>
              </a:xfrm>
              <a:prstGeom prst="rect">
                <a:avLst/>
              </a:prstGeom>
              <a:noFill/>
            </p:spPr>
            <p:txBody>
              <a:bodyPr wrap="none" lIns="0" tIns="0" rIns="0" bIns="0" rtlCol="0">
                <a:spAutoFit/>
              </a:bodyPr>
              <a:lstStyle/>
              <a:p>
                <a:pPr defTabSz="932384" fontAlgn="base">
                  <a:lnSpc>
                    <a:spcPct val="90000"/>
                  </a:lnSpc>
                  <a:spcBef>
                    <a:spcPct val="0"/>
                  </a:spcBef>
                  <a:spcAft>
                    <a:spcPts val="600"/>
                  </a:spcAft>
                  <a:defRPr/>
                </a:pPr>
                <a:r>
                  <a:rPr lang="en-US" sz="1198" kern="0">
                    <a:ln w="3175">
                      <a:noFill/>
                    </a:ln>
                    <a:solidFill>
                      <a:prstClr val="white"/>
                    </a:solidFill>
                    <a:latin typeface="Segoe UI"/>
                    <a:cs typeface="Segoe UI Semilight" panose="020B0402040204020203" pitchFamily="34" charset="0"/>
                  </a:rPr>
                  <a:t>Tenants</a:t>
                </a:r>
              </a:p>
            </p:txBody>
          </p:sp>
          <p:sp>
            <p:nvSpPr>
              <p:cNvPr id="123" name="building_5" title="Icon of tall buildings">
                <a:extLst>
                  <a:ext uri="{FF2B5EF4-FFF2-40B4-BE49-F238E27FC236}">
                    <a16:creationId xmlns:a16="http://schemas.microsoft.com/office/drawing/2014/main" id="{B4BD1302-F491-40FD-969B-A084DA04D80B}"/>
                  </a:ext>
                </a:extLst>
              </p:cNvPr>
              <p:cNvSpPr>
                <a:spLocks noChangeAspect="1" noEditPoints="1"/>
              </p:cNvSpPr>
              <p:nvPr/>
            </p:nvSpPr>
            <p:spPr bwMode="auto">
              <a:xfrm>
                <a:off x="8887972" y="4696093"/>
                <a:ext cx="356413" cy="36565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36" kern="0">
                  <a:solidFill>
                    <a:srgbClr val="505050"/>
                  </a:solidFill>
                  <a:latin typeface="Segoe UI Semibold" panose="020B0702040204020203" pitchFamily="34" charset="0"/>
                  <a:cs typeface="Segoe UI Semibold" panose="020B0702040204020203" pitchFamily="34" charset="0"/>
                </a:endParaRPr>
              </a:p>
            </p:txBody>
          </p:sp>
        </p:grpSp>
      </p:grpSp>
      <p:grpSp>
        <p:nvGrpSpPr>
          <p:cNvPr id="19" name="Group 18">
            <a:extLst>
              <a:ext uri="{FF2B5EF4-FFF2-40B4-BE49-F238E27FC236}">
                <a16:creationId xmlns:a16="http://schemas.microsoft.com/office/drawing/2014/main" id="{D7D28866-BCAD-4B71-839F-6FC1E1F6FC4B}"/>
              </a:ext>
              <a:ext uri="{C183D7F6-B498-43B3-948B-1728B52AA6E4}">
                <adec:decorative xmlns:adec="http://schemas.microsoft.com/office/drawing/2017/decorative" val="1"/>
              </a:ext>
            </a:extLst>
          </p:cNvPr>
          <p:cNvGrpSpPr/>
          <p:nvPr/>
        </p:nvGrpSpPr>
        <p:grpSpPr>
          <a:xfrm>
            <a:off x="1356934" y="2150111"/>
            <a:ext cx="9722607" cy="2152866"/>
            <a:chOff x="1329583" y="2108143"/>
            <a:chExt cx="9532833" cy="2110845"/>
          </a:xfrm>
        </p:grpSpPr>
        <p:grpSp>
          <p:nvGrpSpPr>
            <p:cNvPr id="18" name="Group 17">
              <a:extLst>
                <a:ext uri="{FF2B5EF4-FFF2-40B4-BE49-F238E27FC236}">
                  <a16:creationId xmlns:a16="http://schemas.microsoft.com/office/drawing/2014/main" id="{45145B91-FC16-43D0-BEF0-33D60C93C04E}"/>
                </a:ext>
              </a:extLst>
            </p:cNvPr>
            <p:cNvGrpSpPr/>
            <p:nvPr/>
          </p:nvGrpSpPr>
          <p:grpSpPr>
            <a:xfrm>
              <a:off x="1329583" y="2108143"/>
              <a:ext cx="2947835" cy="1922488"/>
              <a:chOff x="1329583" y="2108143"/>
              <a:chExt cx="2947835" cy="1922488"/>
            </a:xfrm>
          </p:grpSpPr>
          <p:sp>
            <p:nvSpPr>
              <p:cNvPr id="106" name="Rectangle 105">
                <a:extLst>
                  <a:ext uri="{FF2B5EF4-FFF2-40B4-BE49-F238E27FC236}">
                    <a16:creationId xmlns:a16="http://schemas.microsoft.com/office/drawing/2014/main" id="{E5845E5A-DA95-4051-AE88-A148C6DCBABA}"/>
                  </a:ext>
                </a:extLst>
              </p:cNvPr>
              <p:cNvSpPr/>
              <p:nvPr/>
            </p:nvSpPr>
            <p:spPr bwMode="auto">
              <a:xfrm>
                <a:off x="1329583"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4" name="Group 13">
                <a:extLst>
                  <a:ext uri="{FF2B5EF4-FFF2-40B4-BE49-F238E27FC236}">
                    <a16:creationId xmlns:a16="http://schemas.microsoft.com/office/drawing/2014/main" id="{B5A57ABF-3872-45DF-9D56-858ED5EF8938}"/>
                  </a:ext>
                </a:extLst>
              </p:cNvPr>
              <p:cNvGrpSpPr/>
              <p:nvPr/>
            </p:nvGrpSpPr>
            <p:grpSpPr>
              <a:xfrm>
                <a:off x="1585284" y="2432669"/>
                <a:ext cx="2436433" cy="1597962"/>
                <a:chOff x="1746208" y="2432669"/>
                <a:chExt cx="2436433" cy="1597962"/>
              </a:xfrm>
            </p:grpSpPr>
            <p:sp>
              <p:nvSpPr>
                <p:cNvPr id="127" name="TextBox 126">
                  <a:extLst>
                    <a:ext uri="{FF2B5EF4-FFF2-40B4-BE49-F238E27FC236}">
                      <a16:creationId xmlns:a16="http://schemas.microsoft.com/office/drawing/2014/main" id="{EBB29502-4BB7-470F-83BE-3636E3F23F4C}"/>
                    </a:ext>
                  </a:extLst>
                </p:cNvPr>
                <p:cNvSpPr txBox="1"/>
                <p:nvPr/>
              </p:nvSpPr>
              <p:spPr>
                <a:xfrm>
                  <a:off x="1746208" y="3184878"/>
                  <a:ext cx="2436433" cy="845753"/>
                </a:xfrm>
                <a:prstGeom prst="rect">
                  <a:avLst/>
                </a:prstGeom>
                <a:noFill/>
              </p:spPr>
              <p:txBody>
                <a:bodyPr wrap="square" lIns="0" rtlCol="0">
                  <a:spAutoFit/>
                </a:bodyPr>
                <a:lstStyle/>
                <a:p>
                  <a:pPr defTabSz="932563">
                    <a:defRPr/>
                  </a:pPr>
                  <a:r>
                    <a:rPr lang="en-US" sz="1224" kern="0">
                      <a:solidFill>
                        <a:prstClr val="white"/>
                      </a:solidFill>
                      <a:latin typeface="Segoe UI"/>
                    </a:rPr>
                    <a:t>Tag based filtering</a:t>
                  </a:r>
                </a:p>
                <a:p>
                  <a:pPr defTabSz="932563">
                    <a:defRPr/>
                  </a:pPr>
                  <a:r>
                    <a:rPr lang="en-US" sz="1224" kern="0">
                      <a:solidFill>
                        <a:prstClr val="white"/>
                      </a:solidFill>
                      <a:latin typeface="Segoe UI"/>
                    </a:rPr>
                    <a:t>Backup compliance </a:t>
                  </a:r>
                </a:p>
                <a:p>
                  <a:pPr defTabSz="932563">
                    <a:defRPr/>
                  </a:pPr>
                  <a:r>
                    <a:rPr lang="en-US" sz="1224" kern="0">
                      <a:solidFill>
                        <a:prstClr val="white"/>
                      </a:solidFill>
                      <a:latin typeface="Segoe UI"/>
                    </a:rPr>
                    <a:t>Azure policy definitions</a:t>
                  </a:r>
                </a:p>
                <a:p>
                  <a:pPr defTabSz="932563">
                    <a:defRPr/>
                  </a:pPr>
                  <a:endParaRPr lang="en-US" sz="1224" kern="0">
                    <a:solidFill>
                      <a:prstClr val="white"/>
                    </a:solidFill>
                    <a:latin typeface="Segoe UI"/>
                  </a:endParaRPr>
                </a:p>
              </p:txBody>
            </p:sp>
            <p:grpSp>
              <p:nvGrpSpPr>
                <p:cNvPr id="130" name="Group 129">
                  <a:extLst>
                    <a:ext uri="{FF2B5EF4-FFF2-40B4-BE49-F238E27FC236}">
                      <a16:creationId xmlns:a16="http://schemas.microsoft.com/office/drawing/2014/main" id="{47DC35A1-63C1-4A86-A1EF-5B1F66527AB0}"/>
                    </a:ext>
                  </a:extLst>
                </p:cNvPr>
                <p:cNvGrpSpPr/>
                <p:nvPr/>
              </p:nvGrpSpPr>
              <p:grpSpPr>
                <a:xfrm>
                  <a:off x="1746208" y="2432669"/>
                  <a:ext cx="650640" cy="650640"/>
                  <a:chOff x="3158918" y="4999464"/>
                  <a:chExt cx="663782" cy="663782"/>
                </a:xfrm>
              </p:grpSpPr>
              <p:sp>
                <p:nvSpPr>
                  <p:cNvPr id="131" name="Rectangle: Rounded Corners 130">
                    <a:extLst>
                      <a:ext uri="{FF2B5EF4-FFF2-40B4-BE49-F238E27FC236}">
                        <a16:creationId xmlns:a16="http://schemas.microsoft.com/office/drawing/2014/main" id="{CF99EC0F-2BC5-472A-9EE2-EE446E72053B}"/>
                      </a:ext>
                    </a:extLst>
                  </p:cNvPr>
                  <p:cNvSpPr/>
                  <p:nvPr/>
                </p:nvSpPr>
                <p:spPr bwMode="auto">
                  <a:xfrm>
                    <a:off x="315891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2" name="Graphic 130" descr="bank, financial services">
                    <a:extLst>
                      <a:ext uri="{FF2B5EF4-FFF2-40B4-BE49-F238E27FC236}">
                        <a16:creationId xmlns:a16="http://schemas.microsoft.com/office/drawing/2014/main" id="{4F3B5127-04CF-45F4-B579-647BA280175B}"/>
                      </a:ext>
                    </a:extLst>
                  </p:cNvPr>
                  <p:cNvGrpSpPr/>
                  <p:nvPr/>
                </p:nvGrpSpPr>
                <p:grpSpPr>
                  <a:xfrm>
                    <a:off x="3260857" y="5096658"/>
                    <a:ext cx="452157" cy="451452"/>
                    <a:chOff x="707310" y="2152859"/>
                    <a:chExt cx="397487" cy="396867"/>
                  </a:xfrm>
                </p:grpSpPr>
                <p:sp>
                  <p:nvSpPr>
                    <p:cNvPr id="133" name="Freeform: Shape 132">
                      <a:extLst>
                        <a:ext uri="{FF2B5EF4-FFF2-40B4-BE49-F238E27FC236}">
                          <a16:creationId xmlns:a16="http://schemas.microsoft.com/office/drawing/2014/main" id="{57E80147-2D7A-4492-B547-CB8DB8B29108}"/>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4" name="Freeform: Shape 133">
                      <a:extLst>
                        <a:ext uri="{FF2B5EF4-FFF2-40B4-BE49-F238E27FC236}">
                          <a16:creationId xmlns:a16="http://schemas.microsoft.com/office/drawing/2014/main" id="{14B05474-C3D7-412B-8F30-EE8A034010EC}"/>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5" name="Freeform: Shape 134">
                      <a:extLst>
                        <a:ext uri="{FF2B5EF4-FFF2-40B4-BE49-F238E27FC236}">
                          <a16:creationId xmlns:a16="http://schemas.microsoft.com/office/drawing/2014/main" id="{EB076AAD-EBD0-4D42-AED5-347866833A2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6" name="Freeform: Shape 135">
                      <a:extLst>
                        <a:ext uri="{FF2B5EF4-FFF2-40B4-BE49-F238E27FC236}">
                          <a16:creationId xmlns:a16="http://schemas.microsoft.com/office/drawing/2014/main" id="{30E23AF1-8E90-40AA-A609-F1ABCF0787D0}"/>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7" name="Freeform: Shape 136">
                      <a:extLst>
                        <a:ext uri="{FF2B5EF4-FFF2-40B4-BE49-F238E27FC236}">
                          <a16:creationId xmlns:a16="http://schemas.microsoft.com/office/drawing/2014/main" id="{C9092452-EC72-4AF9-B661-3BB68D643F92}"/>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8" name="Freeform: Shape 137">
                      <a:extLst>
                        <a:ext uri="{FF2B5EF4-FFF2-40B4-BE49-F238E27FC236}">
                          <a16:creationId xmlns:a16="http://schemas.microsoft.com/office/drawing/2014/main" id="{375F609E-8CFA-4FAB-9723-AA544AC95DBA}"/>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39" name="Freeform: Shape 138">
                      <a:extLst>
                        <a:ext uri="{FF2B5EF4-FFF2-40B4-BE49-F238E27FC236}">
                          <a16:creationId xmlns:a16="http://schemas.microsoft.com/office/drawing/2014/main" id="{3E6B1A1F-7B8D-441C-BD7E-6CAD6D5A129F}"/>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0" name="Freeform: Shape 139">
                      <a:extLst>
                        <a:ext uri="{FF2B5EF4-FFF2-40B4-BE49-F238E27FC236}">
                          <a16:creationId xmlns:a16="http://schemas.microsoft.com/office/drawing/2014/main" id="{D3826B10-2074-4C76-8F53-5D2CE29AA15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41" name="TextBox 140">
                  <a:extLst>
                    <a:ext uri="{FF2B5EF4-FFF2-40B4-BE49-F238E27FC236}">
                      <a16:creationId xmlns:a16="http://schemas.microsoft.com/office/drawing/2014/main" id="{B8377A70-1163-48D1-A1AF-586D7470FF1E}"/>
                    </a:ext>
                  </a:extLst>
                </p:cNvPr>
                <p:cNvSpPr txBox="1"/>
                <p:nvPr/>
              </p:nvSpPr>
              <p:spPr>
                <a:xfrm>
                  <a:off x="2571444" y="2651810"/>
                  <a:ext cx="684418" cy="226024"/>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Govern</a:t>
                  </a:r>
                </a:p>
              </p:txBody>
            </p:sp>
          </p:grpSp>
        </p:grpSp>
        <p:grpSp>
          <p:nvGrpSpPr>
            <p:cNvPr id="17" name="Group 16">
              <a:extLst>
                <a:ext uri="{FF2B5EF4-FFF2-40B4-BE49-F238E27FC236}">
                  <a16:creationId xmlns:a16="http://schemas.microsoft.com/office/drawing/2014/main" id="{05667E79-01C9-4541-873D-798DCA3784B6}"/>
                </a:ext>
              </a:extLst>
            </p:cNvPr>
            <p:cNvGrpSpPr/>
            <p:nvPr/>
          </p:nvGrpSpPr>
          <p:grpSpPr>
            <a:xfrm>
              <a:off x="4622082" y="2108143"/>
              <a:ext cx="2947835" cy="1922488"/>
              <a:chOff x="4622082" y="2108143"/>
              <a:chExt cx="2947835" cy="1922488"/>
            </a:xfrm>
          </p:grpSpPr>
          <p:sp>
            <p:nvSpPr>
              <p:cNvPr id="105" name="Rectangle 104">
                <a:extLst>
                  <a:ext uri="{FF2B5EF4-FFF2-40B4-BE49-F238E27FC236}">
                    <a16:creationId xmlns:a16="http://schemas.microsoft.com/office/drawing/2014/main" id="{19DD7455-9B0A-45FD-9B1F-6722C7A32CA2}"/>
                  </a:ext>
                </a:extLst>
              </p:cNvPr>
              <p:cNvSpPr/>
              <p:nvPr/>
            </p:nvSpPr>
            <p:spPr bwMode="auto">
              <a:xfrm>
                <a:off x="4622082"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3" name="Group 12">
                <a:extLst>
                  <a:ext uri="{FF2B5EF4-FFF2-40B4-BE49-F238E27FC236}">
                    <a16:creationId xmlns:a16="http://schemas.microsoft.com/office/drawing/2014/main" id="{0C97A9E9-3823-49AC-8933-62975538BEE9}"/>
                  </a:ext>
                </a:extLst>
              </p:cNvPr>
              <p:cNvGrpSpPr/>
              <p:nvPr/>
            </p:nvGrpSpPr>
            <p:grpSpPr>
              <a:xfrm>
                <a:off x="4877783" y="2432669"/>
                <a:ext cx="2436433" cy="1597962"/>
                <a:chOff x="4954580" y="2432669"/>
                <a:chExt cx="2436433" cy="1597962"/>
              </a:xfrm>
            </p:grpSpPr>
            <p:sp>
              <p:nvSpPr>
                <p:cNvPr id="128" name="TextBox 127">
                  <a:extLst>
                    <a:ext uri="{FF2B5EF4-FFF2-40B4-BE49-F238E27FC236}">
                      <a16:creationId xmlns:a16="http://schemas.microsoft.com/office/drawing/2014/main" id="{3D51882D-6F48-4113-A9B4-E2F948645AE9}"/>
                    </a:ext>
                  </a:extLst>
                </p:cNvPr>
                <p:cNvSpPr txBox="1"/>
                <p:nvPr/>
              </p:nvSpPr>
              <p:spPr>
                <a:xfrm>
                  <a:off x="4954580" y="3184878"/>
                  <a:ext cx="2436433" cy="845753"/>
                </a:xfrm>
                <a:prstGeom prst="rect">
                  <a:avLst/>
                </a:prstGeom>
                <a:noFill/>
              </p:spPr>
              <p:txBody>
                <a:bodyPr wrap="square" lIns="0" rtlCol="0">
                  <a:spAutoFit/>
                </a:bodyPr>
                <a:lstStyle/>
                <a:p>
                  <a:pPr defTabSz="932563">
                    <a:defRPr/>
                  </a:pPr>
                  <a:r>
                    <a:rPr lang="en-US" sz="1224" kern="0">
                      <a:solidFill>
                        <a:prstClr val="white"/>
                      </a:solidFill>
                      <a:latin typeface="Segoe UI"/>
                    </a:rPr>
                    <a:t>Action center </a:t>
                  </a:r>
                </a:p>
                <a:p>
                  <a:pPr defTabSz="932563">
                    <a:defRPr/>
                  </a:pPr>
                  <a:r>
                    <a:rPr lang="en-US" sz="1224" kern="0">
                      <a:solidFill>
                        <a:prstClr val="white"/>
                      </a:solidFill>
                      <a:latin typeface="Segoe UI"/>
                    </a:rPr>
                    <a:t>Rich aggregations </a:t>
                  </a:r>
                </a:p>
                <a:p>
                  <a:pPr defTabSz="932563">
                    <a:defRPr/>
                  </a:pPr>
                  <a:r>
                    <a:rPr lang="en-US" sz="1224" kern="0">
                      <a:solidFill>
                        <a:prstClr val="white"/>
                      </a:solidFill>
                      <a:latin typeface="Segoe UI"/>
                    </a:rPr>
                    <a:t>Explore and monitor at scale </a:t>
                  </a:r>
                </a:p>
                <a:p>
                  <a:pPr defTabSz="932563">
                    <a:defRPr/>
                  </a:pPr>
                  <a:endParaRPr lang="en-US" sz="1224" kern="0">
                    <a:solidFill>
                      <a:prstClr val="white"/>
                    </a:solidFill>
                    <a:latin typeface="Segoe UI"/>
                  </a:endParaRPr>
                </a:p>
              </p:txBody>
            </p:sp>
            <p:grpSp>
              <p:nvGrpSpPr>
                <p:cNvPr id="142" name="Group 141">
                  <a:extLst>
                    <a:ext uri="{FF2B5EF4-FFF2-40B4-BE49-F238E27FC236}">
                      <a16:creationId xmlns:a16="http://schemas.microsoft.com/office/drawing/2014/main" id="{6C254E89-D8C4-422D-9DB7-C6EA51CE86D9}"/>
                    </a:ext>
                  </a:extLst>
                </p:cNvPr>
                <p:cNvGrpSpPr/>
                <p:nvPr/>
              </p:nvGrpSpPr>
              <p:grpSpPr>
                <a:xfrm>
                  <a:off x="4954580" y="2432669"/>
                  <a:ext cx="650641" cy="650640"/>
                  <a:chOff x="5159168" y="4999464"/>
                  <a:chExt cx="663782" cy="663782"/>
                </a:xfrm>
              </p:grpSpPr>
              <p:sp>
                <p:nvSpPr>
                  <p:cNvPr id="143" name="Rectangle: Rounded Corners 142">
                    <a:extLst>
                      <a:ext uri="{FF2B5EF4-FFF2-40B4-BE49-F238E27FC236}">
                        <a16:creationId xmlns:a16="http://schemas.microsoft.com/office/drawing/2014/main" id="{20B9EE31-2BE0-47B3-B267-6591284428CC}"/>
                      </a:ext>
                    </a:extLst>
                  </p:cNvPr>
                  <p:cNvSpPr/>
                  <p:nvPr/>
                </p:nvSpPr>
                <p:spPr bwMode="auto">
                  <a:xfrm>
                    <a:off x="515916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4" name="desktop" descr="desktop">
                    <a:extLst>
                      <a:ext uri="{FF2B5EF4-FFF2-40B4-BE49-F238E27FC236}">
                        <a16:creationId xmlns:a16="http://schemas.microsoft.com/office/drawing/2014/main" id="{716985B4-2901-4FA7-8D6C-1E684C7E62E7}"/>
                      </a:ext>
                    </a:extLst>
                  </p:cNvPr>
                  <p:cNvGrpSpPr/>
                  <p:nvPr/>
                </p:nvGrpSpPr>
                <p:grpSpPr>
                  <a:xfrm>
                    <a:off x="5247238" y="5120836"/>
                    <a:ext cx="469849" cy="437269"/>
                    <a:chOff x="5419125" y="3953316"/>
                    <a:chExt cx="391539" cy="364391"/>
                  </a:xfrm>
                </p:grpSpPr>
                <p:sp>
                  <p:nvSpPr>
                    <p:cNvPr id="145" name="Freeform: Shape 144">
                      <a:extLst>
                        <a:ext uri="{FF2B5EF4-FFF2-40B4-BE49-F238E27FC236}">
                          <a16:creationId xmlns:a16="http://schemas.microsoft.com/office/drawing/2014/main" id="{538151D2-4541-4163-BBB8-00023D2ECCFE}"/>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6" name="Freeform: Shape 145">
                      <a:extLst>
                        <a:ext uri="{FF2B5EF4-FFF2-40B4-BE49-F238E27FC236}">
                          <a16:creationId xmlns:a16="http://schemas.microsoft.com/office/drawing/2014/main" id="{C7118DB3-4A59-43D3-B442-185FA15E17E9}"/>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7" name="Freeform: Shape 146">
                      <a:extLst>
                        <a:ext uri="{FF2B5EF4-FFF2-40B4-BE49-F238E27FC236}">
                          <a16:creationId xmlns:a16="http://schemas.microsoft.com/office/drawing/2014/main" id="{C974607A-1DF5-441D-BD1A-0E95C7641170}"/>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8" name="Freeform: Shape 147">
                      <a:extLst>
                        <a:ext uri="{FF2B5EF4-FFF2-40B4-BE49-F238E27FC236}">
                          <a16:creationId xmlns:a16="http://schemas.microsoft.com/office/drawing/2014/main" id="{3D73BEFC-3640-4F13-82C3-A4482DE2DCA3}"/>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49" name="Freeform: Shape 148">
                      <a:extLst>
                        <a:ext uri="{FF2B5EF4-FFF2-40B4-BE49-F238E27FC236}">
                          <a16:creationId xmlns:a16="http://schemas.microsoft.com/office/drawing/2014/main" id="{B7C37F83-84D6-40E1-B3B7-90917BE42972}"/>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0" name="Freeform: Shape 149">
                      <a:extLst>
                        <a:ext uri="{FF2B5EF4-FFF2-40B4-BE49-F238E27FC236}">
                          <a16:creationId xmlns:a16="http://schemas.microsoft.com/office/drawing/2014/main" id="{634F5A20-49D1-490C-A3F0-A5B82659B306}"/>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1" name="Freeform: Shape 150">
                      <a:extLst>
                        <a:ext uri="{FF2B5EF4-FFF2-40B4-BE49-F238E27FC236}">
                          <a16:creationId xmlns:a16="http://schemas.microsoft.com/office/drawing/2014/main" id="{3D777966-C07B-42FC-B8F4-84CBC1137C1F}"/>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2" name="Freeform: Shape 151">
                      <a:extLst>
                        <a:ext uri="{FF2B5EF4-FFF2-40B4-BE49-F238E27FC236}">
                          <a16:creationId xmlns:a16="http://schemas.microsoft.com/office/drawing/2014/main" id="{D65D0092-D323-4902-AB15-3E4809C52667}"/>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53" name="TextBox 152">
                  <a:extLst>
                    <a:ext uri="{FF2B5EF4-FFF2-40B4-BE49-F238E27FC236}">
                      <a16:creationId xmlns:a16="http://schemas.microsoft.com/office/drawing/2014/main" id="{61AB9037-E371-4E4A-9A0C-0F1D21D90CE4}"/>
                    </a:ext>
                  </a:extLst>
                </p:cNvPr>
                <p:cNvSpPr txBox="1"/>
                <p:nvPr/>
              </p:nvSpPr>
              <p:spPr>
                <a:xfrm>
                  <a:off x="5781010" y="2538798"/>
                  <a:ext cx="1531432" cy="452047"/>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Monitor</a:t>
                  </a:r>
                  <a:br>
                    <a:rPr lang="en-US" sz="1632">
                      <a:solidFill>
                        <a:srgbClr val="0078D4"/>
                      </a:solidFill>
                      <a:latin typeface="Segoe UI Semibold"/>
                      <a:ea typeface="+mn-ea"/>
                      <a:cs typeface="Segoe UI bold" panose="020B0802040204020203" pitchFamily="34" charset="0"/>
                    </a:rPr>
                  </a:br>
                  <a:r>
                    <a:rPr lang="en-US" sz="1632">
                      <a:solidFill>
                        <a:srgbClr val="0078D4"/>
                      </a:solidFill>
                      <a:latin typeface="Segoe UI Semibold"/>
                      <a:ea typeface="+mn-ea"/>
                      <a:cs typeface="Segoe UI bold" panose="020B0802040204020203" pitchFamily="34" charset="0"/>
                    </a:rPr>
                    <a:t>and operate</a:t>
                  </a:r>
                </a:p>
              </p:txBody>
            </p:sp>
          </p:grpSp>
        </p:grpSp>
        <p:grpSp>
          <p:nvGrpSpPr>
            <p:cNvPr id="16" name="Group 15">
              <a:extLst>
                <a:ext uri="{FF2B5EF4-FFF2-40B4-BE49-F238E27FC236}">
                  <a16:creationId xmlns:a16="http://schemas.microsoft.com/office/drawing/2014/main" id="{8216D24F-F87A-4F70-86E8-6D3CA102F910}"/>
                </a:ext>
              </a:extLst>
            </p:cNvPr>
            <p:cNvGrpSpPr/>
            <p:nvPr/>
          </p:nvGrpSpPr>
          <p:grpSpPr>
            <a:xfrm>
              <a:off x="7914581" y="2108143"/>
              <a:ext cx="2947835" cy="2110845"/>
              <a:chOff x="7914581" y="2108143"/>
              <a:chExt cx="2947835" cy="2110845"/>
            </a:xfrm>
          </p:grpSpPr>
          <p:sp>
            <p:nvSpPr>
              <p:cNvPr id="104" name="Rectangle 103">
                <a:extLst>
                  <a:ext uri="{FF2B5EF4-FFF2-40B4-BE49-F238E27FC236}">
                    <a16:creationId xmlns:a16="http://schemas.microsoft.com/office/drawing/2014/main" id="{A2E24CD3-FDE0-4958-BAA8-98988D8C8AD9}"/>
                  </a:ext>
                </a:extLst>
              </p:cNvPr>
              <p:cNvSpPr/>
              <p:nvPr/>
            </p:nvSpPr>
            <p:spPr bwMode="auto">
              <a:xfrm>
                <a:off x="7914581" y="2108143"/>
                <a:ext cx="2947835" cy="1861795"/>
              </a:xfrm>
              <a:prstGeom prst="rect">
                <a:avLst/>
              </a:prstGeom>
              <a:solidFill>
                <a:srgbClr val="181818"/>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1" rIns="0" bIns="54841" numCol="1" rtlCol="0" anchor="ctr" anchorCtr="0" compatLnSpc="1">
                <a:prstTxWarp prst="textNoShape">
                  <a:avLst/>
                </a:prstTxWarp>
              </a:bodyPr>
              <a:lstStyle/>
              <a:p>
                <a:pPr algn="ctr" defTabSz="1096327" fontAlgn="base">
                  <a:spcBef>
                    <a:spcPct val="0"/>
                  </a:spcBef>
                  <a:spcAft>
                    <a:spcPct val="0"/>
                  </a:spcAft>
                  <a:defRPr/>
                </a:pPr>
                <a:endParaRPr lang="en-US" sz="2353" kern="0">
                  <a:solidFill>
                    <a:prstClr val="white"/>
                  </a:solidFill>
                  <a:latin typeface="Segoe UI Semilight"/>
                </a:endParaRPr>
              </a:p>
            </p:txBody>
          </p:sp>
          <p:grpSp>
            <p:nvGrpSpPr>
              <p:cNvPr id="15" name="Group 14">
                <a:extLst>
                  <a:ext uri="{FF2B5EF4-FFF2-40B4-BE49-F238E27FC236}">
                    <a16:creationId xmlns:a16="http://schemas.microsoft.com/office/drawing/2014/main" id="{5652169F-6082-448A-BCF3-37569FADBBD5}"/>
                  </a:ext>
                </a:extLst>
              </p:cNvPr>
              <p:cNvGrpSpPr/>
              <p:nvPr/>
            </p:nvGrpSpPr>
            <p:grpSpPr>
              <a:xfrm>
                <a:off x="8170282" y="2432669"/>
                <a:ext cx="2436433" cy="1786319"/>
                <a:chOff x="8162950" y="2432669"/>
                <a:chExt cx="2436433" cy="1786319"/>
              </a:xfrm>
            </p:grpSpPr>
            <p:sp>
              <p:nvSpPr>
                <p:cNvPr id="129" name="TextBox 128">
                  <a:extLst>
                    <a:ext uri="{FF2B5EF4-FFF2-40B4-BE49-F238E27FC236}">
                      <a16:creationId xmlns:a16="http://schemas.microsoft.com/office/drawing/2014/main" id="{49A0BEFD-AFD9-4187-AE0D-7A5B72B465E4}"/>
                    </a:ext>
                  </a:extLst>
                </p:cNvPr>
                <p:cNvSpPr txBox="1"/>
                <p:nvPr/>
              </p:nvSpPr>
              <p:spPr>
                <a:xfrm>
                  <a:off x="8162950" y="3184878"/>
                  <a:ext cx="2436433" cy="1034110"/>
                </a:xfrm>
                <a:prstGeom prst="rect">
                  <a:avLst/>
                </a:prstGeom>
                <a:noFill/>
              </p:spPr>
              <p:txBody>
                <a:bodyPr wrap="square" lIns="0" rtlCol="0">
                  <a:spAutoFit/>
                </a:bodyPr>
                <a:lstStyle/>
                <a:p>
                  <a:pPr defTabSz="932563">
                    <a:defRPr/>
                  </a:pPr>
                  <a:r>
                    <a:rPr lang="en-US" sz="1224" kern="0">
                      <a:solidFill>
                        <a:prstClr val="white"/>
                      </a:solidFill>
                      <a:latin typeface="Segoe UI"/>
                    </a:rPr>
                    <a:t>Backup reports</a:t>
                  </a:r>
                </a:p>
                <a:p>
                  <a:pPr defTabSz="932563">
                    <a:defRPr/>
                  </a:pPr>
                  <a:r>
                    <a:rPr lang="en-US" sz="1224" kern="0">
                      <a:solidFill>
                        <a:prstClr val="white"/>
                      </a:solidFill>
                      <a:latin typeface="Segoe UI"/>
                    </a:rPr>
                    <a:t>Historical trends</a:t>
                  </a:r>
                </a:p>
                <a:p>
                  <a:pPr defTabSz="932563">
                    <a:defRPr/>
                  </a:pPr>
                  <a:r>
                    <a:rPr lang="en-US" sz="1224" kern="0">
                      <a:solidFill>
                        <a:prstClr val="white"/>
                      </a:solidFill>
                      <a:latin typeface="Segoe UI"/>
                    </a:rPr>
                    <a:t>Optimize backup storage </a:t>
                  </a:r>
                </a:p>
                <a:p>
                  <a:pPr defTabSz="932563">
                    <a:defRPr/>
                  </a:pPr>
                  <a:endParaRPr lang="en-US" sz="1224" kern="0">
                    <a:solidFill>
                      <a:prstClr val="white"/>
                    </a:solidFill>
                    <a:latin typeface="Segoe UI"/>
                  </a:endParaRPr>
                </a:p>
                <a:p>
                  <a:pPr defTabSz="932563">
                    <a:defRPr/>
                  </a:pPr>
                  <a:endParaRPr lang="en-US" sz="1224" kern="0">
                    <a:solidFill>
                      <a:prstClr val="white"/>
                    </a:solidFill>
                    <a:latin typeface="Segoe UI"/>
                  </a:endParaRPr>
                </a:p>
              </p:txBody>
            </p:sp>
            <p:grpSp>
              <p:nvGrpSpPr>
                <p:cNvPr id="154" name="Group 153">
                  <a:extLst>
                    <a:ext uri="{FF2B5EF4-FFF2-40B4-BE49-F238E27FC236}">
                      <a16:creationId xmlns:a16="http://schemas.microsoft.com/office/drawing/2014/main" id="{0827D951-0942-44C1-BF6A-E4CC2BE17162}"/>
                    </a:ext>
                  </a:extLst>
                </p:cNvPr>
                <p:cNvGrpSpPr/>
                <p:nvPr/>
              </p:nvGrpSpPr>
              <p:grpSpPr>
                <a:xfrm>
                  <a:off x="8162950" y="2432669"/>
                  <a:ext cx="650640" cy="650640"/>
                  <a:chOff x="7356648" y="4999464"/>
                  <a:chExt cx="663782" cy="663782"/>
                </a:xfrm>
              </p:grpSpPr>
              <p:sp>
                <p:nvSpPr>
                  <p:cNvPr id="155" name="Rectangle: Rounded Corners 154">
                    <a:extLst>
                      <a:ext uri="{FF2B5EF4-FFF2-40B4-BE49-F238E27FC236}">
                        <a16:creationId xmlns:a16="http://schemas.microsoft.com/office/drawing/2014/main" id="{F9AA0736-E5FD-419C-9ABC-22BF6A60395D}"/>
                      </a:ext>
                    </a:extLst>
                  </p:cNvPr>
                  <p:cNvSpPr/>
                  <p:nvPr/>
                </p:nvSpPr>
                <p:spPr bwMode="auto">
                  <a:xfrm>
                    <a:off x="7356648" y="4999464"/>
                    <a:ext cx="663782" cy="663782"/>
                  </a:xfrm>
                  <a:prstGeom prst="roundRect">
                    <a:avLst>
                      <a:gd name="adj" fmla="val 5334"/>
                    </a:avLst>
                  </a:prstGeom>
                  <a:solidFill>
                    <a:srgbClr val="181818"/>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engineer" descr="gear, wrench, engineer">
                    <a:extLst>
                      <a:ext uri="{FF2B5EF4-FFF2-40B4-BE49-F238E27FC236}">
                        <a16:creationId xmlns:a16="http://schemas.microsoft.com/office/drawing/2014/main" id="{67C335C8-BE6D-4054-8C7A-05469B88C918}"/>
                      </a:ext>
                    </a:extLst>
                  </p:cNvPr>
                  <p:cNvGrpSpPr/>
                  <p:nvPr/>
                </p:nvGrpSpPr>
                <p:grpSpPr>
                  <a:xfrm>
                    <a:off x="7478898" y="5085716"/>
                    <a:ext cx="469978" cy="469975"/>
                    <a:chOff x="3510968" y="2992337"/>
                    <a:chExt cx="498751" cy="498751"/>
                  </a:xfrm>
                </p:grpSpPr>
                <p:sp>
                  <p:nvSpPr>
                    <p:cNvPr id="157" name="Freeform: Shape 156">
                      <a:extLst>
                        <a:ext uri="{FF2B5EF4-FFF2-40B4-BE49-F238E27FC236}">
                          <a16:creationId xmlns:a16="http://schemas.microsoft.com/office/drawing/2014/main" id="{4CF668AA-6E8D-4164-8E43-DE465EDD1889}"/>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defTabSz="1096819">
                        <a:defRPr/>
                      </a:pPr>
                      <a:endParaRPr lang="en-US" sz="2116" kern="0">
                        <a:solidFill>
                          <a:srgbClr val="1A1A1A"/>
                        </a:solidFill>
                        <a:latin typeface="Segoe UI"/>
                      </a:endParaRPr>
                    </a:p>
                  </p:txBody>
                </p:sp>
                <p:sp>
                  <p:nvSpPr>
                    <p:cNvPr id="158" name="Freeform: Shape 157">
                      <a:extLst>
                        <a:ext uri="{FF2B5EF4-FFF2-40B4-BE49-F238E27FC236}">
                          <a16:creationId xmlns:a16="http://schemas.microsoft.com/office/drawing/2014/main" id="{0F73DE50-0B8B-4F76-9E06-10001B01E56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defTabSz="1096819">
                        <a:defRPr/>
                      </a:pPr>
                      <a:endParaRPr lang="en-US" sz="2116" kern="0">
                        <a:solidFill>
                          <a:srgbClr val="1A1A1A"/>
                        </a:solidFill>
                        <a:latin typeface="Segoe UI"/>
                      </a:endParaRPr>
                    </a:p>
                  </p:txBody>
                </p:sp>
              </p:grpSp>
            </p:grpSp>
            <p:sp>
              <p:nvSpPr>
                <p:cNvPr id="159" name="TextBox 158">
                  <a:extLst>
                    <a:ext uri="{FF2B5EF4-FFF2-40B4-BE49-F238E27FC236}">
                      <a16:creationId xmlns:a16="http://schemas.microsoft.com/office/drawing/2014/main" id="{41CDBC15-EB56-4093-A513-BEEBF2CD3F55}"/>
                    </a:ext>
                  </a:extLst>
                </p:cNvPr>
                <p:cNvSpPr txBox="1"/>
                <p:nvPr/>
              </p:nvSpPr>
              <p:spPr>
                <a:xfrm>
                  <a:off x="8983740" y="2538799"/>
                  <a:ext cx="734175" cy="452047"/>
                </a:xfrm>
                <a:prstGeom prst="rect">
                  <a:avLst/>
                </a:prstGeom>
                <a:solidFill>
                  <a:srgbClr val="181818"/>
                </a:solidFill>
                <a:ln w="285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002060"/>
                      </a:solidFill>
                      <a:effectLst/>
                      <a:uLnTx/>
                      <a:uFillTx/>
                      <a:latin typeface="Segoe UI Semibold" panose="020B0702040204020203" pitchFamily="34" charset="0"/>
                      <a:ea typeface="Segoe UI"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384">
                    <a:lnSpc>
                      <a:spcPct val="90000"/>
                    </a:lnSpc>
                    <a:spcAft>
                      <a:spcPts val="600"/>
                    </a:spcAft>
                    <a:defRPr/>
                  </a:pPr>
                  <a:r>
                    <a:rPr lang="en-US" sz="1632">
                      <a:solidFill>
                        <a:srgbClr val="0078D4"/>
                      </a:solidFill>
                      <a:latin typeface="Segoe UI Semibold"/>
                      <a:ea typeface="+mn-ea"/>
                      <a:cs typeface="Segoe UI bold" panose="020B0802040204020203" pitchFamily="34" charset="0"/>
                    </a:rPr>
                    <a:t>Get</a:t>
                  </a:r>
                  <a:br>
                    <a:rPr lang="en-US" sz="1632">
                      <a:solidFill>
                        <a:srgbClr val="0078D4"/>
                      </a:solidFill>
                      <a:latin typeface="Segoe UI Semibold"/>
                      <a:ea typeface="+mn-ea"/>
                      <a:cs typeface="Segoe UI bold" panose="020B0802040204020203" pitchFamily="34" charset="0"/>
                    </a:rPr>
                  </a:br>
                  <a:r>
                    <a:rPr lang="en-US" sz="1632">
                      <a:solidFill>
                        <a:srgbClr val="0078D4"/>
                      </a:solidFill>
                      <a:latin typeface="Segoe UI Semibold"/>
                      <a:ea typeface="+mn-ea"/>
                      <a:cs typeface="Segoe UI bold" panose="020B0802040204020203" pitchFamily="34" charset="0"/>
                    </a:rPr>
                    <a:t>insights</a:t>
                  </a:r>
                </a:p>
              </p:txBody>
            </p:sp>
          </p:grpSp>
        </p:grpSp>
      </p:grpSp>
      <p:grpSp>
        <p:nvGrpSpPr>
          <p:cNvPr id="12" name="Group 11" descr="Azure Backup Center icon">
            <a:extLst>
              <a:ext uri="{FF2B5EF4-FFF2-40B4-BE49-F238E27FC236}">
                <a16:creationId xmlns:a16="http://schemas.microsoft.com/office/drawing/2014/main" id="{97CA46D9-FF7F-49A6-BF92-2CF4915253CA}"/>
              </a:ext>
              <a:ext uri="{C183D7F6-B498-43B3-948B-1728B52AA6E4}">
                <adec:decorative xmlns:adec="http://schemas.microsoft.com/office/drawing/2017/decorative" val="0"/>
              </a:ext>
            </a:extLst>
          </p:cNvPr>
          <p:cNvGrpSpPr/>
          <p:nvPr/>
        </p:nvGrpSpPr>
        <p:grpSpPr>
          <a:xfrm>
            <a:off x="521607" y="1443733"/>
            <a:ext cx="755129" cy="596337"/>
            <a:chOff x="1883241" y="1195088"/>
            <a:chExt cx="1062725" cy="839249"/>
          </a:xfrm>
        </p:grpSpPr>
        <p:sp useBgFill="1">
          <p:nvSpPr>
            <p:cNvPr id="40" name="Rectangle 39">
              <a:extLst>
                <a:ext uri="{FF2B5EF4-FFF2-40B4-BE49-F238E27FC236}">
                  <a16:creationId xmlns:a16="http://schemas.microsoft.com/office/drawing/2014/main" id="{88B3AAEC-AA3C-4442-91EE-4DC5391D48A2}"/>
                </a:ext>
              </a:extLst>
            </p:cNvPr>
            <p:cNvSpPr/>
            <p:nvPr/>
          </p:nvSpPr>
          <p:spPr bwMode="auto">
            <a:xfrm>
              <a:off x="1883241" y="1195088"/>
              <a:ext cx="1062725" cy="83924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prstClr val="white"/>
                </a:solidFill>
                <a:latin typeface="Segoe UI"/>
                <a:ea typeface="Segoe UI" pitchFamily="34" charset="0"/>
                <a:cs typeface="Segoe UI" pitchFamily="34" charset="0"/>
              </a:endParaRPr>
            </a:p>
          </p:txBody>
        </p:sp>
        <p:pic>
          <p:nvPicPr>
            <p:cNvPr id="108" name="Graphic 107">
              <a:extLst>
                <a:ext uri="{FF2B5EF4-FFF2-40B4-BE49-F238E27FC236}">
                  <a16:creationId xmlns:a16="http://schemas.microsoft.com/office/drawing/2014/main" id="{190343DB-BE85-407A-AD7F-DF82689C97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5733" y="1195089"/>
              <a:ext cx="846189" cy="791238"/>
            </a:xfrm>
            <a:prstGeom prst="rect">
              <a:avLst/>
            </a:prstGeom>
          </p:spPr>
        </p:pic>
      </p:grpSp>
    </p:spTree>
    <p:extLst>
      <p:ext uri="{BB962C8B-B14F-4D97-AF65-F5344CB8AC3E}">
        <p14:creationId xmlns:p14="http://schemas.microsoft.com/office/powerpoint/2010/main" val="158136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0"/>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0 0.03033 L 0 -2.59259E-6 " pathEditMode="relative" rAng="0" ptsTypes="AA">
                                      <p:cBhvr>
                                        <p:cTn id="14" dur="600" fill="hold"/>
                                        <p:tgtEl>
                                          <p:spTgt spid="19"/>
                                        </p:tgtEl>
                                        <p:attrNameLst>
                                          <p:attrName>ppt_x</p:attrName>
                                          <p:attrName>ppt_y</p:attrName>
                                        </p:attrNameLst>
                                      </p:cBhvr>
                                      <p:rCtr x="0" y="-1528"/>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0"/>
                                  </p:stCondLst>
                                  <p:childTnLst>
                                    <p:animMotion origin="layout" path="M 0 0.03033 L 0 -2.59259E-6 " pathEditMode="relative" rAng="0" ptsTypes="AA">
                                      <p:cBhvr>
                                        <p:cTn id="19" dur="600" fill="hold"/>
                                        <p:tgtEl>
                                          <p:spTgt spid="11"/>
                                        </p:tgtEl>
                                        <p:attrNameLst>
                                          <p:attrName>ppt_x</p:attrName>
                                          <p:attrName>ppt_y</p:attrName>
                                        </p:attrNameLst>
                                      </p:cBhvr>
                                      <p:rCtr x="0" y="-1528"/>
                                    </p:animMotion>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35" presetClass="path" presetSubtype="0" decel="100000" fill="hold" nodeType="withEffect">
                                  <p:stCondLst>
                                    <p:cond delay="0"/>
                                  </p:stCondLst>
                                  <p:childTnLst>
                                    <p:animMotion origin="layout" path="M 0.01849 -2.22222E-6 L -3.75E-6 -2.22222E-6 " pathEditMode="relative" rAng="0" ptsTypes="AA">
                                      <p:cBhvr>
                                        <p:cTn id="25" dur="600" fill="hold"/>
                                        <p:tgtEl>
                                          <p:spTgt spid="12"/>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050E88-27CC-4E5C-9D83-9673C5060E13}"/>
              </a:ext>
            </a:extLst>
          </p:cNvPr>
          <p:cNvSpPr>
            <a:spLocks noGrp="1"/>
          </p:cNvSpPr>
          <p:nvPr>
            <p:ph type="title"/>
          </p:nvPr>
        </p:nvSpPr>
        <p:spPr>
          <a:xfrm>
            <a:off x="175745" y="482656"/>
            <a:ext cx="12078507" cy="1040920"/>
          </a:xfrm>
        </p:spPr>
        <p:txBody>
          <a:bodyPr/>
          <a:lstStyle/>
          <a:p>
            <a:r>
              <a:rPr lang="de-DE" sz="3264"/>
              <a:t>Video </a:t>
            </a:r>
            <a:r>
              <a:rPr lang="de-DE" sz="3264">
                <a:hlinkClick r:id="rId4"/>
              </a:rPr>
              <a:t>https://www.youtube.com/watch?v=C0Q3pDLbg_k</a:t>
            </a:r>
            <a:endParaRPr lang="de-DE" sz="3264"/>
          </a:p>
        </p:txBody>
      </p:sp>
      <p:sp>
        <p:nvSpPr>
          <p:cNvPr id="3" name="Foliennummernplatzhalter 2">
            <a:extLst>
              <a:ext uri="{FF2B5EF4-FFF2-40B4-BE49-F238E27FC236}">
                <a16:creationId xmlns:a16="http://schemas.microsoft.com/office/drawing/2014/main" id="{D69D8A65-BA54-4978-B19B-CE602DC8A40D}"/>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12</a:t>
            </a:fld>
            <a:endParaRPr lang="en-IN">
              <a:solidFill>
                <a:srgbClr val="282828"/>
              </a:solidFill>
              <a:latin typeface="Segoe UI"/>
            </a:endParaRPr>
          </a:p>
        </p:txBody>
      </p:sp>
      <p:pic>
        <p:nvPicPr>
          <p:cNvPr id="4" name="Onlinemedien 3" title="First Look at Azure Backup Centre">
            <a:hlinkClick r:id="" action="ppaction://media"/>
            <a:extLst>
              <a:ext uri="{FF2B5EF4-FFF2-40B4-BE49-F238E27FC236}">
                <a16:creationId xmlns:a16="http://schemas.microsoft.com/office/drawing/2014/main" id="{145D0543-1D39-4196-9155-0222B32ABADE}"/>
              </a:ext>
            </a:extLst>
          </p:cNvPr>
          <p:cNvPicPr>
            <a:picLocks noRot="1" noChangeAspect="1"/>
          </p:cNvPicPr>
          <p:nvPr>
            <a:videoFile r:link="rId1"/>
          </p:nvPr>
        </p:nvPicPr>
        <p:blipFill>
          <a:blip r:embed="rId5"/>
          <a:stretch>
            <a:fillRect/>
          </a:stretch>
        </p:blipFill>
        <p:spPr>
          <a:xfrm>
            <a:off x="1302640" y="1256423"/>
            <a:ext cx="9628648" cy="5440186"/>
          </a:xfrm>
          <a:prstGeom prst="rect">
            <a:avLst/>
          </a:prstGeom>
        </p:spPr>
      </p:pic>
    </p:spTree>
    <p:extLst>
      <p:ext uri="{BB962C8B-B14F-4D97-AF65-F5344CB8AC3E}">
        <p14:creationId xmlns:p14="http://schemas.microsoft.com/office/powerpoint/2010/main" val="42108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5426052"/>
            <a:ext cx="12434711" cy="751214"/>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2" y="5346337"/>
            <a:ext cx="12434711"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2" y="6256980"/>
            <a:ext cx="12434711"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Foliennummernplatzhalter 2">
            <a:extLst>
              <a:ext uri="{FF2B5EF4-FFF2-40B4-BE49-F238E27FC236}">
                <a16:creationId xmlns:a16="http://schemas.microsoft.com/office/drawing/2014/main" id="{63655A53-5E7A-499E-B931-B7458D8AC018}"/>
              </a:ext>
            </a:extLst>
          </p:cNvPr>
          <p:cNvSpPr>
            <a:spLocks noGrp="1"/>
          </p:cNvSpPr>
          <p:nvPr>
            <p:ph type="sldNum" sz="quarter" idx="12"/>
          </p:nvPr>
        </p:nvSpPr>
        <p:spPr>
          <a:xfrm>
            <a:off x="8782896" y="6482888"/>
            <a:ext cx="2797810" cy="372394"/>
          </a:xfrm>
        </p:spPr>
        <p:txBody>
          <a:bodyPr>
            <a:normAutofit/>
          </a:bodyPr>
          <a:lstStyle/>
          <a:p>
            <a:pPr defTabSz="932597">
              <a:spcAft>
                <a:spcPts val="612"/>
              </a:spcAft>
              <a:defRPr/>
            </a:pPr>
            <a:fld id="{7B76384A-BF72-4EC3-9EB1-950545506B9E}" type="slidenum">
              <a:rPr lang="en-IN">
                <a:solidFill>
                  <a:srgbClr val="FFFFFF"/>
                </a:solidFill>
                <a:latin typeface="Segoe UI"/>
              </a:rPr>
              <a:pPr defTabSz="932597">
                <a:spcAft>
                  <a:spcPts val="612"/>
                </a:spcAft>
                <a:defRPr/>
              </a:pPr>
              <a:t>13</a:t>
            </a:fld>
            <a:endParaRPr lang="en-IN">
              <a:solidFill>
                <a:srgbClr val="FFFFFF"/>
              </a:solidFill>
              <a:latin typeface="Segoe UI"/>
            </a:endParaRPr>
          </a:p>
        </p:txBody>
      </p:sp>
      <p:pic>
        <p:nvPicPr>
          <p:cNvPr id="8" name="Grafik 7" descr="Ein Bild, das Text enthält.&#10;&#10;Automatisch generierte Beschreibung">
            <a:extLst>
              <a:ext uri="{FF2B5EF4-FFF2-40B4-BE49-F238E27FC236}">
                <a16:creationId xmlns:a16="http://schemas.microsoft.com/office/drawing/2014/main" id="{74A8C16B-4C98-4983-8EF5-5B4BCF2E3A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223" b="1"/>
          <a:stretch/>
        </p:blipFill>
        <p:spPr>
          <a:xfrm>
            <a:off x="-11324" y="62881"/>
            <a:ext cx="12434691" cy="7025941"/>
          </a:xfrm>
          <a:prstGeom prst="rect">
            <a:avLst/>
          </a:prstGeom>
        </p:spPr>
      </p:pic>
    </p:spTree>
    <p:extLst>
      <p:ext uri="{BB962C8B-B14F-4D97-AF65-F5344CB8AC3E}">
        <p14:creationId xmlns:p14="http://schemas.microsoft.com/office/powerpoint/2010/main" val="3352837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5AFB7A-97DD-4439-A20B-A58FA20F7721}"/>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013BB3C8-59E7-4F4A-A492-B8D0580D18AB}"/>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14</a:t>
            </a:fld>
            <a:endParaRPr lang="en-IN">
              <a:solidFill>
                <a:srgbClr val="282828"/>
              </a:solidFill>
              <a:latin typeface="Segoe UI"/>
            </a:endParaRPr>
          </a:p>
        </p:txBody>
      </p:sp>
      <p:pic>
        <p:nvPicPr>
          <p:cNvPr id="7" name="Grafik 6" descr="Ein Bild, das Text enthält.&#10;&#10;Automatisch generierte Beschreibung">
            <a:extLst>
              <a:ext uri="{FF2B5EF4-FFF2-40B4-BE49-F238E27FC236}">
                <a16:creationId xmlns:a16="http://schemas.microsoft.com/office/drawing/2014/main" id="{5C09DD9D-A1BC-4DE1-92D7-ED037629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83512"/>
            <a:ext cx="12434711" cy="6827501"/>
          </a:xfrm>
          <a:prstGeom prst="rect">
            <a:avLst/>
          </a:prstGeom>
        </p:spPr>
      </p:pic>
    </p:spTree>
    <p:extLst>
      <p:ext uri="{BB962C8B-B14F-4D97-AF65-F5344CB8AC3E}">
        <p14:creationId xmlns:p14="http://schemas.microsoft.com/office/powerpoint/2010/main" val="2350518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24A7F0-C7B9-4125-9B51-5259A775FF01}"/>
              </a:ext>
            </a:extLst>
          </p:cNvPr>
          <p:cNvSpPr>
            <a:spLocks noGrp="1"/>
          </p:cNvSpPr>
          <p:nvPr>
            <p:ph type="title"/>
          </p:nvPr>
        </p:nvSpPr>
        <p:spPr>
          <a:xfrm>
            <a:off x="653704" y="5687909"/>
            <a:ext cx="11129066" cy="652823"/>
          </a:xfrm>
        </p:spPr>
        <p:txBody>
          <a:bodyPr>
            <a:normAutofit/>
          </a:bodyPr>
          <a:lstStyle/>
          <a:p>
            <a:pPr algn="ctr"/>
            <a:endParaRPr lang="de-DE" sz="3264"/>
          </a:p>
        </p:txBody>
      </p:sp>
      <p:pic>
        <p:nvPicPr>
          <p:cNvPr id="7" name="Grafik 6" descr="Ein Bild, das Text enthält.&#10;&#10;Automatisch generierte Beschreibung">
            <a:extLst>
              <a:ext uri="{FF2B5EF4-FFF2-40B4-BE49-F238E27FC236}">
                <a16:creationId xmlns:a16="http://schemas.microsoft.com/office/drawing/2014/main" id="{9DC0EF7F-F987-4A7E-8358-593E218AED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b="392"/>
          <a:stretch/>
        </p:blipFill>
        <p:spPr>
          <a:xfrm>
            <a:off x="40699" y="39819"/>
            <a:ext cx="12332982" cy="6954706"/>
          </a:xfrm>
          <a:prstGeom prst="rect">
            <a:avLst/>
          </a:prstGeom>
          <a:ln w="19050">
            <a:solidFill>
              <a:schemeClr val="tx1"/>
            </a:solidFill>
            <a:miter lim="800000"/>
          </a:ln>
        </p:spPr>
      </p:pic>
      <p:sp>
        <p:nvSpPr>
          <p:cNvPr id="3" name="Foliennummernplatzhalter 2">
            <a:extLst>
              <a:ext uri="{FF2B5EF4-FFF2-40B4-BE49-F238E27FC236}">
                <a16:creationId xmlns:a16="http://schemas.microsoft.com/office/drawing/2014/main" id="{C4709A19-7F2C-481F-B8A7-84322FEA586E}"/>
              </a:ext>
            </a:extLst>
          </p:cNvPr>
          <p:cNvSpPr>
            <a:spLocks noGrp="1"/>
          </p:cNvSpPr>
          <p:nvPr>
            <p:ph type="sldNum" sz="quarter" idx="12"/>
          </p:nvPr>
        </p:nvSpPr>
        <p:spPr>
          <a:xfrm>
            <a:off x="8782896" y="6482888"/>
            <a:ext cx="2797810" cy="372394"/>
          </a:xfrm>
        </p:spPr>
        <p:txBody>
          <a:bodyPr>
            <a:normAutofit/>
          </a:bodyPr>
          <a:lstStyle/>
          <a:p>
            <a:pPr defTabSz="932597">
              <a:spcAft>
                <a:spcPts val="612"/>
              </a:spcAft>
              <a:defRPr/>
            </a:pPr>
            <a:fld id="{7B76384A-BF72-4EC3-9EB1-950545506B9E}" type="slidenum">
              <a:rPr lang="en-IN">
                <a:solidFill>
                  <a:prstClr val="white">
                    <a:alpha val="80000"/>
                  </a:prstClr>
                </a:solidFill>
                <a:latin typeface="Segoe UI"/>
              </a:rPr>
              <a:pPr defTabSz="932597">
                <a:spcAft>
                  <a:spcPts val="612"/>
                </a:spcAft>
                <a:defRPr/>
              </a:pPr>
              <a:t>15</a:t>
            </a:fld>
            <a:endParaRPr lang="en-IN">
              <a:solidFill>
                <a:prstClr val="white">
                  <a:alpha val="80000"/>
                </a:prstClr>
              </a:solidFill>
              <a:latin typeface="Segoe UI"/>
            </a:endParaRPr>
          </a:p>
        </p:txBody>
      </p:sp>
    </p:spTree>
    <p:extLst>
      <p:ext uri="{BB962C8B-B14F-4D97-AF65-F5344CB8AC3E}">
        <p14:creationId xmlns:p14="http://schemas.microsoft.com/office/powerpoint/2010/main" val="36634435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2B263D-A329-4C3E-BECC-4303191D123B}"/>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D6208E48-E3CD-47DA-A5F9-579CF5759360}"/>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16</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709CFEDE-499B-4F0E-94F7-E41167DEC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300135"/>
            <a:ext cx="12434711" cy="6394255"/>
          </a:xfrm>
          <a:prstGeom prst="rect">
            <a:avLst/>
          </a:prstGeom>
        </p:spPr>
      </p:pic>
    </p:spTree>
    <p:extLst>
      <p:ext uri="{BB962C8B-B14F-4D97-AF65-F5344CB8AC3E}">
        <p14:creationId xmlns:p14="http://schemas.microsoft.com/office/powerpoint/2010/main" val="286775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264EF-5522-4CDF-AA92-0FD5D5AC0854}"/>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73866642-51B8-4B99-B324-D4B2875AE179}"/>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17</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CCC94FD9-C7BC-44AF-ACDF-7B9FFDC1D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37866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C1111D-C1FA-4C7A-8362-05FC53990BBF}"/>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BE4C2C51-CCE8-4831-AADA-860E5A075714}"/>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18</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3DC3DF84-E4B9-4E1B-9711-8F065EA41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 y="0"/>
            <a:ext cx="12434711" cy="6994524"/>
          </a:xfrm>
          <a:prstGeom prst="rect">
            <a:avLst/>
          </a:prstGeom>
        </p:spPr>
      </p:pic>
    </p:spTree>
    <p:extLst>
      <p:ext uri="{BB962C8B-B14F-4D97-AF65-F5344CB8AC3E}">
        <p14:creationId xmlns:p14="http://schemas.microsoft.com/office/powerpoint/2010/main" val="1094279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050E59-9786-4CF3-9F9C-A371870C8F7D}"/>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7381D4A9-2306-4C77-A3EC-1DFD05C0CAA5}"/>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19</a:t>
            </a:fld>
            <a:endParaRPr lang="en-IN">
              <a:solidFill>
                <a:srgbClr val="282828"/>
              </a:solidFill>
              <a:latin typeface="Segoe UI"/>
            </a:endParaRPr>
          </a:p>
        </p:txBody>
      </p:sp>
      <p:pic>
        <p:nvPicPr>
          <p:cNvPr id="5" name="Grafik 4" descr="Ein Bild, das Text enthält.&#10;&#10;Automatisch generierte Beschreibung">
            <a:extLst>
              <a:ext uri="{FF2B5EF4-FFF2-40B4-BE49-F238E27FC236}">
                <a16:creationId xmlns:a16="http://schemas.microsoft.com/office/drawing/2014/main" id="{E1F345CD-39EE-4E16-9F07-3600A9E97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355994"/>
            <a:ext cx="12434711" cy="6282536"/>
          </a:xfrm>
          <a:prstGeom prst="rect">
            <a:avLst/>
          </a:prstGeom>
        </p:spPr>
      </p:pic>
      <p:pic>
        <p:nvPicPr>
          <p:cNvPr id="7" name="Grafik 6" descr="Ein Bild, das Text enthält.&#10;&#10;Automatisch generierte Beschreibung">
            <a:extLst>
              <a:ext uri="{FF2B5EF4-FFF2-40B4-BE49-F238E27FC236}">
                <a16:creationId xmlns:a16="http://schemas.microsoft.com/office/drawing/2014/main" id="{A95F36AE-FCFB-4D7F-8C04-C41E8B236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0479"/>
            <a:ext cx="12434711" cy="6611214"/>
          </a:xfrm>
          <a:prstGeom prst="rect">
            <a:avLst/>
          </a:prstGeom>
        </p:spPr>
      </p:pic>
    </p:spTree>
    <p:extLst>
      <p:ext uri="{BB962C8B-B14F-4D97-AF65-F5344CB8AC3E}">
        <p14:creationId xmlns:p14="http://schemas.microsoft.com/office/powerpoint/2010/main" val="35651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954" y="960798"/>
            <a:ext cx="7603046" cy="3628510"/>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6745" y="6578162"/>
            <a:ext cx="11818848" cy="120633"/>
          </a:xfrm>
        </p:spPr>
        <p:txBody>
          <a:bodyPr/>
          <a:lstStyle/>
          <a:p>
            <a:pPr defTabSz="932563"/>
            <a:r>
              <a:rPr lang="en-US">
                <a:solidFill>
                  <a:srgbClr val="FFFFFF">
                    <a:tint val="75000"/>
                  </a:srgbClr>
                </a:solidFill>
                <a:latin typeface="Segoe UI"/>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8642" y="-7439"/>
            <a:ext cx="5222900" cy="2176074"/>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8642" y="2964871"/>
            <a:ext cx="12445117" cy="572547"/>
          </a:xfrm>
        </p:spPr>
        <p:txBody>
          <a:bodyPr/>
          <a:lstStyle/>
          <a:p>
            <a:pPr algn="ctr"/>
            <a:r>
              <a:rPr lang="en-US" sz="2448" dirty="0">
                <a:latin typeface="+mn-lt"/>
              </a:rPr>
              <a:t>Business Continuity and Disaster Recovery</a:t>
            </a:r>
            <a:endParaRPr lang="en-US" dirty="0"/>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130" y="4402089"/>
            <a:ext cx="4394341" cy="2176074"/>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p:txBody>
          <a:bodyPr/>
          <a:lstStyle/>
          <a:p>
            <a:r>
              <a:rPr lang="en-US"/>
              <a:t>Minimize downtime with </a:t>
            </a:r>
            <a:r>
              <a:rPr lang="en-US">
                <a:solidFill>
                  <a:schemeClr val="accent3"/>
                </a:solidFill>
              </a:rPr>
              <a:t>Azure Site Recovery </a:t>
            </a:r>
          </a:p>
        </p:txBody>
      </p:sp>
      <p:sp>
        <p:nvSpPr>
          <p:cNvPr id="4" name="Rectangle 3">
            <a:extLst>
              <a:ext uri="{FF2B5EF4-FFF2-40B4-BE49-F238E27FC236}">
                <a16:creationId xmlns:a16="http://schemas.microsoft.com/office/drawing/2014/main" id="{81DCC7E1-F2AA-483D-895B-D40B7390B9E2}"/>
              </a:ext>
              <a:ext uri="{C183D7F6-B498-43B3-948B-1728B52AA6E4}">
                <adec:decorative xmlns:adec="http://schemas.microsoft.com/office/drawing/2017/decorative" val="1"/>
              </a:ext>
            </a:extLst>
          </p:cNvPr>
          <p:cNvSpPr/>
          <p:nvPr/>
        </p:nvSpPr>
        <p:spPr bwMode="auto">
          <a:xfrm>
            <a:off x="7301890" y="1675671"/>
            <a:ext cx="4557056" cy="4745157"/>
          </a:xfrm>
          <a:prstGeom prst="rect">
            <a:avLst/>
          </a:prstGeom>
          <a:noFill/>
          <a:ln w="25400">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9062EC97-B653-4209-8B08-094A93B49475}"/>
              </a:ext>
              <a:ext uri="{C183D7F6-B498-43B3-948B-1728B52AA6E4}">
                <adec:decorative xmlns:adec="http://schemas.microsoft.com/office/drawing/2017/decorative" val="1"/>
              </a:ext>
            </a:extLst>
          </p:cNvPr>
          <p:cNvSpPr/>
          <p:nvPr/>
        </p:nvSpPr>
        <p:spPr>
          <a:xfrm>
            <a:off x="9136658" y="1610594"/>
            <a:ext cx="887519" cy="2206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 name="Rectangle 5">
            <a:extLst>
              <a:ext uri="{FF2B5EF4-FFF2-40B4-BE49-F238E27FC236}">
                <a16:creationId xmlns:a16="http://schemas.microsoft.com/office/drawing/2014/main" id="{7AE10278-7CAF-4B66-8F69-D7D84FD1C8DC}"/>
              </a:ext>
              <a:ext uri="{C183D7F6-B498-43B3-948B-1728B52AA6E4}">
                <adec:decorative xmlns:adec="http://schemas.microsoft.com/office/drawing/2017/decorative" val="1"/>
              </a:ext>
            </a:extLst>
          </p:cNvPr>
          <p:cNvSpPr/>
          <p:nvPr/>
        </p:nvSpPr>
        <p:spPr bwMode="auto">
          <a:xfrm>
            <a:off x="8187363" y="2886350"/>
            <a:ext cx="2736112" cy="1453414"/>
          </a:xfrm>
          <a:prstGeom prst="rect">
            <a:avLst/>
          </a:prstGeom>
          <a:noFill/>
          <a:ln w="254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2778DC6D-27D7-4ECC-9076-F082FD7D15D7}"/>
              </a:ext>
            </a:extLst>
          </p:cNvPr>
          <p:cNvSpPr txBox="1"/>
          <p:nvPr/>
        </p:nvSpPr>
        <p:spPr>
          <a:xfrm>
            <a:off x="8093062" y="2038112"/>
            <a:ext cx="2974713" cy="259783"/>
          </a:xfrm>
          <a:prstGeom prst="rect">
            <a:avLst/>
          </a:prstGeom>
          <a:noFill/>
        </p:spPr>
        <p:txBody>
          <a:bodyPr wrap="square" lIns="0" tIns="0" rIns="0" bIns="0" rtlCol="0">
            <a:noAutofit/>
          </a:bodyPr>
          <a:lstStyle/>
          <a:p>
            <a:pPr algn="ctr" defTabSz="931505" fontAlgn="base">
              <a:spcAft>
                <a:spcPct val="0"/>
              </a:spcAft>
              <a:buSzPct val="90000"/>
              <a:defRPr/>
            </a:pPr>
            <a:r>
              <a:rPr lang="en-US" sz="1632" b="1">
                <a:solidFill>
                  <a:srgbClr val="FFFFFF"/>
                </a:solidFill>
                <a:latin typeface="Segoe UI" panose="020B0502040204020203" pitchFamily="34" charset="0"/>
                <a:ea typeface="Segoe UI" panose="020B0502040204020203" pitchFamily="34" charset="0"/>
                <a:cs typeface="Segoe UI" panose="020B0502040204020203" pitchFamily="34" charset="0"/>
              </a:rPr>
              <a:t>Azure Site Recovery Service</a:t>
            </a:r>
          </a:p>
        </p:txBody>
      </p:sp>
      <p:sp>
        <p:nvSpPr>
          <p:cNvPr id="8" name="TextBox 7">
            <a:extLst>
              <a:ext uri="{FF2B5EF4-FFF2-40B4-BE49-F238E27FC236}">
                <a16:creationId xmlns:a16="http://schemas.microsoft.com/office/drawing/2014/main" id="{6559C80C-2FF5-4973-8465-CCBAC52A7C88}"/>
              </a:ext>
            </a:extLst>
          </p:cNvPr>
          <p:cNvSpPr txBox="1"/>
          <p:nvPr/>
        </p:nvSpPr>
        <p:spPr>
          <a:xfrm>
            <a:off x="7557114" y="2576631"/>
            <a:ext cx="1022809" cy="111022"/>
          </a:xfrm>
          <a:prstGeom prst="rect">
            <a:avLst/>
          </a:prstGeom>
          <a:noFill/>
        </p:spPr>
        <p:txBody>
          <a:bodyPr wrap="square" lIns="0" tIns="0" rIns="0" bIns="0" rtlCol="0">
            <a:noAutofit/>
          </a:bodyPr>
          <a:lstStyle/>
          <a:p>
            <a:pPr defTabSz="932418" fontAlgn="base">
              <a:lnSpc>
                <a:spcPct val="90000"/>
              </a:lnSpc>
              <a:spcBef>
                <a:spcPct val="0"/>
              </a:spcBef>
              <a:spcAft>
                <a:spcPct val="0"/>
              </a:spcAft>
              <a:defRPr/>
            </a:pPr>
            <a:r>
              <a:rPr lang="en-US" sz="1224" b="1">
                <a:solidFill>
                  <a:srgbClr val="0078D4"/>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9" name="TextBox 8">
            <a:extLst>
              <a:ext uri="{FF2B5EF4-FFF2-40B4-BE49-F238E27FC236}">
                <a16:creationId xmlns:a16="http://schemas.microsoft.com/office/drawing/2014/main" id="{448FEAA1-7342-423C-B39E-106BFC2416A7}"/>
              </a:ext>
            </a:extLst>
          </p:cNvPr>
          <p:cNvSpPr txBox="1"/>
          <p:nvPr/>
        </p:nvSpPr>
        <p:spPr>
          <a:xfrm>
            <a:off x="7557114" y="4781197"/>
            <a:ext cx="1839667" cy="142600"/>
          </a:xfrm>
          <a:prstGeom prst="rect">
            <a:avLst/>
          </a:prstGeom>
          <a:noFill/>
        </p:spPr>
        <p:txBody>
          <a:bodyPr wrap="square" lIns="0" tIns="0" rIns="0" bIns="0" rtlCol="0" anchor="t" anchorCtr="0">
            <a:noAutofit/>
          </a:bodyPr>
          <a:lstStyle/>
          <a:p>
            <a:pPr defTabSz="932418" fontAlgn="base">
              <a:lnSpc>
                <a:spcPct val="90000"/>
              </a:lnSpc>
              <a:spcBef>
                <a:spcPct val="0"/>
              </a:spcBef>
              <a:spcAft>
                <a:spcPct val="0"/>
              </a:spcAft>
              <a:defRPr/>
            </a:pPr>
            <a:r>
              <a:rPr lang="en-US" sz="1224" b="1">
                <a:solidFill>
                  <a:srgbClr val="50E6FF"/>
                </a:solidFill>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0" name="Rectangle 9">
            <a:extLst>
              <a:ext uri="{FF2B5EF4-FFF2-40B4-BE49-F238E27FC236}">
                <a16:creationId xmlns:a16="http://schemas.microsoft.com/office/drawing/2014/main" id="{0F4D7A6E-A3E4-45E2-BB96-CA0CFEDF1696}"/>
              </a:ext>
            </a:extLst>
          </p:cNvPr>
          <p:cNvSpPr/>
          <p:nvPr/>
        </p:nvSpPr>
        <p:spPr bwMode="auto">
          <a:xfrm>
            <a:off x="7612877" y="3002633"/>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Point in time Recovery</a:t>
            </a:r>
          </a:p>
        </p:txBody>
      </p:sp>
      <p:sp>
        <p:nvSpPr>
          <p:cNvPr id="11" name="Rectangle 10">
            <a:extLst>
              <a:ext uri="{FF2B5EF4-FFF2-40B4-BE49-F238E27FC236}">
                <a16:creationId xmlns:a16="http://schemas.microsoft.com/office/drawing/2014/main" id="{B6CAFF59-1A91-45D1-AF6B-37BB8D6CCDEB}"/>
              </a:ext>
            </a:extLst>
          </p:cNvPr>
          <p:cNvSpPr/>
          <p:nvPr/>
        </p:nvSpPr>
        <p:spPr bwMode="auto">
          <a:xfrm>
            <a:off x="7629372" y="3757188"/>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compression</a:t>
            </a:r>
          </a:p>
        </p:txBody>
      </p:sp>
      <p:sp>
        <p:nvSpPr>
          <p:cNvPr id="12" name="Rectangle 11">
            <a:extLst>
              <a:ext uri="{FF2B5EF4-FFF2-40B4-BE49-F238E27FC236}">
                <a16:creationId xmlns:a16="http://schemas.microsoft.com/office/drawing/2014/main" id="{045F4FA5-2D22-4EE8-A855-66C25A53DF0E}"/>
              </a:ext>
            </a:extLst>
          </p:cNvPr>
          <p:cNvSpPr/>
          <p:nvPr/>
        </p:nvSpPr>
        <p:spPr bwMode="auto">
          <a:xfrm>
            <a:off x="10154749" y="3002633"/>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pruning</a:t>
            </a:r>
          </a:p>
        </p:txBody>
      </p:sp>
      <p:sp>
        <p:nvSpPr>
          <p:cNvPr id="14" name="Rectangle 13">
            <a:extLst>
              <a:ext uri="{FF2B5EF4-FFF2-40B4-BE49-F238E27FC236}">
                <a16:creationId xmlns:a16="http://schemas.microsoft.com/office/drawing/2014/main" id="{28237179-AEF3-4A8C-8724-618D5BBECC6E}"/>
              </a:ext>
            </a:extLst>
          </p:cNvPr>
          <p:cNvSpPr/>
          <p:nvPr/>
        </p:nvSpPr>
        <p:spPr bwMode="auto">
          <a:xfrm>
            <a:off x="10161446" y="3724537"/>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Data Encryption  </a:t>
            </a:r>
          </a:p>
        </p:txBody>
      </p:sp>
      <p:sp>
        <p:nvSpPr>
          <p:cNvPr id="16" name="Rectangle 15">
            <a:extLst>
              <a:ext uri="{FF2B5EF4-FFF2-40B4-BE49-F238E27FC236}">
                <a16:creationId xmlns:a16="http://schemas.microsoft.com/office/drawing/2014/main" id="{33816846-62DF-4CEA-B454-232577EACA30}"/>
              </a:ext>
              <a:ext uri="{C183D7F6-B498-43B3-948B-1728B52AA6E4}">
                <adec:decorative xmlns:adec="http://schemas.microsoft.com/office/drawing/2017/decorative" val="1"/>
              </a:ext>
            </a:extLst>
          </p:cNvPr>
          <p:cNvSpPr/>
          <p:nvPr/>
        </p:nvSpPr>
        <p:spPr bwMode="auto">
          <a:xfrm>
            <a:off x="8187364" y="2964184"/>
            <a:ext cx="2665729" cy="1364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2ADC7DF5-21AA-4949-9918-3DEA6E7689F8}"/>
              </a:ext>
            </a:extLst>
          </p:cNvPr>
          <p:cNvSpPr/>
          <p:nvPr/>
        </p:nvSpPr>
        <p:spPr bwMode="auto">
          <a:xfrm>
            <a:off x="7610640" y="5179949"/>
            <a:ext cx="1181676" cy="956238"/>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Authentication </a:t>
            </a:r>
          </a:p>
        </p:txBody>
      </p:sp>
      <p:sp>
        <p:nvSpPr>
          <p:cNvPr id="18" name="Rectangle 17">
            <a:extLst>
              <a:ext uri="{FF2B5EF4-FFF2-40B4-BE49-F238E27FC236}">
                <a16:creationId xmlns:a16="http://schemas.microsoft.com/office/drawing/2014/main" id="{E3408FA8-A538-4D98-A898-02A7BD5D43C3}"/>
              </a:ext>
            </a:extLst>
          </p:cNvPr>
          <p:cNvSpPr/>
          <p:nvPr/>
        </p:nvSpPr>
        <p:spPr bwMode="auto">
          <a:xfrm>
            <a:off x="8917756" y="5200328"/>
            <a:ext cx="1181676" cy="424330"/>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IN" sz="1020">
                <a:solidFill>
                  <a:srgbClr val="50E6FF"/>
                </a:solidFill>
                <a:latin typeface="Segoe UI" panose="020B0502040204020203" pitchFamily="34" charset="0"/>
                <a:ea typeface="Segoe UI" panose="020B0502040204020203" pitchFamily="34" charset="0"/>
                <a:cs typeface="Segoe UI" panose="020B0502040204020203" pitchFamily="34" charset="0"/>
              </a:rPr>
              <a:t>Application recovery</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04959485-CEF1-431B-AEAB-EC1193BFF63E}"/>
              </a:ext>
            </a:extLst>
          </p:cNvPr>
          <p:cNvSpPr/>
          <p:nvPr/>
        </p:nvSpPr>
        <p:spPr bwMode="auto">
          <a:xfrm>
            <a:off x="8917757" y="5698184"/>
            <a:ext cx="1181676" cy="448659"/>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20" name="Rectangle 19">
            <a:extLst>
              <a:ext uri="{FF2B5EF4-FFF2-40B4-BE49-F238E27FC236}">
                <a16:creationId xmlns:a16="http://schemas.microsoft.com/office/drawing/2014/main" id="{9FFFFCE1-93F0-44F8-B529-843BA017332C}"/>
              </a:ext>
            </a:extLst>
          </p:cNvPr>
          <p:cNvSpPr/>
          <p:nvPr/>
        </p:nvSpPr>
        <p:spPr bwMode="auto">
          <a:xfrm>
            <a:off x="10218139" y="5179948"/>
            <a:ext cx="1307116" cy="992217"/>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Monitoring </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&amp;</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Reporting</a:t>
            </a:r>
          </a:p>
        </p:txBody>
      </p:sp>
      <p:cxnSp>
        <p:nvCxnSpPr>
          <p:cNvPr id="21" name="Straight Connector 20">
            <a:extLst>
              <a:ext uri="{FF2B5EF4-FFF2-40B4-BE49-F238E27FC236}">
                <a16:creationId xmlns:a16="http://schemas.microsoft.com/office/drawing/2014/main" id="{15991D47-3EFC-4895-AC28-098B6A6D7F12}"/>
              </a:ext>
              <a:ext uri="{C183D7F6-B498-43B3-948B-1728B52AA6E4}">
                <adec:decorative xmlns:adec="http://schemas.microsoft.com/office/drawing/2017/decorative" val="1"/>
              </a:ext>
            </a:extLst>
          </p:cNvPr>
          <p:cNvCxnSpPr>
            <a:cxnSpLocks/>
          </p:cNvCxnSpPr>
          <p:nvPr/>
        </p:nvCxnSpPr>
        <p:spPr>
          <a:xfrm>
            <a:off x="8785021" y="3252135"/>
            <a:ext cx="322331" cy="167136"/>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9549BD-D3E7-4820-BCC2-1FC1071A7B91}"/>
              </a:ext>
              <a:ext uri="{C183D7F6-B498-43B3-948B-1728B52AA6E4}">
                <adec:decorative xmlns:adec="http://schemas.microsoft.com/office/drawing/2017/decorative" val="1"/>
              </a:ext>
            </a:extLst>
          </p:cNvPr>
          <p:cNvCxnSpPr>
            <a:cxnSpLocks/>
          </p:cNvCxnSpPr>
          <p:nvPr/>
        </p:nvCxnSpPr>
        <p:spPr>
          <a:xfrm flipV="1">
            <a:off x="8808182" y="3842418"/>
            <a:ext cx="299169" cy="16133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331E68-791B-44EC-9D27-9DA0456E4D23}"/>
              </a:ext>
              <a:ext uri="{C183D7F6-B498-43B3-948B-1728B52AA6E4}">
                <adec:decorative xmlns:adec="http://schemas.microsoft.com/office/drawing/2017/decorative" val="1"/>
              </a:ext>
            </a:extLst>
          </p:cNvPr>
          <p:cNvCxnSpPr>
            <a:cxnSpLocks/>
          </p:cNvCxnSpPr>
          <p:nvPr/>
        </p:nvCxnSpPr>
        <p:spPr>
          <a:xfrm flipV="1">
            <a:off x="9751092" y="3237441"/>
            <a:ext cx="407037" cy="260472"/>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466255-B671-4513-AC43-5455CCB5F8B3}"/>
              </a:ext>
              <a:ext uri="{C183D7F6-B498-43B3-948B-1728B52AA6E4}">
                <adec:decorative xmlns:adec="http://schemas.microsoft.com/office/drawing/2017/decorative" val="1"/>
              </a:ext>
            </a:extLst>
          </p:cNvPr>
          <p:cNvCxnSpPr>
            <a:cxnSpLocks/>
          </p:cNvCxnSpPr>
          <p:nvPr/>
        </p:nvCxnSpPr>
        <p:spPr>
          <a:xfrm>
            <a:off x="9873980" y="3842416"/>
            <a:ext cx="283632" cy="14919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descr="A calendar icon">
            <a:extLst>
              <a:ext uri="{FF2B5EF4-FFF2-40B4-BE49-F238E27FC236}">
                <a16:creationId xmlns:a16="http://schemas.microsoft.com/office/drawing/2014/main" id="{38C62BDB-AF68-423D-AEC1-4AA44D5ADA85}"/>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73546" y="3428269"/>
            <a:ext cx="578340" cy="608898"/>
          </a:xfrm>
          <a:prstGeom prst="rect">
            <a:avLst/>
          </a:prstGeom>
        </p:spPr>
      </p:pic>
      <p:cxnSp>
        <p:nvCxnSpPr>
          <p:cNvPr id="27" name="Straight Connector 26">
            <a:extLst>
              <a:ext uri="{FF2B5EF4-FFF2-40B4-BE49-F238E27FC236}">
                <a16:creationId xmlns:a16="http://schemas.microsoft.com/office/drawing/2014/main" id="{D3001193-DCEE-4D5D-B2B7-ED25B2A728CC}"/>
              </a:ext>
              <a:ext uri="{C183D7F6-B498-43B3-948B-1728B52AA6E4}">
                <adec:decorative xmlns:adec="http://schemas.microsoft.com/office/drawing/2017/decorative" val="1"/>
              </a:ext>
            </a:extLst>
          </p:cNvPr>
          <p:cNvCxnSpPr>
            <a:cxnSpLocks/>
          </p:cNvCxnSpPr>
          <p:nvPr/>
        </p:nvCxnSpPr>
        <p:spPr>
          <a:xfrm flipH="1">
            <a:off x="4407349" y="1680420"/>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5A23A8-F601-4294-9418-921AD6FB1A62}"/>
              </a:ext>
              <a:ext uri="{C183D7F6-B498-43B3-948B-1728B52AA6E4}">
                <adec:decorative xmlns:adec="http://schemas.microsoft.com/office/drawing/2017/decorative" val="1"/>
              </a:ext>
            </a:extLst>
          </p:cNvPr>
          <p:cNvCxnSpPr>
            <a:cxnSpLocks/>
          </p:cNvCxnSpPr>
          <p:nvPr/>
        </p:nvCxnSpPr>
        <p:spPr>
          <a:xfrm>
            <a:off x="4407347" y="1667467"/>
            <a:ext cx="0" cy="4756277"/>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2F642C-56D7-40B5-BC6B-0ABF8EDEC3AB}"/>
              </a:ext>
              <a:ext uri="{C183D7F6-B498-43B3-948B-1728B52AA6E4}">
                <adec:decorative xmlns:adec="http://schemas.microsoft.com/office/drawing/2017/decorative" val="1"/>
              </a:ext>
            </a:extLst>
          </p:cNvPr>
          <p:cNvCxnSpPr>
            <a:cxnSpLocks/>
          </p:cNvCxnSpPr>
          <p:nvPr/>
        </p:nvCxnSpPr>
        <p:spPr>
          <a:xfrm flipH="1">
            <a:off x="4391536" y="6422107"/>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4659A-49ED-40F7-876F-3D159CD221B5}"/>
              </a:ext>
              <a:ext uri="{C183D7F6-B498-43B3-948B-1728B52AA6E4}">
                <adec:decorative xmlns:adec="http://schemas.microsoft.com/office/drawing/2017/decorative" val="1"/>
              </a:ext>
            </a:extLst>
          </p:cNvPr>
          <p:cNvCxnSpPr>
            <a:cxnSpLocks/>
          </p:cNvCxnSpPr>
          <p:nvPr/>
        </p:nvCxnSpPr>
        <p:spPr>
          <a:xfrm>
            <a:off x="6552063" y="2529795"/>
            <a:ext cx="6581" cy="898473"/>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82F393-E3E0-4A42-A197-2C8A33BD451D}"/>
              </a:ext>
              <a:ext uri="{C183D7F6-B498-43B3-948B-1728B52AA6E4}">
                <adec:decorative xmlns:adec="http://schemas.microsoft.com/office/drawing/2017/decorative" val="1"/>
              </a:ext>
            </a:extLst>
          </p:cNvPr>
          <p:cNvCxnSpPr>
            <a:cxnSpLocks/>
          </p:cNvCxnSpPr>
          <p:nvPr/>
        </p:nvCxnSpPr>
        <p:spPr>
          <a:xfrm>
            <a:off x="6559217" y="4223541"/>
            <a:ext cx="4413" cy="47486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2E221E7-AB71-4457-9819-6A10D8DB0ED6}"/>
              </a:ext>
              <a:ext uri="{C183D7F6-B498-43B3-948B-1728B52AA6E4}">
                <adec:decorative xmlns:adec="http://schemas.microsoft.com/office/drawing/2017/decorative" val="1"/>
              </a:ext>
            </a:extLst>
          </p:cNvPr>
          <p:cNvCxnSpPr>
            <a:cxnSpLocks/>
          </p:cNvCxnSpPr>
          <p:nvPr/>
        </p:nvCxnSpPr>
        <p:spPr>
          <a:xfrm flipH="1">
            <a:off x="6552063" y="5621175"/>
            <a:ext cx="6581" cy="786703"/>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Freeform: Shape 204">
            <a:extLst>
              <a:ext uri="{FF2B5EF4-FFF2-40B4-BE49-F238E27FC236}">
                <a16:creationId xmlns:a16="http://schemas.microsoft.com/office/drawing/2014/main" id="{E2A95D58-82E5-43CA-9FF8-263A1122F6A3}"/>
              </a:ext>
              <a:ext uri="{C183D7F6-B498-43B3-948B-1728B52AA6E4}">
                <adec:decorative xmlns:adec="http://schemas.microsoft.com/office/drawing/2017/decorative" val="1"/>
              </a:ext>
            </a:extLst>
          </p:cNvPr>
          <p:cNvSpPr/>
          <p:nvPr/>
        </p:nvSpPr>
        <p:spPr bwMode="auto">
          <a:xfrm>
            <a:off x="5092608" y="4916662"/>
            <a:ext cx="608257" cy="55982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D89BFFCB-1B3B-4FE4-B04F-866425D7C107}"/>
              </a:ext>
              <a:ext uri="{C183D7F6-B498-43B3-948B-1728B52AA6E4}">
                <adec:decorative xmlns:adec="http://schemas.microsoft.com/office/drawing/2017/decorative" val="1"/>
              </a:ext>
            </a:extLst>
          </p:cNvPr>
          <p:cNvCxnSpPr>
            <a:cxnSpLocks/>
          </p:cNvCxnSpPr>
          <p:nvPr/>
        </p:nvCxnSpPr>
        <p:spPr>
          <a:xfrm>
            <a:off x="6875890" y="5179948"/>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DF15E46-7310-4565-92BB-6237BFC905AF}"/>
              </a:ext>
              <a:ext uri="{C183D7F6-B498-43B3-948B-1728B52AA6E4}">
                <adec:decorative xmlns:adec="http://schemas.microsoft.com/office/drawing/2017/decorative" val="1"/>
              </a:ext>
            </a:extLst>
          </p:cNvPr>
          <p:cNvCxnSpPr>
            <a:cxnSpLocks/>
          </p:cNvCxnSpPr>
          <p:nvPr/>
        </p:nvCxnSpPr>
        <p:spPr>
          <a:xfrm>
            <a:off x="5964126" y="5196575"/>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1" name="Group 50" descr="ASR extension">
            <a:extLst>
              <a:ext uri="{FF2B5EF4-FFF2-40B4-BE49-F238E27FC236}">
                <a16:creationId xmlns:a16="http://schemas.microsoft.com/office/drawing/2014/main" id="{0EC3B992-4142-4557-A642-4EAF5611F065}"/>
              </a:ext>
            </a:extLst>
          </p:cNvPr>
          <p:cNvGrpSpPr/>
          <p:nvPr/>
        </p:nvGrpSpPr>
        <p:grpSpPr>
          <a:xfrm>
            <a:off x="6175423" y="4891222"/>
            <a:ext cx="700467" cy="597818"/>
            <a:chOff x="5916123" y="4212604"/>
            <a:chExt cx="686795" cy="586149"/>
          </a:xfrm>
        </p:grpSpPr>
        <p:sp>
          <p:nvSpPr>
            <p:cNvPr id="300" name="TextBox 299">
              <a:extLst>
                <a:ext uri="{FF2B5EF4-FFF2-40B4-BE49-F238E27FC236}">
                  <a16:creationId xmlns:a16="http://schemas.microsoft.com/office/drawing/2014/main" id="{0CB10525-07B9-43F6-8CC7-6C7DB0814C82}"/>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extension</a:t>
              </a:r>
            </a:p>
          </p:txBody>
        </p:sp>
        <p:grpSp>
          <p:nvGrpSpPr>
            <p:cNvPr id="301" name="Group 251">
              <a:extLst>
                <a:ext uri="{FF2B5EF4-FFF2-40B4-BE49-F238E27FC236}">
                  <a16:creationId xmlns:a16="http://schemas.microsoft.com/office/drawing/2014/main" id="{BC18E688-3C39-4BE9-ADFC-3A7050757B4C}"/>
                </a:ext>
              </a:extLst>
            </p:cNvPr>
            <p:cNvGrpSpPr>
              <a:grpSpLocks noChangeAspect="1"/>
            </p:cNvGrpSpPr>
            <p:nvPr/>
          </p:nvGrpSpPr>
          <p:grpSpPr bwMode="auto">
            <a:xfrm>
              <a:off x="6131734" y="4212604"/>
              <a:ext cx="250053" cy="246888"/>
              <a:chOff x="7014" y="2781"/>
              <a:chExt cx="316" cy="312"/>
            </a:xfrm>
          </p:grpSpPr>
          <p:sp>
            <p:nvSpPr>
              <p:cNvPr id="302" name="AutoShape 250">
                <a:extLst>
                  <a:ext uri="{FF2B5EF4-FFF2-40B4-BE49-F238E27FC236}">
                    <a16:creationId xmlns:a16="http://schemas.microsoft.com/office/drawing/2014/main" id="{6A040017-EAC6-4C84-8727-C2CB88597317}"/>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3" name="Freeform 252">
                <a:extLst>
                  <a:ext uri="{FF2B5EF4-FFF2-40B4-BE49-F238E27FC236}">
                    <a16:creationId xmlns:a16="http://schemas.microsoft.com/office/drawing/2014/main" id="{2935A61E-CE91-4A0A-B7D0-FF67C93959D4}"/>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4" name="Freeform 253">
                <a:extLst>
                  <a:ext uri="{FF2B5EF4-FFF2-40B4-BE49-F238E27FC236}">
                    <a16:creationId xmlns:a16="http://schemas.microsoft.com/office/drawing/2014/main" id="{9ECAE166-9786-4AA5-AE78-FEA06D80EBF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5" name="Freeform 254">
                <a:extLst>
                  <a:ext uri="{FF2B5EF4-FFF2-40B4-BE49-F238E27FC236}">
                    <a16:creationId xmlns:a16="http://schemas.microsoft.com/office/drawing/2014/main" id="{4E14D52A-A28F-4E78-B287-3F1659032401}"/>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6" name="Freeform 255">
                <a:extLst>
                  <a:ext uri="{FF2B5EF4-FFF2-40B4-BE49-F238E27FC236}">
                    <a16:creationId xmlns:a16="http://schemas.microsoft.com/office/drawing/2014/main" id="{EBD887BE-7866-4B91-9277-0E360EF54BBE}"/>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7" name="Freeform 256">
                <a:extLst>
                  <a:ext uri="{FF2B5EF4-FFF2-40B4-BE49-F238E27FC236}">
                    <a16:creationId xmlns:a16="http://schemas.microsoft.com/office/drawing/2014/main" id="{9B270C3C-7BBA-41C1-823D-1D2001B1762A}"/>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8" name="Freeform 257">
                <a:extLst>
                  <a:ext uri="{FF2B5EF4-FFF2-40B4-BE49-F238E27FC236}">
                    <a16:creationId xmlns:a16="http://schemas.microsoft.com/office/drawing/2014/main" id="{6899FBEE-67D2-4C0E-90CF-7245D9DC864D}"/>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9" name="Freeform 258">
                <a:extLst>
                  <a:ext uri="{FF2B5EF4-FFF2-40B4-BE49-F238E27FC236}">
                    <a16:creationId xmlns:a16="http://schemas.microsoft.com/office/drawing/2014/main" id="{CA6108D8-9C2F-48E6-8BB4-B3033B3565D7}"/>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0" name="Freeform 259">
                <a:extLst>
                  <a:ext uri="{FF2B5EF4-FFF2-40B4-BE49-F238E27FC236}">
                    <a16:creationId xmlns:a16="http://schemas.microsoft.com/office/drawing/2014/main" id="{2BCDB99E-3EC1-438E-B273-8821020DED81}"/>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1" name="Freeform 260">
                <a:extLst>
                  <a:ext uri="{FF2B5EF4-FFF2-40B4-BE49-F238E27FC236}">
                    <a16:creationId xmlns:a16="http://schemas.microsoft.com/office/drawing/2014/main" id="{C52C2CC5-331B-451A-A8E3-E259494F72FE}"/>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2" name="Freeform 261">
                <a:extLst>
                  <a:ext uri="{FF2B5EF4-FFF2-40B4-BE49-F238E27FC236}">
                    <a16:creationId xmlns:a16="http://schemas.microsoft.com/office/drawing/2014/main" id="{378D2689-23E1-4475-A88A-64A3651EF238}"/>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3" name="Freeform 262">
                <a:extLst>
                  <a:ext uri="{FF2B5EF4-FFF2-40B4-BE49-F238E27FC236}">
                    <a16:creationId xmlns:a16="http://schemas.microsoft.com/office/drawing/2014/main" id="{37D4871D-390D-4810-B244-D9F091A648B8}"/>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4" name="Rectangle 263">
                <a:extLst>
                  <a:ext uri="{FF2B5EF4-FFF2-40B4-BE49-F238E27FC236}">
                    <a16:creationId xmlns:a16="http://schemas.microsoft.com/office/drawing/2014/main" id="{DE0F287F-4748-4DD2-9B61-734E2986DBA6}"/>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5" name="Rectangle 264">
                <a:extLst>
                  <a:ext uri="{FF2B5EF4-FFF2-40B4-BE49-F238E27FC236}">
                    <a16:creationId xmlns:a16="http://schemas.microsoft.com/office/drawing/2014/main" id="{1544DC71-D4DB-431D-B1ED-70662E68BB2A}"/>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6" name="Rectangle 265">
                <a:extLst>
                  <a:ext uri="{FF2B5EF4-FFF2-40B4-BE49-F238E27FC236}">
                    <a16:creationId xmlns:a16="http://schemas.microsoft.com/office/drawing/2014/main" id="{10C6CD6F-78C1-4A45-9830-97ABD3F3669B}"/>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7" name="Freeform 266">
                <a:extLst>
                  <a:ext uri="{FF2B5EF4-FFF2-40B4-BE49-F238E27FC236}">
                    <a16:creationId xmlns:a16="http://schemas.microsoft.com/office/drawing/2014/main" id="{FD66AA11-F5D3-4FB6-A922-0FA9F0ED628C}"/>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8" name="Freeform 267">
                <a:extLst>
                  <a:ext uri="{FF2B5EF4-FFF2-40B4-BE49-F238E27FC236}">
                    <a16:creationId xmlns:a16="http://schemas.microsoft.com/office/drawing/2014/main" id="{8A10C301-1255-4B2C-9C84-C494A565364F}"/>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19" name="Freeform 268">
                <a:extLst>
                  <a:ext uri="{FF2B5EF4-FFF2-40B4-BE49-F238E27FC236}">
                    <a16:creationId xmlns:a16="http://schemas.microsoft.com/office/drawing/2014/main" id="{712DCFC4-E7F5-44EC-A9BF-DBBF0691526F}"/>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0" name="Freeform 269">
                <a:extLst>
                  <a:ext uri="{FF2B5EF4-FFF2-40B4-BE49-F238E27FC236}">
                    <a16:creationId xmlns:a16="http://schemas.microsoft.com/office/drawing/2014/main" id="{1ED8C012-B836-40DE-AF5B-61E498A4D9B6}"/>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1" name="Freeform 270">
                <a:extLst>
                  <a:ext uri="{FF2B5EF4-FFF2-40B4-BE49-F238E27FC236}">
                    <a16:creationId xmlns:a16="http://schemas.microsoft.com/office/drawing/2014/main" id="{DC02AE32-708A-470A-ACC1-C3F9C70591D8}"/>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2" name="Rectangle 271">
                <a:extLst>
                  <a:ext uri="{FF2B5EF4-FFF2-40B4-BE49-F238E27FC236}">
                    <a16:creationId xmlns:a16="http://schemas.microsoft.com/office/drawing/2014/main" id="{AD9A7B32-132D-47A7-B772-DDEA02E0CA89}"/>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3" name="Freeform 272">
                <a:extLst>
                  <a:ext uri="{FF2B5EF4-FFF2-40B4-BE49-F238E27FC236}">
                    <a16:creationId xmlns:a16="http://schemas.microsoft.com/office/drawing/2014/main" id="{7534DF69-32E2-4692-BDAD-D70A1E6B8182}"/>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4" name="Rectangle 273">
                <a:extLst>
                  <a:ext uri="{FF2B5EF4-FFF2-40B4-BE49-F238E27FC236}">
                    <a16:creationId xmlns:a16="http://schemas.microsoft.com/office/drawing/2014/main" id="{31599BCB-A264-426B-8D8F-AFA28AD31D3F}"/>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5" name="Rectangle 274">
                <a:extLst>
                  <a:ext uri="{FF2B5EF4-FFF2-40B4-BE49-F238E27FC236}">
                    <a16:creationId xmlns:a16="http://schemas.microsoft.com/office/drawing/2014/main" id="{5CCC2FD2-DBBD-4B84-BBEC-BF08421B45C4}"/>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6" name="Freeform 275">
                <a:extLst>
                  <a:ext uri="{FF2B5EF4-FFF2-40B4-BE49-F238E27FC236}">
                    <a16:creationId xmlns:a16="http://schemas.microsoft.com/office/drawing/2014/main" id="{4D3B8F80-98A9-47F5-B542-E92E6CAAEB8F}"/>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7" name="Freeform 276">
                <a:extLst>
                  <a:ext uri="{FF2B5EF4-FFF2-40B4-BE49-F238E27FC236}">
                    <a16:creationId xmlns:a16="http://schemas.microsoft.com/office/drawing/2014/main" id="{D1435628-E101-4312-8939-82E9D500B5F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8" name="Freeform 277">
                <a:extLst>
                  <a:ext uri="{FF2B5EF4-FFF2-40B4-BE49-F238E27FC236}">
                    <a16:creationId xmlns:a16="http://schemas.microsoft.com/office/drawing/2014/main" id="{D75F3DED-2A79-432E-9581-4D7C8D74CB41}"/>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29" name="Freeform 278">
                <a:extLst>
                  <a:ext uri="{FF2B5EF4-FFF2-40B4-BE49-F238E27FC236}">
                    <a16:creationId xmlns:a16="http://schemas.microsoft.com/office/drawing/2014/main" id="{62875AD4-5DE5-4F17-BDB2-B7FA124F2985}"/>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sp>
        <p:nvSpPr>
          <p:cNvPr id="53" name="TextBox 22">
            <a:extLst>
              <a:ext uri="{FF2B5EF4-FFF2-40B4-BE49-F238E27FC236}">
                <a16:creationId xmlns:a16="http://schemas.microsoft.com/office/drawing/2014/main" id="{FB87F66D-0832-4EF0-AB81-3B97287CFD99}"/>
              </a:ext>
            </a:extLst>
          </p:cNvPr>
          <p:cNvSpPr txBox="1"/>
          <p:nvPr/>
        </p:nvSpPr>
        <p:spPr>
          <a:xfrm>
            <a:off x="4694273" y="5552914"/>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Virtual Machine</a:t>
            </a:r>
          </a:p>
        </p:txBody>
      </p:sp>
      <p:grpSp>
        <p:nvGrpSpPr>
          <p:cNvPr id="56" name="Group 55">
            <a:extLst>
              <a:ext uri="{FF2B5EF4-FFF2-40B4-BE49-F238E27FC236}">
                <a16:creationId xmlns:a16="http://schemas.microsoft.com/office/drawing/2014/main" id="{25733F1D-3B7D-462D-BD03-3DDF22DDF2E3}"/>
              </a:ext>
              <a:ext uri="{C183D7F6-B498-43B3-948B-1728B52AA6E4}">
                <adec:decorative xmlns:adec="http://schemas.microsoft.com/office/drawing/2017/decorative" val="1"/>
              </a:ext>
            </a:extLst>
          </p:cNvPr>
          <p:cNvGrpSpPr/>
          <p:nvPr/>
        </p:nvGrpSpPr>
        <p:grpSpPr>
          <a:xfrm>
            <a:off x="5023288" y="1970783"/>
            <a:ext cx="537618" cy="373824"/>
            <a:chOff x="4775995" y="1644173"/>
            <a:chExt cx="527124" cy="366527"/>
          </a:xfrm>
        </p:grpSpPr>
        <p:grpSp>
          <p:nvGrpSpPr>
            <p:cNvPr id="335" name="Group 334">
              <a:extLst>
                <a:ext uri="{FF2B5EF4-FFF2-40B4-BE49-F238E27FC236}">
                  <a16:creationId xmlns:a16="http://schemas.microsoft.com/office/drawing/2014/main" id="{C840C16E-832F-447B-A40A-46DB202AD264}"/>
                </a:ext>
              </a:extLst>
            </p:cNvPr>
            <p:cNvGrpSpPr>
              <a:grpSpLocks noChangeAspect="1"/>
            </p:cNvGrpSpPr>
            <p:nvPr/>
          </p:nvGrpSpPr>
          <p:grpSpPr>
            <a:xfrm>
              <a:off x="4775995" y="1644173"/>
              <a:ext cx="182880" cy="365760"/>
              <a:chOff x="8703752" y="4823555"/>
              <a:chExt cx="247650" cy="495301"/>
            </a:xfrm>
          </p:grpSpPr>
          <p:sp>
            <p:nvSpPr>
              <p:cNvPr id="354" name="Rectangle 192">
                <a:extLst>
                  <a:ext uri="{FF2B5EF4-FFF2-40B4-BE49-F238E27FC236}">
                    <a16:creationId xmlns:a16="http://schemas.microsoft.com/office/drawing/2014/main" id="{2204E42E-590C-4BB8-B44C-E3AB44132298}"/>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5" name="Rectangle 193">
                <a:extLst>
                  <a:ext uri="{FF2B5EF4-FFF2-40B4-BE49-F238E27FC236}">
                    <a16:creationId xmlns:a16="http://schemas.microsoft.com/office/drawing/2014/main" id="{690ED2C2-2D9A-45E2-9E69-B4ADD51828A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6" name="Rectangle 194">
                <a:extLst>
                  <a:ext uri="{FF2B5EF4-FFF2-40B4-BE49-F238E27FC236}">
                    <a16:creationId xmlns:a16="http://schemas.microsoft.com/office/drawing/2014/main" id="{D7C29ED2-F666-4541-9017-93925152D74E}"/>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7" name="Rectangle 195">
                <a:extLst>
                  <a:ext uri="{FF2B5EF4-FFF2-40B4-BE49-F238E27FC236}">
                    <a16:creationId xmlns:a16="http://schemas.microsoft.com/office/drawing/2014/main" id="{123466F2-C45E-421A-A3FF-D5F63C77A753}"/>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8" name="Rectangle 196">
                <a:extLst>
                  <a:ext uri="{FF2B5EF4-FFF2-40B4-BE49-F238E27FC236}">
                    <a16:creationId xmlns:a16="http://schemas.microsoft.com/office/drawing/2014/main" id="{85363F0C-2CF9-4BEB-BC04-72638B914B3E}"/>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9" name="Rectangle 197">
                <a:extLst>
                  <a:ext uri="{FF2B5EF4-FFF2-40B4-BE49-F238E27FC236}">
                    <a16:creationId xmlns:a16="http://schemas.microsoft.com/office/drawing/2014/main" id="{3B21842C-8072-4C70-B6CC-D34A5E5A3138}"/>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0" name="Rectangle 198">
                <a:extLst>
                  <a:ext uri="{FF2B5EF4-FFF2-40B4-BE49-F238E27FC236}">
                    <a16:creationId xmlns:a16="http://schemas.microsoft.com/office/drawing/2014/main" id="{77D1F0BB-8C16-469D-B60F-7EC69C72ECC3}"/>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1" name="Rectangle 199">
                <a:extLst>
                  <a:ext uri="{FF2B5EF4-FFF2-40B4-BE49-F238E27FC236}">
                    <a16:creationId xmlns:a16="http://schemas.microsoft.com/office/drawing/2014/main" id="{0C1AC4D8-0AB0-44BE-BE88-40391C1024ED}"/>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2" name="Rectangle 200">
                <a:extLst>
                  <a:ext uri="{FF2B5EF4-FFF2-40B4-BE49-F238E27FC236}">
                    <a16:creationId xmlns:a16="http://schemas.microsoft.com/office/drawing/2014/main" id="{1E9393AD-E004-4C96-89EE-7076435261CC}"/>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3" name="Rectangle 201">
                <a:extLst>
                  <a:ext uri="{FF2B5EF4-FFF2-40B4-BE49-F238E27FC236}">
                    <a16:creationId xmlns:a16="http://schemas.microsoft.com/office/drawing/2014/main" id="{7C8C9CC7-B081-4F9F-A401-7D16E6BD60DF}"/>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36" name="Group 105">
              <a:extLst>
                <a:ext uri="{FF2B5EF4-FFF2-40B4-BE49-F238E27FC236}">
                  <a16:creationId xmlns:a16="http://schemas.microsoft.com/office/drawing/2014/main" id="{7FBB24EE-86B1-464A-A0F8-E8740F2F991C}"/>
                </a:ext>
              </a:extLst>
            </p:cNvPr>
            <p:cNvGrpSpPr>
              <a:grpSpLocks noChangeAspect="1"/>
            </p:cNvGrpSpPr>
            <p:nvPr/>
          </p:nvGrpSpPr>
          <p:grpSpPr bwMode="auto">
            <a:xfrm>
              <a:off x="4983079" y="1690660"/>
              <a:ext cx="320040" cy="320040"/>
              <a:chOff x="2208" y="2781"/>
              <a:chExt cx="312" cy="312"/>
            </a:xfrm>
          </p:grpSpPr>
          <p:sp>
            <p:nvSpPr>
              <p:cNvPr id="337" name="AutoShape 104">
                <a:extLst>
                  <a:ext uri="{FF2B5EF4-FFF2-40B4-BE49-F238E27FC236}">
                    <a16:creationId xmlns:a16="http://schemas.microsoft.com/office/drawing/2014/main" id="{62016675-0026-4567-B4DE-BEC5E3DDF77D}"/>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8" name="Rectangle 107">
                <a:extLst>
                  <a:ext uri="{FF2B5EF4-FFF2-40B4-BE49-F238E27FC236}">
                    <a16:creationId xmlns:a16="http://schemas.microsoft.com/office/drawing/2014/main" id="{2D3A92E5-B2D1-455E-B5B7-EA8BEBC7CA4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9" name="Rectangle 108">
                <a:extLst>
                  <a:ext uri="{FF2B5EF4-FFF2-40B4-BE49-F238E27FC236}">
                    <a16:creationId xmlns:a16="http://schemas.microsoft.com/office/drawing/2014/main" id="{3339CD86-5151-4BBE-8B96-3109816BD2FE}"/>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0" name="Rectangle 109">
                <a:extLst>
                  <a:ext uri="{FF2B5EF4-FFF2-40B4-BE49-F238E27FC236}">
                    <a16:creationId xmlns:a16="http://schemas.microsoft.com/office/drawing/2014/main" id="{A30860DC-B60C-4234-A348-4B372CE9BA8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1" name="Rectangle 110">
                <a:extLst>
                  <a:ext uri="{FF2B5EF4-FFF2-40B4-BE49-F238E27FC236}">
                    <a16:creationId xmlns:a16="http://schemas.microsoft.com/office/drawing/2014/main" id="{D7B72BC1-8C93-4084-8EED-F017C039FFBA}"/>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2" name="Oval 111">
                <a:extLst>
                  <a:ext uri="{FF2B5EF4-FFF2-40B4-BE49-F238E27FC236}">
                    <a16:creationId xmlns:a16="http://schemas.microsoft.com/office/drawing/2014/main" id="{EED6A6B4-E7B5-44F6-BE72-45592FA136E8}"/>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3" name="Oval 112">
                <a:extLst>
                  <a:ext uri="{FF2B5EF4-FFF2-40B4-BE49-F238E27FC236}">
                    <a16:creationId xmlns:a16="http://schemas.microsoft.com/office/drawing/2014/main" id="{027F6970-3E1C-42F8-AA77-B215F2FE0C2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4" name="Oval 113">
                <a:extLst>
                  <a:ext uri="{FF2B5EF4-FFF2-40B4-BE49-F238E27FC236}">
                    <a16:creationId xmlns:a16="http://schemas.microsoft.com/office/drawing/2014/main" id="{04621193-9289-45FD-B093-7338BD953DC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5" name="Oval 114">
                <a:extLst>
                  <a:ext uri="{FF2B5EF4-FFF2-40B4-BE49-F238E27FC236}">
                    <a16:creationId xmlns:a16="http://schemas.microsoft.com/office/drawing/2014/main" id="{2B3EB928-637F-4916-A0F3-A52E717F375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6" name="Oval 115">
                <a:extLst>
                  <a:ext uri="{FF2B5EF4-FFF2-40B4-BE49-F238E27FC236}">
                    <a16:creationId xmlns:a16="http://schemas.microsoft.com/office/drawing/2014/main" id="{8A0D3DBB-0462-491B-B162-4BC28CFDBA42}"/>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7" name="Oval 116">
                <a:extLst>
                  <a:ext uri="{FF2B5EF4-FFF2-40B4-BE49-F238E27FC236}">
                    <a16:creationId xmlns:a16="http://schemas.microsoft.com/office/drawing/2014/main" id="{947AC77E-FD35-4899-A2E9-3D8C10ADDBC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8" name="Oval 117">
                <a:extLst>
                  <a:ext uri="{FF2B5EF4-FFF2-40B4-BE49-F238E27FC236}">
                    <a16:creationId xmlns:a16="http://schemas.microsoft.com/office/drawing/2014/main" id="{08C7166E-EC5A-4936-B10E-8B610AC8FF75}"/>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9" name="Oval 118">
                <a:extLst>
                  <a:ext uri="{FF2B5EF4-FFF2-40B4-BE49-F238E27FC236}">
                    <a16:creationId xmlns:a16="http://schemas.microsoft.com/office/drawing/2014/main" id="{3E9B38D4-8938-409D-B5EF-7E8A29DF39B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0" name="Oval 119">
                <a:extLst>
                  <a:ext uri="{FF2B5EF4-FFF2-40B4-BE49-F238E27FC236}">
                    <a16:creationId xmlns:a16="http://schemas.microsoft.com/office/drawing/2014/main" id="{B0690060-970C-4B34-BB6D-AA54999C8FE9}"/>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1" name="Oval 120">
                <a:extLst>
                  <a:ext uri="{FF2B5EF4-FFF2-40B4-BE49-F238E27FC236}">
                    <a16:creationId xmlns:a16="http://schemas.microsoft.com/office/drawing/2014/main" id="{9E339EA9-9CC1-48B6-8717-CD11D0F50F7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2" name="Oval 121">
                <a:extLst>
                  <a:ext uri="{FF2B5EF4-FFF2-40B4-BE49-F238E27FC236}">
                    <a16:creationId xmlns:a16="http://schemas.microsoft.com/office/drawing/2014/main" id="{C17EBCF8-C0CF-4D1D-BBA4-59B8EA01D89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3" name="Oval 122">
                <a:extLst>
                  <a:ext uri="{FF2B5EF4-FFF2-40B4-BE49-F238E27FC236}">
                    <a16:creationId xmlns:a16="http://schemas.microsoft.com/office/drawing/2014/main" id="{6D7D1BE5-DF9B-4F5D-8695-C7D40E509F6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57" name="TextBox 22">
            <a:extLst>
              <a:ext uri="{FF2B5EF4-FFF2-40B4-BE49-F238E27FC236}">
                <a16:creationId xmlns:a16="http://schemas.microsoft.com/office/drawing/2014/main" id="{1B3EBA40-6C86-4BCE-B5DA-A5AF3A7B8679}"/>
              </a:ext>
            </a:extLst>
          </p:cNvPr>
          <p:cNvSpPr txBox="1"/>
          <p:nvPr/>
        </p:nvSpPr>
        <p:spPr>
          <a:xfrm>
            <a:off x="4617494" y="2480235"/>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VMware Datacenter</a:t>
            </a:r>
          </a:p>
        </p:txBody>
      </p:sp>
      <p:grpSp>
        <p:nvGrpSpPr>
          <p:cNvPr id="58" name="Group 57" descr="ASR agents">
            <a:extLst>
              <a:ext uri="{FF2B5EF4-FFF2-40B4-BE49-F238E27FC236}">
                <a16:creationId xmlns:a16="http://schemas.microsoft.com/office/drawing/2014/main" id="{4E7C851A-6C0D-491E-BE9F-F5F0EF9A127A}"/>
              </a:ext>
            </a:extLst>
          </p:cNvPr>
          <p:cNvGrpSpPr/>
          <p:nvPr/>
        </p:nvGrpSpPr>
        <p:grpSpPr>
          <a:xfrm>
            <a:off x="6224154" y="1966481"/>
            <a:ext cx="700467" cy="597818"/>
            <a:chOff x="5916123" y="4212604"/>
            <a:chExt cx="686795" cy="586149"/>
          </a:xfrm>
        </p:grpSpPr>
        <p:sp>
          <p:nvSpPr>
            <p:cNvPr id="366" name="TextBox 365">
              <a:extLst>
                <a:ext uri="{FF2B5EF4-FFF2-40B4-BE49-F238E27FC236}">
                  <a16:creationId xmlns:a16="http://schemas.microsoft.com/office/drawing/2014/main" id="{D464419F-4122-4ED4-A3EF-A725D93F5D0C}"/>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Agents</a:t>
              </a:r>
            </a:p>
          </p:txBody>
        </p:sp>
        <p:grpSp>
          <p:nvGrpSpPr>
            <p:cNvPr id="367" name="Group 251">
              <a:extLst>
                <a:ext uri="{FF2B5EF4-FFF2-40B4-BE49-F238E27FC236}">
                  <a16:creationId xmlns:a16="http://schemas.microsoft.com/office/drawing/2014/main" id="{076C03C8-D56D-4CDC-81A8-BF4576CF8AC0}"/>
                </a:ext>
              </a:extLst>
            </p:cNvPr>
            <p:cNvGrpSpPr>
              <a:grpSpLocks noChangeAspect="1"/>
            </p:cNvGrpSpPr>
            <p:nvPr/>
          </p:nvGrpSpPr>
          <p:grpSpPr bwMode="auto">
            <a:xfrm>
              <a:off x="6131734" y="4212604"/>
              <a:ext cx="250053" cy="246888"/>
              <a:chOff x="7014" y="2781"/>
              <a:chExt cx="316" cy="312"/>
            </a:xfrm>
          </p:grpSpPr>
          <p:sp>
            <p:nvSpPr>
              <p:cNvPr id="368" name="AutoShape 250">
                <a:extLst>
                  <a:ext uri="{FF2B5EF4-FFF2-40B4-BE49-F238E27FC236}">
                    <a16:creationId xmlns:a16="http://schemas.microsoft.com/office/drawing/2014/main" id="{AA433EC5-CEA2-4338-8524-297C9A06DB79}"/>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9" name="Freeform 252">
                <a:extLst>
                  <a:ext uri="{FF2B5EF4-FFF2-40B4-BE49-F238E27FC236}">
                    <a16:creationId xmlns:a16="http://schemas.microsoft.com/office/drawing/2014/main" id="{4F67C56D-77E7-4F62-A734-8217A7A5B317}"/>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0" name="Freeform 253">
                <a:extLst>
                  <a:ext uri="{FF2B5EF4-FFF2-40B4-BE49-F238E27FC236}">
                    <a16:creationId xmlns:a16="http://schemas.microsoft.com/office/drawing/2014/main" id="{C8D0CCD6-C39E-48D1-9905-0D4240828666}"/>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1" name="Freeform 254">
                <a:extLst>
                  <a:ext uri="{FF2B5EF4-FFF2-40B4-BE49-F238E27FC236}">
                    <a16:creationId xmlns:a16="http://schemas.microsoft.com/office/drawing/2014/main" id="{81E49815-57D8-47E0-8A83-10CBBEEB50A2}"/>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2" name="Freeform 255">
                <a:extLst>
                  <a:ext uri="{FF2B5EF4-FFF2-40B4-BE49-F238E27FC236}">
                    <a16:creationId xmlns:a16="http://schemas.microsoft.com/office/drawing/2014/main" id="{8B645BEF-1BF6-46F6-9AEA-D44C73053D30}"/>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3" name="Freeform 256">
                <a:extLst>
                  <a:ext uri="{FF2B5EF4-FFF2-40B4-BE49-F238E27FC236}">
                    <a16:creationId xmlns:a16="http://schemas.microsoft.com/office/drawing/2014/main" id="{91A7654F-5B60-47F3-9CB3-167D9948B981}"/>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4" name="Freeform 257">
                <a:extLst>
                  <a:ext uri="{FF2B5EF4-FFF2-40B4-BE49-F238E27FC236}">
                    <a16:creationId xmlns:a16="http://schemas.microsoft.com/office/drawing/2014/main" id="{6C72A0C1-4177-4484-8BBB-7849E5412E27}"/>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5" name="Freeform 258">
                <a:extLst>
                  <a:ext uri="{FF2B5EF4-FFF2-40B4-BE49-F238E27FC236}">
                    <a16:creationId xmlns:a16="http://schemas.microsoft.com/office/drawing/2014/main" id="{7C388CB6-BCEA-4F15-AAFA-6817E1F340AA}"/>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6" name="Freeform 259">
                <a:extLst>
                  <a:ext uri="{FF2B5EF4-FFF2-40B4-BE49-F238E27FC236}">
                    <a16:creationId xmlns:a16="http://schemas.microsoft.com/office/drawing/2014/main" id="{E1E7C612-C261-422E-A0C3-37246336DC9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7" name="Freeform 260">
                <a:extLst>
                  <a:ext uri="{FF2B5EF4-FFF2-40B4-BE49-F238E27FC236}">
                    <a16:creationId xmlns:a16="http://schemas.microsoft.com/office/drawing/2014/main" id="{B6FC24EB-1DF5-4DB1-97E6-9E43F81DC929}"/>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8" name="Freeform 261">
                <a:extLst>
                  <a:ext uri="{FF2B5EF4-FFF2-40B4-BE49-F238E27FC236}">
                    <a16:creationId xmlns:a16="http://schemas.microsoft.com/office/drawing/2014/main" id="{95EAD5AD-7467-4BEC-B870-0EF92CFC1A97}"/>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9" name="Freeform 262">
                <a:extLst>
                  <a:ext uri="{FF2B5EF4-FFF2-40B4-BE49-F238E27FC236}">
                    <a16:creationId xmlns:a16="http://schemas.microsoft.com/office/drawing/2014/main" id="{CA6F69D6-059E-49A0-A56B-2D857A05FBFF}"/>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0" name="Rectangle 263">
                <a:extLst>
                  <a:ext uri="{FF2B5EF4-FFF2-40B4-BE49-F238E27FC236}">
                    <a16:creationId xmlns:a16="http://schemas.microsoft.com/office/drawing/2014/main" id="{251CF147-714A-4821-A513-9EBFFAA0B3CD}"/>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1" name="Rectangle 264">
                <a:extLst>
                  <a:ext uri="{FF2B5EF4-FFF2-40B4-BE49-F238E27FC236}">
                    <a16:creationId xmlns:a16="http://schemas.microsoft.com/office/drawing/2014/main" id="{0565C2CD-9991-4609-BAC9-17890A8FC000}"/>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2" name="Rectangle 265">
                <a:extLst>
                  <a:ext uri="{FF2B5EF4-FFF2-40B4-BE49-F238E27FC236}">
                    <a16:creationId xmlns:a16="http://schemas.microsoft.com/office/drawing/2014/main" id="{D07E25DF-6D34-418E-88FC-9423BF85349C}"/>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3" name="Freeform 266">
                <a:extLst>
                  <a:ext uri="{FF2B5EF4-FFF2-40B4-BE49-F238E27FC236}">
                    <a16:creationId xmlns:a16="http://schemas.microsoft.com/office/drawing/2014/main" id="{F013093C-4C19-4A37-8A05-B21061D65A7B}"/>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4" name="Freeform 267">
                <a:extLst>
                  <a:ext uri="{FF2B5EF4-FFF2-40B4-BE49-F238E27FC236}">
                    <a16:creationId xmlns:a16="http://schemas.microsoft.com/office/drawing/2014/main" id="{63AF04D5-A377-4925-A6E7-F0C80C77E362}"/>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5" name="Freeform 268">
                <a:extLst>
                  <a:ext uri="{FF2B5EF4-FFF2-40B4-BE49-F238E27FC236}">
                    <a16:creationId xmlns:a16="http://schemas.microsoft.com/office/drawing/2014/main" id="{C1FE6802-7F50-4C0B-96D2-D9DB2927EC44}"/>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6" name="Freeform 269">
                <a:extLst>
                  <a:ext uri="{FF2B5EF4-FFF2-40B4-BE49-F238E27FC236}">
                    <a16:creationId xmlns:a16="http://schemas.microsoft.com/office/drawing/2014/main" id="{42CA2721-A19E-466D-B1D7-A8B810B1DFE3}"/>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7" name="Freeform 270">
                <a:extLst>
                  <a:ext uri="{FF2B5EF4-FFF2-40B4-BE49-F238E27FC236}">
                    <a16:creationId xmlns:a16="http://schemas.microsoft.com/office/drawing/2014/main" id="{3553A5A3-8FA0-4006-BA90-280D13C59A56}"/>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8" name="Rectangle 271">
                <a:extLst>
                  <a:ext uri="{FF2B5EF4-FFF2-40B4-BE49-F238E27FC236}">
                    <a16:creationId xmlns:a16="http://schemas.microsoft.com/office/drawing/2014/main" id="{11693E57-165F-4E62-9D67-C1F422A7673C}"/>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9" name="Freeform 272">
                <a:extLst>
                  <a:ext uri="{FF2B5EF4-FFF2-40B4-BE49-F238E27FC236}">
                    <a16:creationId xmlns:a16="http://schemas.microsoft.com/office/drawing/2014/main" id="{9C08B2C8-2904-40C5-BFD9-8E59B8C776D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0" name="Rectangle 273">
                <a:extLst>
                  <a:ext uri="{FF2B5EF4-FFF2-40B4-BE49-F238E27FC236}">
                    <a16:creationId xmlns:a16="http://schemas.microsoft.com/office/drawing/2014/main" id="{A64CFDDF-3725-48A4-8105-11F388287C71}"/>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1" name="Rectangle 274">
                <a:extLst>
                  <a:ext uri="{FF2B5EF4-FFF2-40B4-BE49-F238E27FC236}">
                    <a16:creationId xmlns:a16="http://schemas.microsoft.com/office/drawing/2014/main" id="{DC780F76-0EBB-4473-8350-24AA53D7D879}"/>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2" name="Freeform 275">
                <a:extLst>
                  <a:ext uri="{FF2B5EF4-FFF2-40B4-BE49-F238E27FC236}">
                    <a16:creationId xmlns:a16="http://schemas.microsoft.com/office/drawing/2014/main" id="{8433B70F-F344-433E-A149-4DCC78868938}"/>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3" name="Freeform 276">
                <a:extLst>
                  <a:ext uri="{FF2B5EF4-FFF2-40B4-BE49-F238E27FC236}">
                    <a16:creationId xmlns:a16="http://schemas.microsoft.com/office/drawing/2014/main" id="{F0D942EB-F48D-48B8-93B3-F33D6454E27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4" name="Freeform 277">
                <a:extLst>
                  <a:ext uri="{FF2B5EF4-FFF2-40B4-BE49-F238E27FC236}">
                    <a16:creationId xmlns:a16="http://schemas.microsoft.com/office/drawing/2014/main" id="{512BFED8-20A8-4943-9359-6B85BC4853D1}"/>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95" name="Freeform 278">
                <a:extLst>
                  <a:ext uri="{FF2B5EF4-FFF2-40B4-BE49-F238E27FC236}">
                    <a16:creationId xmlns:a16="http://schemas.microsoft.com/office/drawing/2014/main" id="{B4412605-F568-4040-AD5F-B745C9DE708B}"/>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cxnSp>
        <p:nvCxnSpPr>
          <p:cNvPr id="59" name="Straight Connector 58">
            <a:extLst>
              <a:ext uri="{FF2B5EF4-FFF2-40B4-BE49-F238E27FC236}">
                <a16:creationId xmlns:a16="http://schemas.microsoft.com/office/drawing/2014/main" id="{E2B9FDE6-AAE4-410C-9548-EDFCF20E3383}"/>
              </a:ext>
              <a:ext uri="{C183D7F6-B498-43B3-948B-1728B52AA6E4}">
                <adec:decorative xmlns:adec="http://schemas.microsoft.com/office/drawing/2017/decorative" val="1"/>
              </a:ext>
            </a:extLst>
          </p:cNvPr>
          <p:cNvCxnSpPr>
            <a:cxnSpLocks/>
          </p:cNvCxnSpPr>
          <p:nvPr/>
        </p:nvCxnSpPr>
        <p:spPr>
          <a:xfrm>
            <a:off x="6580315" y="1675671"/>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B55EF5-0EE6-4479-ABA4-16C1C77B07F6}"/>
              </a:ext>
              <a:ext uri="{C183D7F6-B498-43B3-948B-1728B52AA6E4}">
                <adec:decorative xmlns:adec="http://schemas.microsoft.com/office/drawing/2017/decorative" val="1"/>
              </a:ext>
            </a:extLst>
          </p:cNvPr>
          <p:cNvCxnSpPr>
            <a:cxnSpLocks/>
          </p:cNvCxnSpPr>
          <p:nvPr/>
        </p:nvCxnSpPr>
        <p:spPr>
          <a:xfrm>
            <a:off x="6778623" y="212960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40A8015-EE35-4F81-8467-4A7467042CB9}"/>
              </a:ext>
              <a:ext uri="{C183D7F6-B498-43B3-948B-1728B52AA6E4}">
                <adec:decorative xmlns:adec="http://schemas.microsoft.com/office/drawing/2017/decorative" val="1"/>
              </a:ext>
            </a:extLst>
          </p:cNvPr>
          <p:cNvCxnSpPr>
            <a:cxnSpLocks/>
          </p:cNvCxnSpPr>
          <p:nvPr/>
        </p:nvCxnSpPr>
        <p:spPr>
          <a:xfrm>
            <a:off x="5917017" y="212960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E3DD108-251D-4FB7-8BED-8F6050EB664B}"/>
              </a:ext>
              <a:ext uri="{C183D7F6-B498-43B3-948B-1728B52AA6E4}">
                <adec:decorative xmlns:adec="http://schemas.microsoft.com/office/drawing/2017/decorative" val="1"/>
              </a:ext>
            </a:extLst>
          </p:cNvPr>
          <p:cNvGrpSpPr/>
          <p:nvPr/>
        </p:nvGrpSpPr>
        <p:grpSpPr>
          <a:xfrm>
            <a:off x="5025454" y="3615992"/>
            <a:ext cx="537618" cy="373824"/>
            <a:chOff x="4775995" y="1644173"/>
            <a:chExt cx="527124" cy="366527"/>
          </a:xfrm>
        </p:grpSpPr>
        <p:grpSp>
          <p:nvGrpSpPr>
            <p:cNvPr id="229" name="Group 228">
              <a:extLst>
                <a:ext uri="{FF2B5EF4-FFF2-40B4-BE49-F238E27FC236}">
                  <a16:creationId xmlns:a16="http://schemas.microsoft.com/office/drawing/2014/main" id="{76B7F000-E76A-42A1-BC79-4CAC58C725EF}"/>
                </a:ext>
              </a:extLst>
            </p:cNvPr>
            <p:cNvGrpSpPr>
              <a:grpSpLocks noChangeAspect="1"/>
            </p:cNvGrpSpPr>
            <p:nvPr/>
          </p:nvGrpSpPr>
          <p:grpSpPr>
            <a:xfrm>
              <a:off x="4775995" y="1644173"/>
              <a:ext cx="182880" cy="365760"/>
              <a:chOff x="8703752" y="4823555"/>
              <a:chExt cx="247650" cy="495301"/>
            </a:xfrm>
          </p:grpSpPr>
          <p:sp>
            <p:nvSpPr>
              <p:cNvPr id="397" name="Rectangle 192">
                <a:extLst>
                  <a:ext uri="{FF2B5EF4-FFF2-40B4-BE49-F238E27FC236}">
                    <a16:creationId xmlns:a16="http://schemas.microsoft.com/office/drawing/2014/main" id="{8833766E-9E17-48F0-AF53-8B904B5B80C3}"/>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8" name="Rectangle 193">
                <a:extLst>
                  <a:ext uri="{FF2B5EF4-FFF2-40B4-BE49-F238E27FC236}">
                    <a16:creationId xmlns:a16="http://schemas.microsoft.com/office/drawing/2014/main" id="{FF909A25-2429-44B3-9EAD-E900BDE4B63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9" name="Rectangle 194">
                <a:extLst>
                  <a:ext uri="{FF2B5EF4-FFF2-40B4-BE49-F238E27FC236}">
                    <a16:creationId xmlns:a16="http://schemas.microsoft.com/office/drawing/2014/main" id="{64EF4481-6B6A-43C8-AEA5-04D886B04791}"/>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0" name="Rectangle 195">
                <a:extLst>
                  <a:ext uri="{FF2B5EF4-FFF2-40B4-BE49-F238E27FC236}">
                    <a16:creationId xmlns:a16="http://schemas.microsoft.com/office/drawing/2014/main" id="{6AA7D49D-3BCB-4B56-AA38-F1B580AA8D2D}"/>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1" name="Rectangle 196">
                <a:extLst>
                  <a:ext uri="{FF2B5EF4-FFF2-40B4-BE49-F238E27FC236}">
                    <a16:creationId xmlns:a16="http://schemas.microsoft.com/office/drawing/2014/main" id="{FD303102-19C4-4A6A-84FB-807AE1CB03CF}"/>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2" name="Rectangle 197">
                <a:extLst>
                  <a:ext uri="{FF2B5EF4-FFF2-40B4-BE49-F238E27FC236}">
                    <a16:creationId xmlns:a16="http://schemas.microsoft.com/office/drawing/2014/main" id="{8D3A8135-3776-4A03-A4AD-81527CA10101}"/>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3" name="Rectangle 198">
                <a:extLst>
                  <a:ext uri="{FF2B5EF4-FFF2-40B4-BE49-F238E27FC236}">
                    <a16:creationId xmlns:a16="http://schemas.microsoft.com/office/drawing/2014/main" id="{B04F490D-4C5E-4ED3-B1FA-C8E22D92D6B7}"/>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4" name="Rectangle 199">
                <a:extLst>
                  <a:ext uri="{FF2B5EF4-FFF2-40B4-BE49-F238E27FC236}">
                    <a16:creationId xmlns:a16="http://schemas.microsoft.com/office/drawing/2014/main" id="{B195D617-E9C5-4F7D-A880-3EA8FC61051D}"/>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5" name="Rectangle 200">
                <a:extLst>
                  <a:ext uri="{FF2B5EF4-FFF2-40B4-BE49-F238E27FC236}">
                    <a16:creationId xmlns:a16="http://schemas.microsoft.com/office/drawing/2014/main" id="{3CBA300F-B9A7-4E01-B562-A9BE34424856}"/>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406" name="Rectangle 201">
                <a:extLst>
                  <a:ext uri="{FF2B5EF4-FFF2-40B4-BE49-F238E27FC236}">
                    <a16:creationId xmlns:a16="http://schemas.microsoft.com/office/drawing/2014/main" id="{D4A8889A-0612-435E-94BA-E3062859B392}"/>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46" name="Group 105">
              <a:extLst>
                <a:ext uri="{FF2B5EF4-FFF2-40B4-BE49-F238E27FC236}">
                  <a16:creationId xmlns:a16="http://schemas.microsoft.com/office/drawing/2014/main" id="{C82E37B4-137A-4B8B-A9C6-CF2497A7322D}"/>
                </a:ext>
              </a:extLst>
            </p:cNvPr>
            <p:cNvGrpSpPr>
              <a:grpSpLocks noChangeAspect="1"/>
            </p:cNvGrpSpPr>
            <p:nvPr/>
          </p:nvGrpSpPr>
          <p:grpSpPr bwMode="auto">
            <a:xfrm>
              <a:off x="4983079" y="1690660"/>
              <a:ext cx="320040" cy="320040"/>
              <a:chOff x="2208" y="2781"/>
              <a:chExt cx="312" cy="312"/>
            </a:xfrm>
          </p:grpSpPr>
          <p:sp>
            <p:nvSpPr>
              <p:cNvPr id="254" name="AutoShape 104">
                <a:extLst>
                  <a:ext uri="{FF2B5EF4-FFF2-40B4-BE49-F238E27FC236}">
                    <a16:creationId xmlns:a16="http://schemas.microsoft.com/office/drawing/2014/main" id="{81F1794D-36CA-45C2-8410-3353A04D8AD7}"/>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2" name="Rectangle 107">
                <a:extLst>
                  <a:ext uri="{FF2B5EF4-FFF2-40B4-BE49-F238E27FC236}">
                    <a16:creationId xmlns:a16="http://schemas.microsoft.com/office/drawing/2014/main" id="{BCD7C4D6-3423-468D-B300-E7B56F5ABFC4}"/>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3" name="Rectangle 108">
                <a:extLst>
                  <a:ext uri="{FF2B5EF4-FFF2-40B4-BE49-F238E27FC236}">
                    <a16:creationId xmlns:a16="http://schemas.microsoft.com/office/drawing/2014/main" id="{9ACED445-B424-42E1-A32E-643A847E6DE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4" name="Rectangle 109">
                <a:extLst>
                  <a:ext uri="{FF2B5EF4-FFF2-40B4-BE49-F238E27FC236}">
                    <a16:creationId xmlns:a16="http://schemas.microsoft.com/office/drawing/2014/main" id="{702D0EDF-C439-41C5-BAF9-E02EB737FF8B}"/>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5" name="Rectangle 110">
                <a:extLst>
                  <a:ext uri="{FF2B5EF4-FFF2-40B4-BE49-F238E27FC236}">
                    <a16:creationId xmlns:a16="http://schemas.microsoft.com/office/drawing/2014/main" id="{2294D514-2D3F-4486-AD2E-C282177B35E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6" name="Oval 111">
                <a:extLst>
                  <a:ext uri="{FF2B5EF4-FFF2-40B4-BE49-F238E27FC236}">
                    <a16:creationId xmlns:a16="http://schemas.microsoft.com/office/drawing/2014/main" id="{61202ED2-72A1-4051-B0F7-D75C2B2A509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7" name="Oval 112">
                <a:extLst>
                  <a:ext uri="{FF2B5EF4-FFF2-40B4-BE49-F238E27FC236}">
                    <a16:creationId xmlns:a16="http://schemas.microsoft.com/office/drawing/2014/main" id="{8926D642-E246-455C-A8FE-7287EAE84DE5}"/>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8" name="Oval 113">
                <a:extLst>
                  <a:ext uri="{FF2B5EF4-FFF2-40B4-BE49-F238E27FC236}">
                    <a16:creationId xmlns:a16="http://schemas.microsoft.com/office/drawing/2014/main" id="{560D87B0-6BDE-4726-B399-AA7EB051048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99" name="Oval 114">
                <a:extLst>
                  <a:ext uri="{FF2B5EF4-FFF2-40B4-BE49-F238E27FC236}">
                    <a16:creationId xmlns:a16="http://schemas.microsoft.com/office/drawing/2014/main" id="{B750169E-F96E-4D65-9A6C-45227C3DD127}"/>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0" name="Oval 115">
                <a:extLst>
                  <a:ext uri="{FF2B5EF4-FFF2-40B4-BE49-F238E27FC236}">
                    <a16:creationId xmlns:a16="http://schemas.microsoft.com/office/drawing/2014/main" id="{F7883717-0C30-4C27-AFC1-9CA2D94F8925}"/>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1" name="Oval 116">
                <a:extLst>
                  <a:ext uri="{FF2B5EF4-FFF2-40B4-BE49-F238E27FC236}">
                    <a16:creationId xmlns:a16="http://schemas.microsoft.com/office/drawing/2014/main" id="{C129DAF6-B8F5-412D-93D3-5D42FFA4077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2" name="Oval 117">
                <a:extLst>
                  <a:ext uri="{FF2B5EF4-FFF2-40B4-BE49-F238E27FC236}">
                    <a16:creationId xmlns:a16="http://schemas.microsoft.com/office/drawing/2014/main" id="{D351C168-55C9-439D-B28E-CEECF8BF5EC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3" name="Oval 118">
                <a:extLst>
                  <a:ext uri="{FF2B5EF4-FFF2-40B4-BE49-F238E27FC236}">
                    <a16:creationId xmlns:a16="http://schemas.microsoft.com/office/drawing/2014/main" id="{02DC8028-2EF0-4B27-8A0D-045BD2BB4D12}"/>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4" name="Oval 119">
                <a:extLst>
                  <a:ext uri="{FF2B5EF4-FFF2-40B4-BE49-F238E27FC236}">
                    <a16:creationId xmlns:a16="http://schemas.microsoft.com/office/drawing/2014/main" id="{A4A8C9E6-C484-4051-81F2-787E35310983}"/>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4" name="Oval 120">
                <a:extLst>
                  <a:ext uri="{FF2B5EF4-FFF2-40B4-BE49-F238E27FC236}">
                    <a16:creationId xmlns:a16="http://schemas.microsoft.com/office/drawing/2014/main" id="{40C6719C-F6D6-4437-92E6-6744D6E1C38E}"/>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65" name="Oval 121">
                <a:extLst>
                  <a:ext uri="{FF2B5EF4-FFF2-40B4-BE49-F238E27FC236}">
                    <a16:creationId xmlns:a16="http://schemas.microsoft.com/office/drawing/2014/main" id="{1198A4B9-A87E-41F6-B011-69F26DAE6F9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96" name="Oval 122">
                <a:extLst>
                  <a:ext uri="{FF2B5EF4-FFF2-40B4-BE49-F238E27FC236}">
                    <a16:creationId xmlns:a16="http://schemas.microsoft.com/office/drawing/2014/main" id="{4CDCE180-657B-4BC8-8835-9DCCD09E27BC}"/>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15" name="TextBox 22">
            <a:extLst>
              <a:ext uri="{FF2B5EF4-FFF2-40B4-BE49-F238E27FC236}">
                <a16:creationId xmlns:a16="http://schemas.microsoft.com/office/drawing/2014/main" id="{EA23BFDD-5E12-4253-9DED-F8FF7EA97486}"/>
              </a:ext>
            </a:extLst>
          </p:cNvPr>
          <p:cNvSpPr txBox="1"/>
          <p:nvPr/>
        </p:nvSpPr>
        <p:spPr>
          <a:xfrm>
            <a:off x="4619660" y="4125444"/>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Hyper-V Datacenter</a:t>
            </a:r>
          </a:p>
        </p:txBody>
      </p:sp>
      <p:grpSp>
        <p:nvGrpSpPr>
          <p:cNvPr id="29" name="Group 28" descr="ASR adapter">
            <a:extLst>
              <a:ext uri="{FF2B5EF4-FFF2-40B4-BE49-F238E27FC236}">
                <a16:creationId xmlns:a16="http://schemas.microsoft.com/office/drawing/2014/main" id="{A8788DD4-95C6-4FA3-AC83-F5AD3F378B20}"/>
              </a:ext>
            </a:extLst>
          </p:cNvPr>
          <p:cNvGrpSpPr/>
          <p:nvPr/>
        </p:nvGrpSpPr>
        <p:grpSpPr>
          <a:xfrm>
            <a:off x="6201684" y="3605510"/>
            <a:ext cx="700467" cy="597818"/>
            <a:chOff x="5916123" y="4212604"/>
            <a:chExt cx="686795" cy="586149"/>
          </a:xfrm>
        </p:grpSpPr>
        <p:sp>
          <p:nvSpPr>
            <p:cNvPr id="409" name="TextBox 408">
              <a:extLst>
                <a:ext uri="{FF2B5EF4-FFF2-40B4-BE49-F238E27FC236}">
                  <a16:creationId xmlns:a16="http://schemas.microsoft.com/office/drawing/2014/main" id="{D825648D-6E8E-4988-9097-2ACD5686248A}"/>
                </a:ext>
              </a:extLst>
            </p:cNvPr>
            <p:cNvSpPr txBox="1"/>
            <p:nvPr/>
          </p:nvSpPr>
          <p:spPr>
            <a:xfrm>
              <a:off x="5916123" y="4504125"/>
              <a:ext cx="686795" cy="294628"/>
            </a:xfrm>
            <a:prstGeom prst="rect">
              <a:avLst/>
            </a:prstGeom>
            <a:noFill/>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ASR Adapter</a:t>
              </a:r>
            </a:p>
          </p:txBody>
        </p:sp>
        <p:grpSp>
          <p:nvGrpSpPr>
            <p:cNvPr id="410" name="Group 251">
              <a:extLst>
                <a:ext uri="{FF2B5EF4-FFF2-40B4-BE49-F238E27FC236}">
                  <a16:creationId xmlns:a16="http://schemas.microsoft.com/office/drawing/2014/main" id="{D50FBCEA-DF50-4905-BF21-4C1DBE1884F4}"/>
                </a:ext>
              </a:extLst>
            </p:cNvPr>
            <p:cNvGrpSpPr>
              <a:grpSpLocks noChangeAspect="1"/>
            </p:cNvGrpSpPr>
            <p:nvPr/>
          </p:nvGrpSpPr>
          <p:grpSpPr bwMode="auto">
            <a:xfrm>
              <a:off x="6131734" y="4212604"/>
              <a:ext cx="250053" cy="246888"/>
              <a:chOff x="7014" y="2781"/>
              <a:chExt cx="316" cy="312"/>
            </a:xfrm>
          </p:grpSpPr>
          <p:sp>
            <p:nvSpPr>
              <p:cNvPr id="411" name="AutoShape 250">
                <a:extLst>
                  <a:ext uri="{FF2B5EF4-FFF2-40B4-BE49-F238E27FC236}">
                    <a16:creationId xmlns:a16="http://schemas.microsoft.com/office/drawing/2014/main" id="{C7D05407-49EE-4C98-94E4-20E91351FB5B}"/>
                  </a:ext>
                </a:extLst>
              </p:cNvPr>
              <p:cNvSpPr>
                <a:spLocks noChangeAspect="1" noChangeArrowheads="1" noTextEdit="1"/>
              </p:cNvSpPr>
              <p:nvPr/>
            </p:nvSpPr>
            <p:spPr bwMode="auto">
              <a:xfrm>
                <a:off x="701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2" name="Freeform 252">
                <a:extLst>
                  <a:ext uri="{FF2B5EF4-FFF2-40B4-BE49-F238E27FC236}">
                    <a16:creationId xmlns:a16="http://schemas.microsoft.com/office/drawing/2014/main" id="{F2EF4AB7-6E62-4C2F-8798-D563C57BC4F8}"/>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3" name="Freeform 253">
                <a:extLst>
                  <a:ext uri="{FF2B5EF4-FFF2-40B4-BE49-F238E27FC236}">
                    <a16:creationId xmlns:a16="http://schemas.microsoft.com/office/drawing/2014/main" id="{E93820DD-1D0F-4011-B2D7-95F1833C4F9E}"/>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4" name="Freeform 254">
                <a:extLst>
                  <a:ext uri="{FF2B5EF4-FFF2-40B4-BE49-F238E27FC236}">
                    <a16:creationId xmlns:a16="http://schemas.microsoft.com/office/drawing/2014/main" id="{CA366F75-E432-4A11-AB81-C2DF6C92B4BD}"/>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5" name="Freeform 255">
                <a:extLst>
                  <a:ext uri="{FF2B5EF4-FFF2-40B4-BE49-F238E27FC236}">
                    <a16:creationId xmlns:a16="http://schemas.microsoft.com/office/drawing/2014/main" id="{2B2A52AC-6F53-4CD8-96CA-5E430F7B7783}"/>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6" name="Freeform 256">
                <a:extLst>
                  <a:ext uri="{FF2B5EF4-FFF2-40B4-BE49-F238E27FC236}">
                    <a16:creationId xmlns:a16="http://schemas.microsoft.com/office/drawing/2014/main" id="{78EA59C0-7DCD-40F5-939E-670D3664C231}"/>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7" name="Freeform 257">
                <a:extLst>
                  <a:ext uri="{FF2B5EF4-FFF2-40B4-BE49-F238E27FC236}">
                    <a16:creationId xmlns:a16="http://schemas.microsoft.com/office/drawing/2014/main" id="{81BDEA45-61BB-4FA5-A6EE-B864B31DD9FE}"/>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8" name="Freeform 258">
                <a:extLst>
                  <a:ext uri="{FF2B5EF4-FFF2-40B4-BE49-F238E27FC236}">
                    <a16:creationId xmlns:a16="http://schemas.microsoft.com/office/drawing/2014/main" id="{89B876A4-20DB-42D6-A252-0CEB6F17FA3D}"/>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19" name="Freeform 259">
                <a:extLst>
                  <a:ext uri="{FF2B5EF4-FFF2-40B4-BE49-F238E27FC236}">
                    <a16:creationId xmlns:a16="http://schemas.microsoft.com/office/drawing/2014/main" id="{2BC82A7F-2637-406A-A059-BE2FDEEBC3B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0" name="Freeform 260">
                <a:extLst>
                  <a:ext uri="{FF2B5EF4-FFF2-40B4-BE49-F238E27FC236}">
                    <a16:creationId xmlns:a16="http://schemas.microsoft.com/office/drawing/2014/main" id="{5A9D09AD-F508-4C97-8FC8-B02B96A3D3D5}"/>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1" name="Freeform 261">
                <a:extLst>
                  <a:ext uri="{FF2B5EF4-FFF2-40B4-BE49-F238E27FC236}">
                    <a16:creationId xmlns:a16="http://schemas.microsoft.com/office/drawing/2014/main" id="{77B4567B-3C0C-42AC-B3FA-16D2FE027B80}"/>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2" name="Freeform 262">
                <a:extLst>
                  <a:ext uri="{FF2B5EF4-FFF2-40B4-BE49-F238E27FC236}">
                    <a16:creationId xmlns:a16="http://schemas.microsoft.com/office/drawing/2014/main" id="{526B66CF-293A-4E1B-A191-C22278E888BF}"/>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3" name="Rectangle 263">
                <a:extLst>
                  <a:ext uri="{FF2B5EF4-FFF2-40B4-BE49-F238E27FC236}">
                    <a16:creationId xmlns:a16="http://schemas.microsoft.com/office/drawing/2014/main" id="{65CD7CBA-968E-403F-B98A-2B3BD2A7951F}"/>
                  </a:ext>
                </a:extLst>
              </p:cNvPr>
              <p:cNvSpPr>
                <a:spLocks noChangeArrowheads="1"/>
              </p:cNvSpPr>
              <p:nvPr/>
            </p:nvSpPr>
            <p:spPr bwMode="auto">
              <a:xfrm>
                <a:off x="7076" y="3081"/>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4" name="Rectangle 264">
                <a:extLst>
                  <a:ext uri="{FF2B5EF4-FFF2-40B4-BE49-F238E27FC236}">
                    <a16:creationId xmlns:a16="http://schemas.microsoft.com/office/drawing/2014/main" id="{B6233246-44D4-4160-AC6D-1F3237FE992C}"/>
                  </a:ext>
                </a:extLst>
              </p:cNvPr>
              <p:cNvSpPr>
                <a:spLocks noChangeArrowheads="1"/>
              </p:cNvSpPr>
              <p:nvPr/>
            </p:nvSpPr>
            <p:spPr bwMode="auto">
              <a:xfrm>
                <a:off x="7138"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5" name="Rectangle 265">
                <a:extLst>
                  <a:ext uri="{FF2B5EF4-FFF2-40B4-BE49-F238E27FC236}">
                    <a16:creationId xmlns:a16="http://schemas.microsoft.com/office/drawing/2014/main" id="{A42F3E25-4027-4B7B-94DD-DD22154F403F}"/>
                  </a:ext>
                </a:extLst>
              </p:cNvPr>
              <p:cNvSpPr>
                <a:spLocks noChangeArrowheads="1"/>
              </p:cNvSpPr>
              <p:nvPr/>
            </p:nvSpPr>
            <p:spPr bwMode="auto">
              <a:xfrm>
                <a:off x="7014" y="3018"/>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6" name="Freeform 266">
                <a:extLst>
                  <a:ext uri="{FF2B5EF4-FFF2-40B4-BE49-F238E27FC236}">
                    <a16:creationId xmlns:a16="http://schemas.microsoft.com/office/drawing/2014/main" id="{0661F4FA-B5DC-4FDF-A502-4EF52860FB10}"/>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7" name="Freeform 267">
                <a:extLst>
                  <a:ext uri="{FF2B5EF4-FFF2-40B4-BE49-F238E27FC236}">
                    <a16:creationId xmlns:a16="http://schemas.microsoft.com/office/drawing/2014/main" id="{71434ED6-D27E-4012-B2C3-B55B58C2AD02}"/>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8" name="Freeform 268">
                <a:extLst>
                  <a:ext uri="{FF2B5EF4-FFF2-40B4-BE49-F238E27FC236}">
                    <a16:creationId xmlns:a16="http://schemas.microsoft.com/office/drawing/2014/main" id="{182A3904-B4CB-4E48-BBAA-2BE3E4E45926}"/>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29" name="Freeform 269">
                <a:extLst>
                  <a:ext uri="{FF2B5EF4-FFF2-40B4-BE49-F238E27FC236}">
                    <a16:creationId xmlns:a16="http://schemas.microsoft.com/office/drawing/2014/main" id="{B3B6D93F-1CB7-4C08-8769-3E6E6F8BA198}"/>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0" name="Freeform 270">
                <a:extLst>
                  <a:ext uri="{FF2B5EF4-FFF2-40B4-BE49-F238E27FC236}">
                    <a16:creationId xmlns:a16="http://schemas.microsoft.com/office/drawing/2014/main" id="{9A0C746F-337B-409B-A1B6-8A797D50B5A7}"/>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1" name="Rectangle 271">
                <a:extLst>
                  <a:ext uri="{FF2B5EF4-FFF2-40B4-BE49-F238E27FC236}">
                    <a16:creationId xmlns:a16="http://schemas.microsoft.com/office/drawing/2014/main" id="{79CC15F8-7C77-4BAA-83B6-AF8DE3D6C2DC}"/>
                  </a:ext>
                </a:extLst>
              </p:cNvPr>
              <p:cNvSpPr>
                <a:spLocks noChangeArrowheads="1"/>
              </p:cNvSpPr>
              <p:nvPr/>
            </p:nvSpPr>
            <p:spPr bwMode="auto">
              <a:xfrm>
                <a:off x="7048" y="2869"/>
                <a:ext cx="9" cy="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2" name="Freeform 272">
                <a:extLst>
                  <a:ext uri="{FF2B5EF4-FFF2-40B4-BE49-F238E27FC236}">
                    <a16:creationId xmlns:a16="http://schemas.microsoft.com/office/drawing/2014/main" id="{1352EDD1-B49C-498E-BFBB-3198D951A52A}"/>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3" name="Rectangle 273">
                <a:extLst>
                  <a:ext uri="{FF2B5EF4-FFF2-40B4-BE49-F238E27FC236}">
                    <a16:creationId xmlns:a16="http://schemas.microsoft.com/office/drawing/2014/main" id="{89786656-5826-4E69-B866-FE721CB98770}"/>
                  </a:ext>
                </a:extLst>
              </p:cNvPr>
              <p:cNvSpPr>
                <a:spLocks noChangeArrowheads="1"/>
              </p:cNvSpPr>
              <p:nvPr/>
            </p:nvSpPr>
            <p:spPr bwMode="auto">
              <a:xfrm>
                <a:off x="7085"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4" name="Rectangle 274">
                <a:extLst>
                  <a:ext uri="{FF2B5EF4-FFF2-40B4-BE49-F238E27FC236}">
                    <a16:creationId xmlns:a16="http://schemas.microsoft.com/office/drawing/2014/main" id="{4C57EB09-4ABC-4CFF-8AD6-CA5AB6067819}"/>
                  </a:ext>
                </a:extLst>
              </p:cNvPr>
              <p:cNvSpPr>
                <a:spLocks noChangeArrowheads="1"/>
              </p:cNvSpPr>
              <p:nvPr/>
            </p:nvSpPr>
            <p:spPr bwMode="auto">
              <a:xfrm>
                <a:off x="7014" y="2904"/>
                <a:ext cx="7" cy="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5" name="Freeform 275">
                <a:extLst>
                  <a:ext uri="{FF2B5EF4-FFF2-40B4-BE49-F238E27FC236}">
                    <a16:creationId xmlns:a16="http://schemas.microsoft.com/office/drawing/2014/main" id="{E528127B-747D-4CF9-A1CE-726646817021}"/>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6" name="Freeform 276">
                <a:extLst>
                  <a:ext uri="{FF2B5EF4-FFF2-40B4-BE49-F238E27FC236}">
                    <a16:creationId xmlns:a16="http://schemas.microsoft.com/office/drawing/2014/main" id="{B9A2E1DA-9124-48B4-8A3A-621CB7223B9C}"/>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7" name="Freeform 277">
                <a:extLst>
                  <a:ext uri="{FF2B5EF4-FFF2-40B4-BE49-F238E27FC236}">
                    <a16:creationId xmlns:a16="http://schemas.microsoft.com/office/drawing/2014/main" id="{FED07C24-EA9B-4C53-B6FD-2208961E6BCB}"/>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38" name="Freeform 278">
                <a:extLst>
                  <a:ext uri="{FF2B5EF4-FFF2-40B4-BE49-F238E27FC236}">
                    <a16:creationId xmlns:a16="http://schemas.microsoft.com/office/drawing/2014/main" id="{D6A7A350-3597-4E76-80A5-4671FD385E28}"/>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cxnSp>
        <p:nvCxnSpPr>
          <p:cNvPr id="30" name="Straight Arrow Connector 29">
            <a:extLst>
              <a:ext uri="{FF2B5EF4-FFF2-40B4-BE49-F238E27FC236}">
                <a16:creationId xmlns:a16="http://schemas.microsoft.com/office/drawing/2014/main" id="{CC112914-D08C-4F0F-B577-93AFA4E91E5C}"/>
              </a:ext>
              <a:ext uri="{C183D7F6-B498-43B3-948B-1728B52AA6E4}">
                <adec:decorative xmlns:adec="http://schemas.microsoft.com/office/drawing/2017/decorative" val="1"/>
              </a:ext>
            </a:extLst>
          </p:cNvPr>
          <p:cNvCxnSpPr>
            <a:cxnSpLocks/>
          </p:cNvCxnSpPr>
          <p:nvPr/>
        </p:nvCxnSpPr>
        <p:spPr>
          <a:xfrm>
            <a:off x="6780789" y="3774808"/>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878E76-D2C4-4F7D-BA45-B73C704F31F4}"/>
              </a:ext>
              <a:ext uri="{C183D7F6-B498-43B3-948B-1728B52AA6E4}">
                <adec:decorative xmlns:adec="http://schemas.microsoft.com/office/drawing/2017/decorative" val="1"/>
              </a:ext>
            </a:extLst>
          </p:cNvPr>
          <p:cNvCxnSpPr>
            <a:cxnSpLocks/>
          </p:cNvCxnSpPr>
          <p:nvPr/>
        </p:nvCxnSpPr>
        <p:spPr>
          <a:xfrm>
            <a:off x="5919183" y="3774808"/>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A44C86F4-3B8B-48DD-9A09-F69BA9EB938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29168" y="1949398"/>
            <a:ext cx="441293" cy="435708"/>
          </a:xfrm>
          <a:prstGeom prst="rect">
            <a:avLst/>
          </a:prstGeom>
        </p:spPr>
      </p:pic>
      <p:pic>
        <p:nvPicPr>
          <p:cNvPr id="198" name="Picture 197" descr="Bar chart and dollar sign icon">
            <a:extLst>
              <a:ext uri="{FF2B5EF4-FFF2-40B4-BE49-F238E27FC236}">
                <a16:creationId xmlns:a16="http://schemas.microsoft.com/office/drawing/2014/main" id="{FDD7CFCC-D609-4F9D-BE42-1D8DB93AA864}"/>
              </a:ext>
            </a:extLst>
          </p:cNvPr>
          <p:cNvPicPr>
            <a:picLocks noChangeAspect="1"/>
          </p:cNvPicPr>
          <p:nvPr/>
        </p:nvPicPr>
        <p:blipFill>
          <a:blip r:embed="rId5"/>
          <a:stretch>
            <a:fillRect/>
          </a:stretch>
        </p:blipFill>
        <p:spPr>
          <a:xfrm>
            <a:off x="685181" y="2991992"/>
            <a:ext cx="329268" cy="376573"/>
          </a:xfrm>
          <a:prstGeom prst="rect">
            <a:avLst/>
          </a:prstGeom>
        </p:spPr>
      </p:pic>
      <p:pic>
        <p:nvPicPr>
          <p:cNvPr id="199" name="Picture 198" descr="Medical briefcase icon">
            <a:extLst>
              <a:ext uri="{FF2B5EF4-FFF2-40B4-BE49-F238E27FC236}">
                <a16:creationId xmlns:a16="http://schemas.microsoft.com/office/drawing/2014/main" id="{ED561446-5F44-4F49-A830-03ABC9718E59}"/>
              </a:ext>
            </a:extLst>
          </p:cNvPr>
          <p:cNvPicPr>
            <a:picLocks noChangeAspect="1"/>
          </p:cNvPicPr>
          <p:nvPr/>
        </p:nvPicPr>
        <p:blipFill>
          <a:blip r:embed="rId6"/>
          <a:stretch>
            <a:fillRect/>
          </a:stretch>
        </p:blipFill>
        <p:spPr>
          <a:xfrm>
            <a:off x="640275" y="4156547"/>
            <a:ext cx="419078" cy="366433"/>
          </a:xfrm>
          <a:prstGeom prst="rect">
            <a:avLst/>
          </a:prstGeom>
        </p:spPr>
      </p:pic>
      <p:grpSp>
        <p:nvGrpSpPr>
          <p:cNvPr id="200" name="Group 199">
            <a:extLst>
              <a:ext uri="{FF2B5EF4-FFF2-40B4-BE49-F238E27FC236}">
                <a16:creationId xmlns:a16="http://schemas.microsoft.com/office/drawing/2014/main" id="{6F7B4220-0106-447B-B410-2F7CAD6B98E3}"/>
              </a:ext>
              <a:ext uri="{C183D7F6-B498-43B3-948B-1728B52AA6E4}">
                <adec:decorative xmlns:adec="http://schemas.microsoft.com/office/drawing/2017/decorative" val="1"/>
              </a:ext>
            </a:extLst>
          </p:cNvPr>
          <p:cNvGrpSpPr/>
          <p:nvPr/>
        </p:nvGrpSpPr>
        <p:grpSpPr>
          <a:xfrm>
            <a:off x="564329" y="5386951"/>
            <a:ext cx="570969" cy="578211"/>
            <a:chOff x="4688114" y="2656114"/>
            <a:chExt cx="1240972" cy="1204686"/>
          </a:xfrm>
        </p:grpSpPr>
        <p:sp>
          <p:nvSpPr>
            <p:cNvPr id="201" name="Freeform: Shape 204">
              <a:extLst>
                <a:ext uri="{FF2B5EF4-FFF2-40B4-BE49-F238E27FC236}">
                  <a16:creationId xmlns:a16="http://schemas.microsoft.com/office/drawing/2014/main" id="{625EB6D0-74E4-40E1-B056-9FDCE365BC93}"/>
                </a:ext>
              </a:extLst>
            </p:cNvPr>
            <p:cNvSpPr/>
            <p:nvPr/>
          </p:nvSpPr>
          <p:spPr bwMode="auto">
            <a:xfrm>
              <a:off x="4764376" y="3060314"/>
              <a:ext cx="596385" cy="548901"/>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2" name="Group 201">
              <a:extLst>
                <a:ext uri="{FF2B5EF4-FFF2-40B4-BE49-F238E27FC236}">
                  <a16:creationId xmlns:a16="http://schemas.microsoft.com/office/drawing/2014/main" id="{4F4BEFA2-A385-486E-B316-A64B1E8DBF9F}"/>
                </a:ext>
              </a:extLst>
            </p:cNvPr>
            <p:cNvGrpSpPr/>
            <p:nvPr/>
          </p:nvGrpSpPr>
          <p:grpSpPr>
            <a:xfrm>
              <a:off x="5081311" y="2886631"/>
              <a:ext cx="527124" cy="366527"/>
              <a:chOff x="4775995" y="1644173"/>
              <a:chExt cx="527124" cy="366527"/>
            </a:xfrm>
          </p:grpSpPr>
          <p:grpSp>
            <p:nvGrpSpPr>
              <p:cNvPr id="235" name="Group 234">
                <a:extLst>
                  <a:ext uri="{FF2B5EF4-FFF2-40B4-BE49-F238E27FC236}">
                    <a16:creationId xmlns:a16="http://schemas.microsoft.com/office/drawing/2014/main" id="{D0926588-DEC5-43CE-9E17-9DF7C80AAD22}"/>
                  </a:ext>
                </a:extLst>
              </p:cNvPr>
              <p:cNvGrpSpPr>
                <a:grpSpLocks noChangeAspect="1"/>
              </p:cNvGrpSpPr>
              <p:nvPr/>
            </p:nvGrpSpPr>
            <p:grpSpPr>
              <a:xfrm>
                <a:off x="4775995" y="1644173"/>
                <a:ext cx="182880" cy="365760"/>
                <a:chOff x="8703752" y="4823555"/>
                <a:chExt cx="247650" cy="495301"/>
              </a:xfrm>
            </p:grpSpPr>
            <p:sp>
              <p:nvSpPr>
                <p:cNvPr id="256" name="Rectangle 192">
                  <a:extLst>
                    <a:ext uri="{FF2B5EF4-FFF2-40B4-BE49-F238E27FC236}">
                      <a16:creationId xmlns:a16="http://schemas.microsoft.com/office/drawing/2014/main" id="{50351AC8-2083-463D-92DF-79FB14A954C6}"/>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7" name="Rectangle 193">
                  <a:extLst>
                    <a:ext uri="{FF2B5EF4-FFF2-40B4-BE49-F238E27FC236}">
                      <a16:creationId xmlns:a16="http://schemas.microsoft.com/office/drawing/2014/main" id="{F132ED89-0278-4A85-8ABD-3229DC594A1F}"/>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8" name="Rectangle 194">
                  <a:extLst>
                    <a:ext uri="{FF2B5EF4-FFF2-40B4-BE49-F238E27FC236}">
                      <a16:creationId xmlns:a16="http://schemas.microsoft.com/office/drawing/2014/main" id="{819DB434-ED8B-4848-AD9A-5EC4241C698C}"/>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9" name="Rectangle 195">
                  <a:extLst>
                    <a:ext uri="{FF2B5EF4-FFF2-40B4-BE49-F238E27FC236}">
                      <a16:creationId xmlns:a16="http://schemas.microsoft.com/office/drawing/2014/main" id="{D1598CB2-F58D-4A41-925B-DB661155BBDE}"/>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0" name="Rectangle 196">
                  <a:extLst>
                    <a:ext uri="{FF2B5EF4-FFF2-40B4-BE49-F238E27FC236}">
                      <a16:creationId xmlns:a16="http://schemas.microsoft.com/office/drawing/2014/main" id="{A622A34F-637E-4788-894A-E32607BFD109}"/>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1" name="Rectangle 197">
                  <a:extLst>
                    <a:ext uri="{FF2B5EF4-FFF2-40B4-BE49-F238E27FC236}">
                      <a16:creationId xmlns:a16="http://schemas.microsoft.com/office/drawing/2014/main" id="{72173F52-0504-479D-8ACF-A94BF9DCA484}"/>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6" name="Rectangle 198">
                  <a:extLst>
                    <a:ext uri="{FF2B5EF4-FFF2-40B4-BE49-F238E27FC236}">
                      <a16:creationId xmlns:a16="http://schemas.microsoft.com/office/drawing/2014/main" id="{4CEFDA57-9A36-4A5D-8535-D07A1C3F2ADF}"/>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7" name="Rectangle 199">
                  <a:extLst>
                    <a:ext uri="{FF2B5EF4-FFF2-40B4-BE49-F238E27FC236}">
                      <a16:creationId xmlns:a16="http://schemas.microsoft.com/office/drawing/2014/main" id="{E5DE8B91-B85F-4469-820A-23E20F5205FB}"/>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8" name="Rectangle 200">
                  <a:extLst>
                    <a:ext uri="{FF2B5EF4-FFF2-40B4-BE49-F238E27FC236}">
                      <a16:creationId xmlns:a16="http://schemas.microsoft.com/office/drawing/2014/main" id="{7E9200CB-3052-4766-849A-C8B764AEDCB6}"/>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69" name="Rectangle 201">
                  <a:extLst>
                    <a:ext uri="{FF2B5EF4-FFF2-40B4-BE49-F238E27FC236}">
                      <a16:creationId xmlns:a16="http://schemas.microsoft.com/office/drawing/2014/main" id="{D152A785-AD8D-4405-925A-961DAD23C269}"/>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36" name="Group 105">
                <a:extLst>
                  <a:ext uri="{FF2B5EF4-FFF2-40B4-BE49-F238E27FC236}">
                    <a16:creationId xmlns:a16="http://schemas.microsoft.com/office/drawing/2014/main" id="{F606749C-EB56-43BE-878F-9F7B002D2F16}"/>
                  </a:ext>
                </a:extLst>
              </p:cNvPr>
              <p:cNvGrpSpPr>
                <a:grpSpLocks noChangeAspect="1"/>
              </p:cNvGrpSpPr>
              <p:nvPr/>
            </p:nvGrpSpPr>
            <p:grpSpPr bwMode="auto">
              <a:xfrm>
                <a:off x="4983079" y="1690660"/>
                <a:ext cx="320040" cy="320040"/>
                <a:chOff x="2208" y="2781"/>
                <a:chExt cx="312" cy="312"/>
              </a:xfrm>
            </p:grpSpPr>
            <p:sp>
              <p:nvSpPr>
                <p:cNvPr id="237" name="AutoShape 104">
                  <a:extLst>
                    <a:ext uri="{FF2B5EF4-FFF2-40B4-BE49-F238E27FC236}">
                      <a16:creationId xmlns:a16="http://schemas.microsoft.com/office/drawing/2014/main" id="{FC7EDD29-03D8-4877-9DF1-FBD26AC0C4C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8" name="Rectangle 107">
                  <a:extLst>
                    <a:ext uri="{FF2B5EF4-FFF2-40B4-BE49-F238E27FC236}">
                      <a16:creationId xmlns:a16="http://schemas.microsoft.com/office/drawing/2014/main" id="{E7ABEDDB-68E9-4A4C-849E-2E1D69400EA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9" name="Rectangle 108">
                  <a:extLst>
                    <a:ext uri="{FF2B5EF4-FFF2-40B4-BE49-F238E27FC236}">
                      <a16:creationId xmlns:a16="http://schemas.microsoft.com/office/drawing/2014/main" id="{2C7ABA8B-B902-4761-866E-798F6BFAA8D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0" name="Rectangle 109">
                  <a:extLst>
                    <a:ext uri="{FF2B5EF4-FFF2-40B4-BE49-F238E27FC236}">
                      <a16:creationId xmlns:a16="http://schemas.microsoft.com/office/drawing/2014/main" id="{A35FBB99-4C30-49F3-A89C-ED7869D1BEF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1" name="Rectangle 110">
                  <a:extLst>
                    <a:ext uri="{FF2B5EF4-FFF2-40B4-BE49-F238E27FC236}">
                      <a16:creationId xmlns:a16="http://schemas.microsoft.com/office/drawing/2014/main" id="{1107F1B2-AF7B-498E-B3D2-9C2273AF4E28}"/>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2" name="Oval 111">
                  <a:extLst>
                    <a:ext uri="{FF2B5EF4-FFF2-40B4-BE49-F238E27FC236}">
                      <a16:creationId xmlns:a16="http://schemas.microsoft.com/office/drawing/2014/main" id="{17A600E5-A693-40D2-9729-666DA148958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3" name="Oval 112">
                  <a:extLst>
                    <a:ext uri="{FF2B5EF4-FFF2-40B4-BE49-F238E27FC236}">
                      <a16:creationId xmlns:a16="http://schemas.microsoft.com/office/drawing/2014/main" id="{16916B7B-C562-49B7-B257-8C765CFC13D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4" name="Oval 113">
                  <a:extLst>
                    <a:ext uri="{FF2B5EF4-FFF2-40B4-BE49-F238E27FC236}">
                      <a16:creationId xmlns:a16="http://schemas.microsoft.com/office/drawing/2014/main" id="{D7F790C6-4BC7-4B67-9890-D6D4615FB44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5" name="Oval 114">
                  <a:extLst>
                    <a:ext uri="{FF2B5EF4-FFF2-40B4-BE49-F238E27FC236}">
                      <a16:creationId xmlns:a16="http://schemas.microsoft.com/office/drawing/2014/main" id="{02A939F5-54FE-4EAC-B8C1-DF8C553C19A6}"/>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7" name="Oval 115">
                  <a:extLst>
                    <a:ext uri="{FF2B5EF4-FFF2-40B4-BE49-F238E27FC236}">
                      <a16:creationId xmlns:a16="http://schemas.microsoft.com/office/drawing/2014/main" id="{223E1134-A5FC-41D0-A6FF-7DD9258EC20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8" name="Oval 116">
                  <a:extLst>
                    <a:ext uri="{FF2B5EF4-FFF2-40B4-BE49-F238E27FC236}">
                      <a16:creationId xmlns:a16="http://schemas.microsoft.com/office/drawing/2014/main" id="{67E8DC0D-F589-46F4-B5EB-E387AD22B45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49" name="Oval 117">
                  <a:extLst>
                    <a:ext uri="{FF2B5EF4-FFF2-40B4-BE49-F238E27FC236}">
                      <a16:creationId xmlns:a16="http://schemas.microsoft.com/office/drawing/2014/main" id="{E77DC712-5907-4F33-9443-8CF50AD5D35F}"/>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0" name="Oval 118">
                  <a:extLst>
                    <a:ext uri="{FF2B5EF4-FFF2-40B4-BE49-F238E27FC236}">
                      <a16:creationId xmlns:a16="http://schemas.microsoft.com/office/drawing/2014/main" id="{FF3F7A7D-6266-4B79-B478-138F5CC5B98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1" name="Oval 119">
                  <a:extLst>
                    <a:ext uri="{FF2B5EF4-FFF2-40B4-BE49-F238E27FC236}">
                      <a16:creationId xmlns:a16="http://schemas.microsoft.com/office/drawing/2014/main" id="{59CE443B-E870-436B-8508-A6962D80087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2" name="Oval 120">
                  <a:extLst>
                    <a:ext uri="{FF2B5EF4-FFF2-40B4-BE49-F238E27FC236}">
                      <a16:creationId xmlns:a16="http://schemas.microsoft.com/office/drawing/2014/main" id="{5F7FB907-0DA7-4DAE-A0DD-2BA740F22DCD}"/>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3" name="Oval 121">
                  <a:extLst>
                    <a:ext uri="{FF2B5EF4-FFF2-40B4-BE49-F238E27FC236}">
                      <a16:creationId xmlns:a16="http://schemas.microsoft.com/office/drawing/2014/main" id="{E7BB4C83-F63C-4334-A2AD-F3255190398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55" name="Oval 122">
                  <a:extLst>
                    <a:ext uri="{FF2B5EF4-FFF2-40B4-BE49-F238E27FC236}">
                      <a16:creationId xmlns:a16="http://schemas.microsoft.com/office/drawing/2014/main" id="{C36DFBF7-826C-48E5-BB65-017E3E4FB756}"/>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grpSp>
          <p:nvGrpSpPr>
            <p:cNvPr id="203" name="Group 202">
              <a:extLst>
                <a:ext uri="{FF2B5EF4-FFF2-40B4-BE49-F238E27FC236}">
                  <a16:creationId xmlns:a16="http://schemas.microsoft.com/office/drawing/2014/main" id="{F01A481D-E5B0-4A21-BFA7-8C160D1C9CB8}"/>
                </a:ext>
              </a:extLst>
            </p:cNvPr>
            <p:cNvGrpSpPr/>
            <p:nvPr/>
          </p:nvGrpSpPr>
          <p:grpSpPr>
            <a:xfrm>
              <a:off x="5344873" y="3092957"/>
              <a:ext cx="527124" cy="366527"/>
              <a:chOff x="4775995" y="1644173"/>
              <a:chExt cx="527124" cy="366527"/>
            </a:xfrm>
          </p:grpSpPr>
          <p:grpSp>
            <p:nvGrpSpPr>
              <p:cNvPr id="205" name="Group 204">
                <a:extLst>
                  <a:ext uri="{FF2B5EF4-FFF2-40B4-BE49-F238E27FC236}">
                    <a16:creationId xmlns:a16="http://schemas.microsoft.com/office/drawing/2014/main" id="{BE0DB18B-F6C2-4237-B0B0-65D286CE6D35}"/>
                  </a:ext>
                </a:extLst>
              </p:cNvPr>
              <p:cNvGrpSpPr>
                <a:grpSpLocks noChangeAspect="1"/>
              </p:cNvGrpSpPr>
              <p:nvPr/>
            </p:nvGrpSpPr>
            <p:grpSpPr>
              <a:xfrm>
                <a:off x="4775995" y="1644173"/>
                <a:ext cx="182880" cy="365760"/>
                <a:chOff x="8703752" y="4823555"/>
                <a:chExt cx="247650" cy="495301"/>
              </a:xfrm>
            </p:grpSpPr>
            <p:sp>
              <p:nvSpPr>
                <p:cNvPr id="224" name="Rectangle 192">
                  <a:extLst>
                    <a:ext uri="{FF2B5EF4-FFF2-40B4-BE49-F238E27FC236}">
                      <a16:creationId xmlns:a16="http://schemas.microsoft.com/office/drawing/2014/main" id="{A5A1F743-56C9-4D34-9706-D545D83D35C5}"/>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5" name="Rectangle 193">
                  <a:extLst>
                    <a:ext uri="{FF2B5EF4-FFF2-40B4-BE49-F238E27FC236}">
                      <a16:creationId xmlns:a16="http://schemas.microsoft.com/office/drawing/2014/main" id="{F07EF8BF-90B1-421B-A6D3-9D0E985C644D}"/>
                    </a:ext>
                  </a:extLst>
                </p:cNvPr>
                <p:cNvSpPr>
                  <a:spLocks noChangeArrowheads="1"/>
                </p:cNvSpPr>
                <p:nvPr/>
              </p:nvSpPr>
              <p:spPr bwMode="auto">
                <a:xfrm>
                  <a:off x="8765665"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6" name="Rectangle 194">
                  <a:extLst>
                    <a:ext uri="{FF2B5EF4-FFF2-40B4-BE49-F238E27FC236}">
                      <a16:creationId xmlns:a16="http://schemas.microsoft.com/office/drawing/2014/main" id="{EEA36897-6538-4D61-AC81-D9CFDB45F199}"/>
                    </a:ext>
                  </a:extLst>
                </p:cNvPr>
                <p:cNvSpPr>
                  <a:spLocks noChangeArrowheads="1"/>
                </p:cNvSpPr>
                <p:nvPr/>
              </p:nvSpPr>
              <p:spPr bwMode="auto">
                <a:xfrm>
                  <a:off x="8843452" y="4901343"/>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7" name="Rectangle 195">
                  <a:extLst>
                    <a:ext uri="{FF2B5EF4-FFF2-40B4-BE49-F238E27FC236}">
                      <a16:creationId xmlns:a16="http://schemas.microsoft.com/office/drawing/2014/main" id="{040F4BE6-B98E-4780-8BDA-4D2B79B7E56E}"/>
                    </a:ext>
                  </a:extLst>
                </p:cNvPr>
                <p:cNvSpPr>
                  <a:spLocks noChangeArrowheads="1"/>
                </p:cNvSpPr>
                <p:nvPr/>
              </p:nvSpPr>
              <p:spPr bwMode="auto">
                <a:xfrm>
                  <a:off x="8765665"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8" name="Rectangle 196">
                  <a:extLst>
                    <a:ext uri="{FF2B5EF4-FFF2-40B4-BE49-F238E27FC236}">
                      <a16:creationId xmlns:a16="http://schemas.microsoft.com/office/drawing/2014/main" id="{6E03D7BC-F9F4-40C1-A516-5C64835B4347}"/>
                    </a:ext>
                  </a:extLst>
                </p:cNvPr>
                <p:cNvSpPr>
                  <a:spLocks noChangeArrowheads="1"/>
                </p:cNvSpPr>
                <p:nvPr/>
              </p:nvSpPr>
              <p:spPr bwMode="auto">
                <a:xfrm>
                  <a:off x="8843452" y="497754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0" name="Rectangle 197">
                  <a:extLst>
                    <a:ext uri="{FF2B5EF4-FFF2-40B4-BE49-F238E27FC236}">
                      <a16:creationId xmlns:a16="http://schemas.microsoft.com/office/drawing/2014/main" id="{FCAF1081-5F6F-4315-BFBD-D54C3912116A}"/>
                    </a:ext>
                  </a:extLst>
                </p:cNvPr>
                <p:cNvSpPr>
                  <a:spLocks noChangeArrowheads="1"/>
                </p:cNvSpPr>
                <p:nvPr/>
              </p:nvSpPr>
              <p:spPr bwMode="auto">
                <a:xfrm>
                  <a:off x="8765665"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1" name="Rectangle 198">
                  <a:extLst>
                    <a:ext uri="{FF2B5EF4-FFF2-40B4-BE49-F238E27FC236}">
                      <a16:creationId xmlns:a16="http://schemas.microsoft.com/office/drawing/2014/main" id="{F100BEC1-E836-4681-90EE-8AFC08038CC9}"/>
                    </a:ext>
                  </a:extLst>
                </p:cNvPr>
                <p:cNvSpPr>
                  <a:spLocks noChangeArrowheads="1"/>
                </p:cNvSpPr>
                <p:nvPr/>
              </p:nvSpPr>
              <p:spPr bwMode="auto">
                <a:xfrm>
                  <a:off x="8843452" y="5055330"/>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2" name="Rectangle 199">
                  <a:extLst>
                    <a:ext uri="{FF2B5EF4-FFF2-40B4-BE49-F238E27FC236}">
                      <a16:creationId xmlns:a16="http://schemas.microsoft.com/office/drawing/2014/main" id="{2EF71CF2-CB6E-4135-84B2-CD959E373867}"/>
                    </a:ext>
                  </a:extLst>
                </p:cNvPr>
                <p:cNvSpPr>
                  <a:spLocks noChangeArrowheads="1"/>
                </p:cNvSpPr>
                <p:nvPr/>
              </p:nvSpPr>
              <p:spPr bwMode="auto">
                <a:xfrm>
                  <a:off x="8765665"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3" name="Rectangle 200">
                  <a:extLst>
                    <a:ext uri="{FF2B5EF4-FFF2-40B4-BE49-F238E27FC236}">
                      <a16:creationId xmlns:a16="http://schemas.microsoft.com/office/drawing/2014/main" id="{9D2D6549-3B06-477F-91AA-8129DEC7EAE4}"/>
                    </a:ext>
                  </a:extLst>
                </p:cNvPr>
                <p:cNvSpPr>
                  <a:spLocks noChangeArrowheads="1"/>
                </p:cNvSpPr>
                <p:nvPr/>
              </p:nvSpPr>
              <p:spPr bwMode="auto">
                <a:xfrm>
                  <a:off x="8843452" y="5133118"/>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34" name="Rectangle 201">
                  <a:extLst>
                    <a:ext uri="{FF2B5EF4-FFF2-40B4-BE49-F238E27FC236}">
                      <a16:creationId xmlns:a16="http://schemas.microsoft.com/office/drawing/2014/main" id="{87D54CF9-589C-4BB1-A78A-728D01FDF35E}"/>
                    </a:ext>
                  </a:extLst>
                </p:cNvPr>
                <p:cNvSpPr>
                  <a:spLocks noChangeArrowheads="1"/>
                </p:cNvSpPr>
                <p:nvPr/>
              </p:nvSpPr>
              <p:spPr bwMode="auto">
                <a:xfrm>
                  <a:off x="8797415" y="5256943"/>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06" name="Group 105">
                <a:extLst>
                  <a:ext uri="{FF2B5EF4-FFF2-40B4-BE49-F238E27FC236}">
                    <a16:creationId xmlns:a16="http://schemas.microsoft.com/office/drawing/2014/main" id="{08AAD8E2-6FFE-401A-838F-C12B650B4975}"/>
                  </a:ext>
                </a:extLst>
              </p:cNvPr>
              <p:cNvGrpSpPr>
                <a:grpSpLocks noChangeAspect="1"/>
              </p:cNvGrpSpPr>
              <p:nvPr/>
            </p:nvGrpSpPr>
            <p:grpSpPr bwMode="auto">
              <a:xfrm>
                <a:off x="4983079" y="1690660"/>
                <a:ext cx="320040" cy="320040"/>
                <a:chOff x="2208" y="2781"/>
                <a:chExt cx="312" cy="312"/>
              </a:xfrm>
            </p:grpSpPr>
            <p:sp>
              <p:nvSpPr>
                <p:cNvPr id="207" name="AutoShape 104">
                  <a:extLst>
                    <a:ext uri="{FF2B5EF4-FFF2-40B4-BE49-F238E27FC236}">
                      <a16:creationId xmlns:a16="http://schemas.microsoft.com/office/drawing/2014/main" id="{2F2A0E5A-6C2E-4816-8F8D-66D68303A1AF}"/>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08" name="Rectangle 107">
                  <a:extLst>
                    <a:ext uri="{FF2B5EF4-FFF2-40B4-BE49-F238E27FC236}">
                      <a16:creationId xmlns:a16="http://schemas.microsoft.com/office/drawing/2014/main" id="{A060923C-BE67-45FA-A57C-341C5E2FB4C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09" name="Rectangle 108">
                  <a:extLst>
                    <a:ext uri="{FF2B5EF4-FFF2-40B4-BE49-F238E27FC236}">
                      <a16:creationId xmlns:a16="http://schemas.microsoft.com/office/drawing/2014/main" id="{2E576F7A-8CF9-4391-988E-A155CF00BD8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0" name="Rectangle 109">
                  <a:extLst>
                    <a:ext uri="{FF2B5EF4-FFF2-40B4-BE49-F238E27FC236}">
                      <a16:creationId xmlns:a16="http://schemas.microsoft.com/office/drawing/2014/main" id="{73167803-AB5B-47E6-8B70-C45D7A569B57}"/>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1" name="Rectangle 110">
                  <a:extLst>
                    <a:ext uri="{FF2B5EF4-FFF2-40B4-BE49-F238E27FC236}">
                      <a16:creationId xmlns:a16="http://schemas.microsoft.com/office/drawing/2014/main" id="{957F110A-2D6B-4525-B733-59B02C151B60}"/>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2" name="Oval 111">
                  <a:extLst>
                    <a:ext uri="{FF2B5EF4-FFF2-40B4-BE49-F238E27FC236}">
                      <a16:creationId xmlns:a16="http://schemas.microsoft.com/office/drawing/2014/main" id="{263B8014-B169-452F-A53C-1ED7774B428C}"/>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3" name="Oval 112">
                  <a:extLst>
                    <a:ext uri="{FF2B5EF4-FFF2-40B4-BE49-F238E27FC236}">
                      <a16:creationId xmlns:a16="http://schemas.microsoft.com/office/drawing/2014/main" id="{CFBF407D-DDBC-4769-98DA-C402BA18D0C9}"/>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4" name="Oval 113">
                  <a:extLst>
                    <a:ext uri="{FF2B5EF4-FFF2-40B4-BE49-F238E27FC236}">
                      <a16:creationId xmlns:a16="http://schemas.microsoft.com/office/drawing/2014/main" id="{C82472CC-5614-41E4-B2ED-13AE2AAF108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5" name="Oval 114">
                  <a:extLst>
                    <a:ext uri="{FF2B5EF4-FFF2-40B4-BE49-F238E27FC236}">
                      <a16:creationId xmlns:a16="http://schemas.microsoft.com/office/drawing/2014/main" id="{DC0C4B6C-7400-4970-BE87-A11E29B219FB}"/>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6" name="Oval 115">
                  <a:extLst>
                    <a:ext uri="{FF2B5EF4-FFF2-40B4-BE49-F238E27FC236}">
                      <a16:creationId xmlns:a16="http://schemas.microsoft.com/office/drawing/2014/main" id="{F6CF00FD-DE04-4A8C-841C-69FB3D23B179}"/>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7" name="Oval 116">
                  <a:extLst>
                    <a:ext uri="{FF2B5EF4-FFF2-40B4-BE49-F238E27FC236}">
                      <a16:creationId xmlns:a16="http://schemas.microsoft.com/office/drawing/2014/main" id="{9EA781E5-87B2-4209-9014-35BC068AEE7B}"/>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8" name="Oval 117">
                  <a:extLst>
                    <a:ext uri="{FF2B5EF4-FFF2-40B4-BE49-F238E27FC236}">
                      <a16:creationId xmlns:a16="http://schemas.microsoft.com/office/drawing/2014/main" id="{5C61B8ED-54B2-469F-9946-D129C6CEA84C}"/>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19" name="Oval 118">
                  <a:extLst>
                    <a:ext uri="{FF2B5EF4-FFF2-40B4-BE49-F238E27FC236}">
                      <a16:creationId xmlns:a16="http://schemas.microsoft.com/office/drawing/2014/main" id="{F166D3FD-DD89-4F7C-B7C3-473120C7E1B5}"/>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0" name="Oval 119">
                  <a:extLst>
                    <a:ext uri="{FF2B5EF4-FFF2-40B4-BE49-F238E27FC236}">
                      <a16:creationId xmlns:a16="http://schemas.microsoft.com/office/drawing/2014/main" id="{F4FC8348-9187-4CCC-B080-A2FDD4282D2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1" name="Oval 120">
                  <a:extLst>
                    <a:ext uri="{FF2B5EF4-FFF2-40B4-BE49-F238E27FC236}">
                      <a16:creationId xmlns:a16="http://schemas.microsoft.com/office/drawing/2014/main" id="{9C20D389-47F1-4AD0-A37D-B5B80708B0E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2" name="Oval 121">
                  <a:extLst>
                    <a:ext uri="{FF2B5EF4-FFF2-40B4-BE49-F238E27FC236}">
                      <a16:creationId xmlns:a16="http://schemas.microsoft.com/office/drawing/2014/main" id="{9683F2A4-BA30-47CE-9764-F017A4C54CD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223" name="Oval 122">
                  <a:extLst>
                    <a:ext uri="{FF2B5EF4-FFF2-40B4-BE49-F238E27FC236}">
                      <a16:creationId xmlns:a16="http://schemas.microsoft.com/office/drawing/2014/main" id="{E1157AD0-85B7-47B3-B23B-6F95E11F20A7}"/>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204" name="Oval 203">
              <a:extLst>
                <a:ext uri="{FF2B5EF4-FFF2-40B4-BE49-F238E27FC236}">
                  <a16:creationId xmlns:a16="http://schemas.microsoft.com/office/drawing/2014/main" id="{AECEE58B-8710-44F7-B708-5E3408B6CA73}"/>
                </a:ext>
              </a:extLst>
            </p:cNvPr>
            <p:cNvSpPr/>
            <p:nvPr/>
          </p:nvSpPr>
          <p:spPr>
            <a:xfrm>
              <a:off x="4688114" y="2656114"/>
              <a:ext cx="1240972" cy="1204686"/>
            </a:xfrm>
            <a:prstGeom prst="ellipse">
              <a:avLst/>
            </a:prstGeom>
            <a:noFill/>
            <a:ln w="3810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pic>
        <p:nvPicPr>
          <p:cNvPr id="26" name="Picture 2" descr="Download Use Azure Site Recovery To Migrate To Azure From Your ...">
            <a:extLst>
              <a:ext uri="{FF2B5EF4-FFF2-40B4-BE49-F238E27FC236}">
                <a16:creationId xmlns:a16="http://schemas.microsoft.com/office/drawing/2014/main" id="{40C02E53-FE9F-44C1-A144-514309707E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1522" y="1332265"/>
            <a:ext cx="557791" cy="466302"/>
          </a:xfrm>
          <a:prstGeom prst="rect">
            <a:avLst/>
          </a:prstGeom>
          <a:noFill/>
          <a:extLst>
            <a:ext uri="{909E8E84-426E-40DD-AFC4-6F175D3DCCD1}">
              <a14:hiddenFill xmlns:a14="http://schemas.microsoft.com/office/drawing/2010/main">
                <a:solidFill>
                  <a:srgbClr val="FFFFFF"/>
                </a:solidFill>
              </a14:hiddenFill>
            </a:ext>
          </a:extLst>
        </p:spPr>
      </p:pic>
      <p:sp>
        <p:nvSpPr>
          <p:cNvPr id="273" name="TextBox 272">
            <a:extLst>
              <a:ext uri="{FF2B5EF4-FFF2-40B4-BE49-F238E27FC236}">
                <a16:creationId xmlns:a16="http://schemas.microsoft.com/office/drawing/2014/main" id="{DF5A20DC-3D87-45A4-AAA5-C26618C0DE8D}"/>
              </a:ext>
            </a:extLst>
          </p:cNvPr>
          <p:cNvSpPr txBox="1"/>
          <p:nvPr/>
        </p:nvSpPr>
        <p:spPr>
          <a:xfrm>
            <a:off x="1246342" y="1933133"/>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Easy to deploy</a:t>
            </a:r>
            <a:br>
              <a:rPr lang="en-US" sz="1836">
                <a:solidFill>
                  <a:prstClr val="white"/>
                </a:solidFill>
                <a:latin typeface="Segoe UI"/>
              </a:rPr>
            </a:br>
            <a:r>
              <a:rPr lang="en-US" sz="1836">
                <a:solidFill>
                  <a:prstClr val="white"/>
                </a:solidFill>
                <a:latin typeface="Segoe UI"/>
              </a:rPr>
              <a:t>and manage</a:t>
            </a:r>
          </a:p>
        </p:txBody>
      </p:sp>
      <p:sp>
        <p:nvSpPr>
          <p:cNvPr id="274" name="TextBox 273">
            <a:extLst>
              <a:ext uri="{FF2B5EF4-FFF2-40B4-BE49-F238E27FC236}">
                <a16:creationId xmlns:a16="http://schemas.microsoft.com/office/drawing/2014/main" id="{25456C3F-D2DB-4A07-AB55-30CE74282B57}"/>
              </a:ext>
            </a:extLst>
          </p:cNvPr>
          <p:cNvSpPr txBox="1"/>
          <p:nvPr/>
        </p:nvSpPr>
        <p:spPr>
          <a:xfrm>
            <a:off x="1246342" y="2913341"/>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Reduce</a:t>
            </a:r>
            <a:br>
              <a:rPr lang="en-US" sz="1836">
                <a:solidFill>
                  <a:prstClr val="white"/>
                </a:solidFill>
                <a:latin typeface="Segoe UI"/>
              </a:rPr>
            </a:br>
            <a:r>
              <a:rPr lang="en-US" sz="1836">
                <a:solidFill>
                  <a:prstClr val="white"/>
                </a:solidFill>
                <a:latin typeface="Segoe UI"/>
              </a:rPr>
              <a:t>infrastructure costs</a:t>
            </a:r>
          </a:p>
        </p:txBody>
      </p:sp>
      <p:sp>
        <p:nvSpPr>
          <p:cNvPr id="275" name="TextBox 274">
            <a:extLst>
              <a:ext uri="{FF2B5EF4-FFF2-40B4-BE49-F238E27FC236}">
                <a16:creationId xmlns:a16="http://schemas.microsoft.com/office/drawing/2014/main" id="{577A77BE-3375-40F2-ADEC-B34EA2CE79A9}"/>
              </a:ext>
            </a:extLst>
          </p:cNvPr>
          <p:cNvSpPr txBox="1"/>
          <p:nvPr/>
        </p:nvSpPr>
        <p:spPr>
          <a:xfrm>
            <a:off x="1246342" y="4119820"/>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Minimize downtime with dependable recovery</a:t>
            </a:r>
          </a:p>
        </p:txBody>
      </p:sp>
      <p:sp>
        <p:nvSpPr>
          <p:cNvPr id="276" name="TextBox 275">
            <a:extLst>
              <a:ext uri="{FF2B5EF4-FFF2-40B4-BE49-F238E27FC236}">
                <a16:creationId xmlns:a16="http://schemas.microsoft.com/office/drawing/2014/main" id="{89BF0874-9433-4E61-8494-9A4D1C1BAE3D}"/>
              </a:ext>
            </a:extLst>
          </p:cNvPr>
          <p:cNvSpPr txBox="1"/>
          <p:nvPr/>
        </p:nvSpPr>
        <p:spPr>
          <a:xfrm>
            <a:off x="1246342" y="5418205"/>
            <a:ext cx="2811348" cy="576274"/>
          </a:xfrm>
          <a:prstGeom prst="rect">
            <a:avLst/>
          </a:prstGeom>
          <a:noFill/>
        </p:spPr>
        <p:txBody>
          <a:bodyPr wrap="square" lIns="0" tIns="0" rIns="0" bIns="0" rtlCol="0" anchor="ctr" anchorCtr="0">
            <a:spAutoFit/>
          </a:bodyPr>
          <a:lstStyle/>
          <a:p>
            <a:pPr defTabSz="949140" fontAlgn="base">
              <a:spcAft>
                <a:spcPts val="1836"/>
              </a:spcAft>
              <a:defRPr/>
            </a:pPr>
            <a:r>
              <a:rPr lang="en-US" sz="1836">
                <a:solidFill>
                  <a:prstClr val="white"/>
                </a:solidFill>
                <a:latin typeface="Segoe UI"/>
              </a:rPr>
              <a:t>Heterogenous</a:t>
            </a:r>
            <a:br>
              <a:rPr lang="en-US" sz="1836">
                <a:solidFill>
                  <a:prstClr val="white"/>
                </a:solidFill>
                <a:latin typeface="Segoe UI"/>
              </a:rPr>
            </a:br>
            <a:r>
              <a:rPr lang="en-US" sz="1836">
                <a:solidFill>
                  <a:prstClr val="white"/>
                </a:solidFill>
                <a:latin typeface="Segoe UI"/>
              </a:rPr>
              <a:t>environment support</a:t>
            </a:r>
          </a:p>
        </p:txBody>
      </p:sp>
      <p:sp>
        <p:nvSpPr>
          <p:cNvPr id="42" name="TextBox 41">
            <a:extLst>
              <a:ext uri="{FF2B5EF4-FFF2-40B4-BE49-F238E27FC236}">
                <a16:creationId xmlns:a16="http://schemas.microsoft.com/office/drawing/2014/main" id="{599A2B5A-6730-4A43-B168-3D77439D5FC0}"/>
              </a:ext>
            </a:extLst>
          </p:cNvPr>
          <p:cNvSpPr txBox="1"/>
          <p:nvPr/>
        </p:nvSpPr>
        <p:spPr>
          <a:xfrm>
            <a:off x="575467" y="6328689"/>
            <a:ext cx="11039506" cy="219733"/>
          </a:xfrm>
          <a:prstGeom prst="rect">
            <a:avLst/>
          </a:prstGeom>
          <a:noFill/>
        </p:spPr>
        <p:txBody>
          <a:bodyPr wrap="square" lIns="0" anchor="t">
            <a:spAutoFit/>
          </a:bodyPr>
          <a:lstStyle/>
          <a:p>
            <a:pPr defTabSz="932563">
              <a:defRPr/>
            </a:pPr>
            <a:r>
              <a:rPr lang="de-DE" sz="800">
                <a:solidFill>
                  <a:srgbClr val="75757A"/>
                </a:solidFill>
                <a:latin typeface="Segoe UI"/>
                <a:cs typeface="Segoe UI"/>
              </a:rPr>
              <a:t>*Leader in </a:t>
            </a:r>
            <a:r>
              <a:rPr lang="de-DE" sz="800">
                <a:solidFill>
                  <a:srgbClr val="75757A"/>
                </a:solidFill>
                <a:latin typeface="Segoe UI"/>
                <a:cs typeface="Segoe UI"/>
                <a:hlinkClick r:id="rId8"/>
              </a:rPr>
              <a:t>Gartner DRaaS MQ </a:t>
            </a:r>
            <a:endParaRPr lang="de-DE" sz="800">
              <a:solidFill>
                <a:srgbClr val="75757A"/>
              </a:solidFill>
              <a:latin typeface="Segoe UI"/>
              <a:cs typeface="Segoe UI"/>
            </a:endParaRPr>
          </a:p>
        </p:txBody>
      </p:sp>
    </p:spTree>
    <p:extLst>
      <p:ext uri="{BB962C8B-B14F-4D97-AF65-F5344CB8AC3E}">
        <p14:creationId xmlns:p14="http://schemas.microsoft.com/office/powerpoint/2010/main" val="303030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4FB43-599F-4691-8D46-DD2DDB54B7DA}"/>
              </a:ext>
            </a:extLst>
          </p:cNvPr>
          <p:cNvSpPr>
            <a:spLocks noGrp="1"/>
          </p:cNvSpPr>
          <p:nvPr>
            <p:ph type="title"/>
          </p:nvPr>
        </p:nvSpPr>
        <p:spPr>
          <a:xfrm>
            <a:off x="575466" y="482656"/>
            <a:ext cx="11301775" cy="1040920"/>
          </a:xfrm>
        </p:spPr>
        <p:txBody>
          <a:bodyPr/>
          <a:lstStyle/>
          <a:p>
            <a:r>
              <a:rPr lang="en-US">
                <a:solidFill>
                  <a:schemeClr val="accent3"/>
                </a:solidFill>
              </a:rPr>
              <a:t>Extend your BCDR strategy </a:t>
            </a:r>
            <a:r>
              <a:rPr lang="en-US"/>
              <a:t>with our trusted partners</a:t>
            </a:r>
          </a:p>
        </p:txBody>
      </p:sp>
      <p:grpSp>
        <p:nvGrpSpPr>
          <p:cNvPr id="40" name="Group 39">
            <a:extLst>
              <a:ext uri="{FF2B5EF4-FFF2-40B4-BE49-F238E27FC236}">
                <a16:creationId xmlns:a16="http://schemas.microsoft.com/office/drawing/2014/main" id="{679C32F5-4159-4260-8E94-C2F872CBA27F}"/>
              </a:ext>
              <a:ext uri="{C183D7F6-B498-43B3-948B-1728B52AA6E4}">
                <adec:decorative xmlns:adec="http://schemas.microsoft.com/office/drawing/2017/decorative" val="1"/>
              </a:ext>
            </a:extLst>
          </p:cNvPr>
          <p:cNvGrpSpPr/>
          <p:nvPr/>
        </p:nvGrpSpPr>
        <p:grpSpPr>
          <a:xfrm>
            <a:off x="575466" y="1449416"/>
            <a:ext cx="4189872" cy="3983167"/>
            <a:chOff x="563369" y="1421126"/>
            <a:chExt cx="4108091" cy="3905420"/>
          </a:xfrm>
        </p:grpSpPr>
        <p:sp>
          <p:nvSpPr>
            <p:cNvPr id="5" name="TextBox 4">
              <a:extLst>
                <a:ext uri="{FF2B5EF4-FFF2-40B4-BE49-F238E27FC236}">
                  <a16:creationId xmlns:a16="http://schemas.microsoft.com/office/drawing/2014/main" id="{063301A0-52A9-494A-8861-A669067C7E2E}"/>
                </a:ext>
              </a:extLst>
            </p:cNvPr>
            <p:cNvSpPr txBox="1"/>
            <p:nvPr/>
          </p:nvSpPr>
          <p:spPr>
            <a:xfrm>
              <a:off x="563370" y="1460038"/>
              <a:ext cx="3681716"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Backup data/apps to Azure as an offsite</a:t>
              </a:r>
            </a:p>
          </p:txBody>
        </p:sp>
        <p:sp>
          <p:nvSpPr>
            <p:cNvPr id="21" name="TextBox 20">
              <a:extLst>
                <a:ext uri="{FF2B5EF4-FFF2-40B4-BE49-F238E27FC236}">
                  <a16:creationId xmlns:a16="http://schemas.microsoft.com/office/drawing/2014/main" id="{B33EFA06-BA76-4972-8F56-2126312A2B51}"/>
                </a:ext>
              </a:extLst>
            </p:cNvPr>
            <p:cNvSpPr txBox="1"/>
            <p:nvPr/>
          </p:nvSpPr>
          <p:spPr>
            <a:xfrm>
              <a:off x="563369" y="2348182"/>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Store cost-effectively</a:t>
              </a:r>
              <a:br>
                <a:rPr lang="en-US" sz="2040">
                  <a:solidFill>
                    <a:prstClr val="white"/>
                  </a:solidFill>
                  <a:latin typeface="Segoe UI Semibold"/>
                </a:rPr>
              </a:br>
              <a:r>
                <a:rPr lang="en-US" sz="2040">
                  <a:solidFill>
                    <a:prstClr val="white"/>
                  </a:solidFill>
                  <a:latin typeface="Segoe UI Semibold"/>
                </a:rPr>
                <a:t>in Azure Storage</a:t>
              </a:r>
            </a:p>
          </p:txBody>
        </p:sp>
        <p:sp>
          <p:nvSpPr>
            <p:cNvPr id="78" name="TextBox 77">
              <a:extLst>
                <a:ext uri="{FF2B5EF4-FFF2-40B4-BE49-F238E27FC236}">
                  <a16:creationId xmlns:a16="http://schemas.microsoft.com/office/drawing/2014/main" id="{E39312A9-5F64-4E64-B728-F325703A1F7A}"/>
                </a:ext>
              </a:extLst>
            </p:cNvPr>
            <p:cNvSpPr txBox="1"/>
            <p:nvPr/>
          </p:nvSpPr>
          <p:spPr>
            <a:xfrm>
              <a:off x="563369" y="5012614"/>
              <a:ext cx="3681717" cy="313932"/>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Stay compliant</a:t>
              </a:r>
            </a:p>
          </p:txBody>
        </p:sp>
        <p:sp>
          <p:nvSpPr>
            <p:cNvPr id="24" name="TextBox 23">
              <a:extLst>
                <a:ext uri="{FF2B5EF4-FFF2-40B4-BE49-F238E27FC236}">
                  <a16:creationId xmlns:a16="http://schemas.microsoft.com/office/drawing/2014/main" id="{46C9D74E-AA1F-408C-BC65-D99E63973F48}"/>
                </a:ext>
              </a:extLst>
            </p:cNvPr>
            <p:cNvSpPr txBox="1"/>
            <p:nvPr/>
          </p:nvSpPr>
          <p:spPr>
            <a:xfrm>
              <a:off x="563369" y="3236326"/>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Use Azure as a cost-effective DR site</a:t>
              </a:r>
            </a:p>
          </p:txBody>
        </p:sp>
        <p:sp>
          <p:nvSpPr>
            <p:cNvPr id="22" name="TextBox 21">
              <a:extLst>
                <a:ext uri="{FF2B5EF4-FFF2-40B4-BE49-F238E27FC236}">
                  <a16:creationId xmlns:a16="http://schemas.microsoft.com/office/drawing/2014/main" id="{05CD119A-0284-4BEC-A6DD-F4608D501431}"/>
                </a:ext>
              </a:extLst>
            </p:cNvPr>
            <p:cNvSpPr txBox="1"/>
            <p:nvPr/>
          </p:nvSpPr>
          <p:spPr>
            <a:xfrm>
              <a:off x="563369" y="4124470"/>
              <a:ext cx="3681717" cy="627864"/>
            </a:xfrm>
            <a:prstGeom prst="rect">
              <a:avLst/>
            </a:prstGeom>
            <a:noFill/>
          </p:spPr>
          <p:txBody>
            <a:bodyPr wrap="square" lIns="0" tIns="0" rIns="0" bIns="0" rtlCol="0">
              <a:spAutoFit/>
            </a:bodyPr>
            <a:lstStyle/>
            <a:p>
              <a:pPr defTabSz="932563">
                <a:defRPr/>
              </a:pPr>
              <a:r>
                <a:rPr lang="en-US" sz="2040">
                  <a:solidFill>
                    <a:prstClr val="white"/>
                  </a:solidFill>
                  <a:latin typeface="Segoe UI Semibold"/>
                </a:rPr>
                <a:t>Migrate and protect</a:t>
              </a:r>
              <a:br>
                <a:rPr lang="en-US" sz="2040">
                  <a:solidFill>
                    <a:prstClr val="white"/>
                  </a:solidFill>
                  <a:latin typeface="Segoe UI Semibold"/>
                </a:rPr>
              </a:br>
              <a:r>
                <a:rPr lang="en-US" sz="2040">
                  <a:solidFill>
                    <a:prstClr val="white"/>
                  </a:solidFill>
                  <a:latin typeface="Segoe UI Semibold"/>
                </a:rPr>
                <a:t>in Azure </a:t>
              </a:r>
            </a:p>
          </p:txBody>
        </p:sp>
        <p:cxnSp>
          <p:nvCxnSpPr>
            <p:cNvPr id="43" name="Straight Connector 42">
              <a:extLst>
                <a:ext uri="{FF2B5EF4-FFF2-40B4-BE49-F238E27FC236}">
                  <a16:creationId xmlns:a16="http://schemas.microsoft.com/office/drawing/2014/main" id="{B6FCC9D5-E491-4355-821F-C05DD4B557A1}"/>
                </a:ext>
              </a:extLst>
            </p:cNvPr>
            <p:cNvCxnSpPr>
              <a:cxnSpLocks/>
            </p:cNvCxnSpPr>
            <p:nvPr/>
          </p:nvCxnSpPr>
          <p:spPr>
            <a:xfrm flipV="1">
              <a:off x="4671460" y="1421126"/>
              <a:ext cx="0" cy="3899265"/>
            </a:xfrm>
            <a:prstGeom prst="line">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62" name="Group 61">
            <a:extLst>
              <a:ext uri="{FF2B5EF4-FFF2-40B4-BE49-F238E27FC236}">
                <a16:creationId xmlns:a16="http://schemas.microsoft.com/office/drawing/2014/main" id="{A72C4190-8FFB-4033-8162-7C7232F52830}"/>
              </a:ext>
              <a:ext uri="{C183D7F6-B498-43B3-948B-1728B52AA6E4}">
                <adec:decorative xmlns:adec="http://schemas.microsoft.com/office/drawing/2017/decorative" val="1"/>
              </a:ext>
            </a:extLst>
          </p:cNvPr>
          <p:cNvGrpSpPr/>
          <p:nvPr/>
        </p:nvGrpSpPr>
        <p:grpSpPr>
          <a:xfrm>
            <a:off x="5315110" y="2494137"/>
            <a:ext cx="1958614" cy="1442782"/>
            <a:chOff x="4844792" y="2396828"/>
            <a:chExt cx="2177591" cy="1604089"/>
          </a:xfrm>
        </p:grpSpPr>
        <p:sp>
          <p:nvSpPr>
            <p:cNvPr id="42" name="Rectangle: Rounded Corners 41">
              <a:extLst>
                <a:ext uri="{FF2B5EF4-FFF2-40B4-BE49-F238E27FC236}">
                  <a16:creationId xmlns:a16="http://schemas.microsoft.com/office/drawing/2014/main" id="{C9D49C0B-CC46-47A2-BCFC-DD73EDBF3C66}"/>
                </a:ext>
              </a:extLst>
            </p:cNvPr>
            <p:cNvSpPr/>
            <p:nvPr/>
          </p:nvSpPr>
          <p:spPr bwMode="auto">
            <a:xfrm>
              <a:off x="4844792" y="2396828"/>
              <a:ext cx="2177591" cy="1604089"/>
            </a:xfrm>
            <a:prstGeom prst="roundRect">
              <a:avLst/>
            </a:prstGeom>
            <a:noFill/>
            <a:ln w="28575">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err="1">
                <a:gradFill>
                  <a:gsLst>
                    <a:gs pos="0">
                      <a:srgbClr val="FFFFFF"/>
                    </a:gs>
                    <a:gs pos="100000">
                      <a:srgbClr val="FFFFFF"/>
                    </a:gs>
                  </a:gsLst>
                  <a:lin ang="5400000" scaled="0"/>
                </a:gradFill>
                <a:latin typeface="Segoe UI"/>
                <a:cs typeface="Segoe UI" pitchFamily="34" charset="0"/>
              </a:endParaRPr>
            </a:p>
          </p:txBody>
        </p:sp>
        <p:sp>
          <p:nvSpPr>
            <p:cNvPr id="52" name="network_3" title="Icon of a server connected to a network">
              <a:extLst>
                <a:ext uri="{FF2B5EF4-FFF2-40B4-BE49-F238E27FC236}">
                  <a16:creationId xmlns:a16="http://schemas.microsoft.com/office/drawing/2014/main" id="{C1055EA9-2766-471B-BFAE-2C0F14978DE4}"/>
                </a:ext>
              </a:extLst>
            </p:cNvPr>
            <p:cNvSpPr>
              <a:spLocks noChangeAspect="1" noEditPoints="1"/>
            </p:cNvSpPr>
            <p:nvPr/>
          </p:nvSpPr>
          <p:spPr bwMode="auto">
            <a:xfrm>
              <a:off x="6374697" y="2772016"/>
              <a:ext cx="473381" cy="491241"/>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pic>
          <p:nvPicPr>
            <p:cNvPr id="68" name="Graphic 67" descr="Database">
              <a:extLst>
                <a:ext uri="{FF2B5EF4-FFF2-40B4-BE49-F238E27FC236}">
                  <a16:creationId xmlns:a16="http://schemas.microsoft.com/office/drawing/2014/main" id="{9C6D776C-C150-4176-A8EC-7507D27B46D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1602" y="3510194"/>
              <a:ext cx="372232" cy="372232"/>
            </a:xfrm>
            <a:prstGeom prst="rect">
              <a:avLst/>
            </a:prstGeom>
          </p:spPr>
        </p:pic>
        <p:grpSp>
          <p:nvGrpSpPr>
            <p:cNvPr id="71" name="Group 70">
              <a:extLst>
                <a:ext uri="{FF2B5EF4-FFF2-40B4-BE49-F238E27FC236}">
                  <a16:creationId xmlns:a16="http://schemas.microsoft.com/office/drawing/2014/main" id="{1A43BFF9-65F1-4301-A729-269268A2F440}"/>
                </a:ext>
              </a:extLst>
            </p:cNvPr>
            <p:cNvGrpSpPr/>
            <p:nvPr/>
          </p:nvGrpSpPr>
          <p:grpSpPr>
            <a:xfrm>
              <a:off x="5628062" y="2588052"/>
              <a:ext cx="436425" cy="309162"/>
              <a:chOff x="7120985" y="1220038"/>
              <a:chExt cx="642536" cy="492435"/>
            </a:xfrm>
          </p:grpSpPr>
          <p:sp>
            <p:nvSpPr>
              <p:cNvPr id="69" name="monitor" title="Icon of a monitor">
                <a:extLst>
                  <a:ext uri="{FF2B5EF4-FFF2-40B4-BE49-F238E27FC236}">
                    <a16:creationId xmlns:a16="http://schemas.microsoft.com/office/drawing/2014/main" id="{9D952742-435C-4BCF-8BC6-7947A2F7AD24}"/>
                  </a:ext>
                </a:extLst>
              </p:cNvPr>
              <p:cNvSpPr>
                <a:spLocks noChangeAspect="1" noEditPoints="1"/>
              </p:cNvSpPr>
              <p:nvPr/>
            </p:nvSpPr>
            <p:spPr bwMode="auto">
              <a:xfrm>
                <a:off x="7120985" y="1220038"/>
                <a:ext cx="642536" cy="49243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sp>
            <p:nvSpPr>
              <p:cNvPr id="70" name="Database_EFC7" title="Icon of a cylinder">
                <a:extLst>
                  <a:ext uri="{FF2B5EF4-FFF2-40B4-BE49-F238E27FC236}">
                    <a16:creationId xmlns:a16="http://schemas.microsoft.com/office/drawing/2014/main" id="{EFE482F8-552F-414C-B2CD-CD926C0DB6FC}"/>
                  </a:ext>
                </a:extLst>
              </p:cNvPr>
              <p:cNvSpPr>
                <a:spLocks noChangeAspect="1" noEditPoints="1"/>
              </p:cNvSpPr>
              <p:nvPr/>
            </p:nvSpPr>
            <p:spPr bwMode="auto">
              <a:xfrm>
                <a:off x="7355988" y="1262416"/>
                <a:ext cx="216396" cy="2812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2" name="server" title="Icon of a server tower">
              <a:extLst>
                <a:ext uri="{FF2B5EF4-FFF2-40B4-BE49-F238E27FC236}">
                  <a16:creationId xmlns:a16="http://schemas.microsoft.com/office/drawing/2014/main" id="{62AE3461-F7BB-4702-840E-37C964CC97F3}"/>
                </a:ext>
              </a:extLst>
            </p:cNvPr>
            <p:cNvSpPr>
              <a:spLocks noChangeAspect="1" noEditPoints="1"/>
            </p:cNvSpPr>
            <p:nvPr/>
          </p:nvSpPr>
          <p:spPr bwMode="auto">
            <a:xfrm>
              <a:off x="5787681" y="3084711"/>
              <a:ext cx="139939" cy="264923"/>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gradFill>
                  <a:gsLst>
                    <a:gs pos="0">
                      <a:srgbClr val="505050"/>
                    </a:gs>
                    <a:gs pos="100000">
                      <a:srgbClr val="505050"/>
                    </a:gs>
                  </a:gsLst>
                </a:gradFill>
                <a:latin typeface="Segoe UI"/>
              </a:endParaRPr>
            </a:p>
          </p:txBody>
        </p:sp>
        <p:grpSp>
          <p:nvGrpSpPr>
            <p:cNvPr id="91" name="Group 90">
              <a:extLst>
                <a:ext uri="{FF2B5EF4-FFF2-40B4-BE49-F238E27FC236}">
                  <a16:creationId xmlns:a16="http://schemas.microsoft.com/office/drawing/2014/main" id="{75D0C5D9-8C05-42AB-8E5C-E5E78B4DF7CA}"/>
                </a:ext>
              </a:extLst>
            </p:cNvPr>
            <p:cNvGrpSpPr/>
            <p:nvPr/>
          </p:nvGrpSpPr>
          <p:grpSpPr>
            <a:xfrm>
              <a:off x="6080252" y="2486201"/>
              <a:ext cx="131160" cy="1421942"/>
              <a:chOff x="6096000" y="2440484"/>
              <a:chExt cx="131160" cy="1421942"/>
            </a:xfrm>
          </p:grpSpPr>
          <p:cxnSp>
            <p:nvCxnSpPr>
              <p:cNvPr id="86" name="Straight Connector 85">
                <a:extLst>
                  <a:ext uri="{FF2B5EF4-FFF2-40B4-BE49-F238E27FC236}">
                    <a16:creationId xmlns:a16="http://schemas.microsoft.com/office/drawing/2014/main" id="{C7202ABA-A095-426C-8ED3-2A27983CD8B5}"/>
                  </a:ext>
                </a:extLst>
              </p:cNvPr>
              <p:cNvCxnSpPr/>
              <p:nvPr/>
            </p:nvCxnSpPr>
            <p:spPr>
              <a:xfrm>
                <a:off x="6096000" y="2440484"/>
                <a:ext cx="131160"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73E181-5471-4834-A6A9-B012BD1CBBEF}"/>
                  </a:ext>
                </a:extLst>
              </p:cNvPr>
              <p:cNvCxnSpPr/>
              <p:nvPr/>
            </p:nvCxnSpPr>
            <p:spPr>
              <a:xfrm>
                <a:off x="6227160" y="2440484"/>
                <a:ext cx="0" cy="1421942"/>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AC2AF1F-1819-4BD7-B680-2A7288212DDD}"/>
                  </a:ext>
                </a:extLst>
              </p:cNvPr>
              <p:cNvCxnSpPr/>
              <p:nvPr/>
            </p:nvCxnSpPr>
            <p:spPr>
              <a:xfrm flipH="1">
                <a:off x="6096000" y="3862426"/>
                <a:ext cx="131160"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48BEE2C3-F678-4595-AD91-E0F7DB71458C}"/>
                </a:ext>
              </a:extLst>
            </p:cNvPr>
            <p:cNvSpPr txBox="1"/>
            <p:nvPr/>
          </p:nvSpPr>
          <p:spPr>
            <a:xfrm>
              <a:off x="5156975" y="2614658"/>
              <a:ext cx="392411" cy="160176"/>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Apps</a:t>
              </a:r>
            </a:p>
          </p:txBody>
        </p:sp>
        <p:sp>
          <p:nvSpPr>
            <p:cNvPr id="94" name="TextBox 93">
              <a:extLst>
                <a:ext uri="{FF2B5EF4-FFF2-40B4-BE49-F238E27FC236}">
                  <a16:creationId xmlns:a16="http://schemas.microsoft.com/office/drawing/2014/main" id="{F45B9F74-B1E2-4917-B9B5-D973AEDB2194}"/>
                </a:ext>
              </a:extLst>
            </p:cNvPr>
            <p:cNvSpPr txBox="1"/>
            <p:nvPr/>
          </p:nvSpPr>
          <p:spPr>
            <a:xfrm>
              <a:off x="5031264" y="3124910"/>
              <a:ext cx="518121" cy="320352"/>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Servers/</a:t>
              </a:r>
            </a:p>
            <a:p>
              <a:pPr algn="r" defTabSz="932597"/>
              <a:r>
                <a:rPr lang="en-US" sz="918">
                  <a:solidFill>
                    <a:prstClr val="white"/>
                  </a:solidFill>
                  <a:latin typeface="Segoe UI" panose="020B0502040204020203" pitchFamily="34" charset="0"/>
                  <a:cs typeface="Segoe UI" panose="020B0502040204020203" pitchFamily="34" charset="0"/>
                </a:rPr>
                <a:t>Clients</a:t>
              </a:r>
            </a:p>
          </p:txBody>
        </p:sp>
        <p:sp>
          <p:nvSpPr>
            <p:cNvPr id="95" name="TextBox 94">
              <a:extLst>
                <a:ext uri="{FF2B5EF4-FFF2-40B4-BE49-F238E27FC236}">
                  <a16:creationId xmlns:a16="http://schemas.microsoft.com/office/drawing/2014/main" id="{751B6A2F-C729-4CE4-A2DE-AD1711538B1F}"/>
                </a:ext>
              </a:extLst>
            </p:cNvPr>
            <p:cNvSpPr txBox="1"/>
            <p:nvPr/>
          </p:nvSpPr>
          <p:spPr>
            <a:xfrm>
              <a:off x="4930787" y="3624469"/>
              <a:ext cx="618598" cy="160176"/>
            </a:xfrm>
            <a:prstGeom prst="rect">
              <a:avLst/>
            </a:prstGeom>
            <a:noFill/>
            <a:ln>
              <a:noFill/>
            </a:ln>
          </p:spPr>
          <p:txBody>
            <a:bodyPr wrap="square" lIns="0" tIns="0" rIns="0" bIns="0" rtlCol="0">
              <a:spAutoFit/>
            </a:bodyPr>
            <a:lstStyle/>
            <a:p>
              <a:pPr algn="r" defTabSz="932597"/>
              <a:r>
                <a:rPr lang="en-US" sz="918">
                  <a:solidFill>
                    <a:prstClr val="white"/>
                  </a:solidFill>
                  <a:latin typeface="Segoe UI" panose="020B0502040204020203" pitchFamily="34" charset="0"/>
                  <a:cs typeface="Segoe UI" panose="020B0502040204020203" pitchFamily="34" charset="0"/>
                </a:rPr>
                <a:t>Databases</a:t>
              </a:r>
            </a:p>
          </p:txBody>
        </p:sp>
        <p:sp>
          <p:nvSpPr>
            <p:cNvPr id="93" name="Oval 92">
              <a:extLst>
                <a:ext uri="{FF2B5EF4-FFF2-40B4-BE49-F238E27FC236}">
                  <a16:creationId xmlns:a16="http://schemas.microsoft.com/office/drawing/2014/main" id="{51566378-FC2C-4AC1-85A9-1766C909D0B6}"/>
                </a:ext>
              </a:extLst>
            </p:cNvPr>
            <p:cNvSpPr/>
            <p:nvPr/>
          </p:nvSpPr>
          <p:spPr bwMode="auto">
            <a:xfrm>
              <a:off x="6629467" y="2624590"/>
              <a:ext cx="226684" cy="243454"/>
            </a:xfrm>
            <a:prstGeom prst="ellipse">
              <a:avLst/>
            </a:prstGeom>
            <a:solidFill>
              <a:srgbClr val="FFC00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1" forceAA="0" compatLnSpc="1">
              <a:prstTxWarp prst="textNoShape">
                <a:avLst/>
              </a:prstTxWarp>
              <a:noAutofit/>
            </a:bodyPr>
            <a:lstStyle/>
            <a:p>
              <a:pPr defTabSz="951028" fontAlgn="base">
                <a:spcBef>
                  <a:spcPct val="0"/>
                </a:spcBef>
                <a:spcAft>
                  <a:spcPct val="0"/>
                </a:spcAft>
              </a:pPr>
              <a:r>
                <a:rPr lang="en-US" sz="1122">
                  <a:solidFill>
                    <a:prstClr val="black"/>
                  </a:solidFill>
                  <a:latin typeface="Segoe UI"/>
                  <a:ea typeface="Segoe UI" pitchFamily="34" charset="0"/>
                  <a:cs typeface="Segoe UI" pitchFamily="34" charset="0"/>
                </a:rPr>
                <a:t>P</a:t>
              </a:r>
            </a:p>
          </p:txBody>
        </p:sp>
        <p:sp>
          <p:nvSpPr>
            <p:cNvPr id="96" name="TextBox 95">
              <a:extLst>
                <a:ext uri="{FF2B5EF4-FFF2-40B4-BE49-F238E27FC236}">
                  <a16:creationId xmlns:a16="http://schemas.microsoft.com/office/drawing/2014/main" id="{A680F82E-75EE-47A9-BD11-90F2143B7815}"/>
                </a:ext>
              </a:extLst>
            </p:cNvPr>
            <p:cNvSpPr txBox="1"/>
            <p:nvPr/>
          </p:nvSpPr>
          <p:spPr>
            <a:xfrm>
              <a:off x="6259027" y="3365534"/>
              <a:ext cx="704720" cy="480528"/>
            </a:xfrm>
            <a:prstGeom prst="rect">
              <a:avLst/>
            </a:prstGeom>
            <a:noFill/>
            <a:ln>
              <a:noFill/>
            </a:ln>
          </p:spPr>
          <p:txBody>
            <a:bodyPr wrap="square" lIns="0" tIns="0" rIns="0" bIns="0" rtlCol="0">
              <a:spAutoFit/>
            </a:bodyPr>
            <a:lstStyle/>
            <a:p>
              <a:pPr algn="ctr" defTabSz="932597"/>
              <a:r>
                <a:rPr lang="en-US" sz="918" b="1">
                  <a:solidFill>
                    <a:prstClr val="white"/>
                  </a:solidFill>
                  <a:latin typeface="Segoe UI" panose="020B0502040204020203" pitchFamily="34" charset="0"/>
                  <a:cs typeface="Segoe UI" panose="020B0502040204020203" pitchFamily="34" charset="0"/>
                </a:rPr>
                <a:t>Partner solution of choice</a:t>
              </a:r>
            </a:p>
          </p:txBody>
        </p:sp>
      </p:grpSp>
      <p:grpSp>
        <p:nvGrpSpPr>
          <p:cNvPr id="63" name="Group 62">
            <a:extLst>
              <a:ext uri="{FF2B5EF4-FFF2-40B4-BE49-F238E27FC236}">
                <a16:creationId xmlns:a16="http://schemas.microsoft.com/office/drawing/2014/main" id="{C50016C2-B9AF-44C9-8AA4-33A899174A3C}"/>
              </a:ext>
              <a:ext uri="{C183D7F6-B498-43B3-948B-1728B52AA6E4}">
                <adec:decorative xmlns:adec="http://schemas.microsoft.com/office/drawing/2017/decorative" val="1"/>
              </a:ext>
            </a:extLst>
          </p:cNvPr>
          <p:cNvGrpSpPr/>
          <p:nvPr/>
        </p:nvGrpSpPr>
        <p:grpSpPr>
          <a:xfrm>
            <a:off x="7273723" y="2102272"/>
            <a:ext cx="1640115" cy="1847252"/>
            <a:chOff x="7022383" y="1961153"/>
            <a:chExt cx="1823484" cy="2053779"/>
          </a:xfrm>
        </p:grpSpPr>
        <p:pic>
          <p:nvPicPr>
            <p:cNvPr id="49" name="Graphic 48">
              <a:extLst>
                <a:ext uri="{FF2B5EF4-FFF2-40B4-BE49-F238E27FC236}">
                  <a16:creationId xmlns:a16="http://schemas.microsoft.com/office/drawing/2014/main" id="{197722D5-B859-49BF-95A9-9B1BA0934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1743" y="2364112"/>
              <a:ext cx="540447" cy="540447"/>
            </a:xfrm>
            <a:prstGeom prst="rect">
              <a:avLst/>
            </a:prstGeom>
          </p:spPr>
        </p:pic>
        <p:pic>
          <p:nvPicPr>
            <p:cNvPr id="51" name="Graphic 50">
              <a:extLst>
                <a:ext uri="{FF2B5EF4-FFF2-40B4-BE49-F238E27FC236}">
                  <a16:creationId xmlns:a16="http://schemas.microsoft.com/office/drawing/2014/main" id="{12091920-8499-46CA-8AFA-7D53D1FB08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5629" y="3394749"/>
              <a:ext cx="432676" cy="414132"/>
            </a:xfrm>
            <a:prstGeom prst="rect">
              <a:avLst/>
            </a:prstGeom>
          </p:spPr>
        </p:pic>
        <p:pic>
          <p:nvPicPr>
            <p:cNvPr id="54" name="Graphic 53" descr="Ethernet">
              <a:extLst>
                <a:ext uri="{FF2B5EF4-FFF2-40B4-BE49-F238E27FC236}">
                  <a16:creationId xmlns:a16="http://schemas.microsoft.com/office/drawing/2014/main" id="{7DF38D6E-2CB3-4AC5-A8FA-E4DAC91EC0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86346" y="1961153"/>
              <a:ext cx="491241" cy="491241"/>
            </a:xfrm>
            <a:prstGeom prst="rect">
              <a:avLst/>
            </a:prstGeom>
          </p:spPr>
        </p:pic>
        <p:sp>
          <p:nvSpPr>
            <p:cNvPr id="97" name="TextBox 96">
              <a:extLst>
                <a:ext uri="{FF2B5EF4-FFF2-40B4-BE49-F238E27FC236}">
                  <a16:creationId xmlns:a16="http://schemas.microsoft.com/office/drawing/2014/main" id="{E43F5D70-012A-4595-9E46-EA911B06AADA}"/>
                </a:ext>
              </a:extLst>
            </p:cNvPr>
            <p:cNvSpPr txBox="1"/>
            <p:nvPr/>
          </p:nvSpPr>
          <p:spPr>
            <a:xfrm>
              <a:off x="7158880" y="3854756"/>
              <a:ext cx="946173" cy="160176"/>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Data Box</a:t>
              </a:r>
            </a:p>
          </p:txBody>
        </p:sp>
        <p:sp>
          <p:nvSpPr>
            <p:cNvPr id="98" name="TextBox 97">
              <a:extLst>
                <a:ext uri="{FF2B5EF4-FFF2-40B4-BE49-F238E27FC236}">
                  <a16:creationId xmlns:a16="http://schemas.microsoft.com/office/drawing/2014/main" id="{4404891B-4898-490A-B5CF-1B534197D0D5}"/>
                </a:ext>
              </a:extLst>
            </p:cNvPr>
            <p:cNvSpPr txBox="1"/>
            <p:nvPr/>
          </p:nvSpPr>
          <p:spPr>
            <a:xfrm>
              <a:off x="7095169" y="2853943"/>
              <a:ext cx="1073595" cy="320351"/>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Express Route</a:t>
              </a:r>
            </a:p>
          </p:txBody>
        </p:sp>
        <p:grpSp>
          <p:nvGrpSpPr>
            <p:cNvPr id="56" name="Group 55">
              <a:extLst>
                <a:ext uri="{FF2B5EF4-FFF2-40B4-BE49-F238E27FC236}">
                  <a16:creationId xmlns:a16="http://schemas.microsoft.com/office/drawing/2014/main" id="{E03E9378-5FB8-4CC4-8434-618008BFF3E2}"/>
                </a:ext>
              </a:extLst>
            </p:cNvPr>
            <p:cNvGrpSpPr/>
            <p:nvPr/>
          </p:nvGrpSpPr>
          <p:grpSpPr>
            <a:xfrm>
              <a:off x="7022383" y="3208118"/>
              <a:ext cx="1823484" cy="752897"/>
              <a:chOff x="7022383" y="3208118"/>
              <a:chExt cx="1823484" cy="752897"/>
            </a:xfrm>
          </p:grpSpPr>
          <p:cxnSp>
            <p:nvCxnSpPr>
              <p:cNvPr id="57" name="Straight Connector 56">
                <a:extLst>
                  <a:ext uri="{FF2B5EF4-FFF2-40B4-BE49-F238E27FC236}">
                    <a16:creationId xmlns:a16="http://schemas.microsoft.com/office/drawing/2014/main" id="{F2AA8483-A192-49E8-A25C-04279BDAA00B}"/>
                  </a:ext>
                </a:extLst>
              </p:cNvPr>
              <p:cNvCxnSpPr>
                <a:cxnSpLocks/>
              </p:cNvCxnSpPr>
              <p:nvPr/>
            </p:nvCxnSpPr>
            <p:spPr>
              <a:xfrm>
                <a:off x="7022383" y="3217172"/>
                <a:ext cx="1447722" cy="0"/>
              </a:xfrm>
              <a:prstGeom prst="line">
                <a:avLst/>
              </a:prstGeom>
              <a:ln w="19050">
                <a:solidFill>
                  <a:schemeClr val="accent6"/>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717F10B-6120-4572-9503-4E660E407C23}"/>
                  </a:ext>
                </a:extLst>
              </p:cNvPr>
              <p:cNvCxnSpPr/>
              <p:nvPr/>
            </p:nvCxnSpPr>
            <p:spPr>
              <a:xfrm>
                <a:off x="8470106" y="3208118"/>
                <a:ext cx="0" cy="752897"/>
              </a:xfrm>
              <a:prstGeom prst="line">
                <a:avLst/>
              </a:prstGeom>
              <a:ln w="19050">
                <a:solidFill>
                  <a:schemeClr val="accent6"/>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A0C46DA-BEA1-4D03-9283-4477FDA9DAA5}"/>
                  </a:ext>
                </a:extLst>
              </p:cNvPr>
              <p:cNvCxnSpPr/>
              <p:nvPr/>
            </p:nvCxnSpPr>
            <p:spPr>
              <a:xfrm>
                <a:off x="8462486" y="3953395"/>
                <a:ext cx="383381" cy="0"/>
              </a:xfrm>
              <a:prstGeom prst="line">
                <a:avLst/>
              </a:prstGeom>
              <a:ln w="19050">
                <a:solidFill>
                  <a:schemeClr val="accent6"/>
                </a:solidFill>
                <a:prstDash val="dash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64" name="Group 63">
            <a:extLst>
              <a:ext uri="{FF2B5EF4-FFF2-40B4-BE49-F238E27FC236}">
                <a16:creationId xmlns:a16="http://schemas.microsoft.com/office/drawing/2014/main" id="{DAE230B9-B7A1-478F-8D54-73C7F990D301}"/>
              </a:ext>
              <a:ext uri="{C183D7F6-B498-43B3-948B-1728B52AA6E4}">
                <adec:decorative xmlns:adec="http://schemas.microsoft.com/office/drawing/2017/decorative" val="1"/>
              </a:ext>
            </a:extLst>
          </p:cNvPr>
          <p:cNvGrpSpPr/>
          <p:nvPr/>
        </p:nvGrpSpPr>
        <p:grpSpPr>
          <a:xfrm>
            <a:off x="9041548" y="3900780"/>
            <a:ext cx="2371454" cy="1323409"/>
            <a:chOff x="8987854" y="3960738"/>
            <a:chExt cx="2636588" cy="1471370"/>
          </a:xfrm>
        </p:grpSpPr>
        <p:sp>
          <p:nvSpPr>
            <p:cNvPr id="109" name="Rectangle: Rounded Corners 108">
              <a:extLst>
                <a:ext uri="{FF2B5EF4-FFF2-40B4-BE49-F238E27FC236}">
                  <a16:creationId xmlns:a16="http://schemas.microsoft.com/office/drawing/2014/main" id="{1277A53A-7158-4998-9932-5CA917A0BA01}"/>
                </a:ext>
              </a:extLst>
            </p:cNvPr>
            <p:cNvSpPr/>
            <p:nvPr/>
          </p:nvSpPr>
          <p:spPr bwMode="auto">
            <a:xfrm>
              <a:off x="8987854" y="3960738"/>
              <a:ext cx="2636588" cy="1209867"/>
            </a:xfrm>
            <a:prstGeom prst="roundRect">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4469" name="Group 104468">
              <a:extLst>
                <a:ext uri="{FF2B5EF4-FFF2-40B4-BE49-F238E27FC236}">
                  <a16:creationId xmlns:a16="http://schemas.microsoft.com/office/drawing/2014/main" id="{2537B5CB-1143-4502-AADE-DEE9F3BA003F}"/>
                </a:ext>
              </a:extLst>
            </p:cNvPr>
            <p:cNvGrpSpPr/>
            <p:nvPr/>
          </p:nvGrpSpPr>
          <p:grpSpPr>
            <a:xfrm>
              <a:off x="9078584" y="4165026"/>
              <a:ext cx="803257" cy="734097"/>
              <a:chOff x="9381641" y="4098769"/>
              <a:chExt cx="803257" cy="734097"/>
            </a:xfrm>
          </p:grpSpPr>
          <p:sp>
            <p:nvSpPr>
              <p:cNvPr id="104451" name="Rectangle 104450">
                <a:extLst>
                  <a:ext uri="{FF2B5EF4-FFF2-40B4-BE49-F238E27FC236}">
                    <a16:creationId xmlns:a16="http://schemas.microsoft.com/office/drawing/2014/main" id="{D00870C0-E6CA-4B57-AE7D-DF25DCB3DCE3}"/>
                  </a:ext>
                </a:extLst>
              </p:cNvPr>
              <p:cNvSpPr/>
              <p:nvPr/>
            </p:nvSpPr>
            <p:spPr bwMode="auto">
              <a:xfrm>
                <a:off x="9381641" y="4535238"/>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en-US" sz="1020" kern="0">
                    <a:solidFill>
                      <a:prstClr val="white"/>
                    </a:solidFill>
                    <a:latin typeface="Segoe UI"/>
                    <a:cs typeface="Segoe UI" panose="020B0502040204020203" pitchFamily="34" charset="0"/>
                  </a:rPr>
                  <a:t>Hot </a:t>
                </a:r>
              </a:p>
            </p:txBody>
          </p:sp>
          <p:sp>
            <p:nvSpPr>
              <p:cNvPr id="104455" name="Temperature_hot">
                <a:extLst>
                  <a:ext uri="{FF2B5EF4-FFF2-40B4-BE49-F238E27FC236}">
                    <a16:creationId xmlns:a16="http://schemas.microsoft.com/office/drawing/2014/main" id="{672BB594-772D-4C22-B2E6-66CE3B5DA890}"/>
                  </a:ext>
                </a:extLst>
              </p:cNvPr>
              <p:cNvSpPr>
                <a:spLocks noChangeAspect="1" noEditPoints="1"/>
              </p:cNvSpPr>
              <p:nvPr/>
            </p:nvSpPr>
            <p:spPr bwMode="auto">
              <a:xfrm>
                <a:off x="9710425" y="4215096"/>
                <a:ext cx="113961" cy="32851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68" name="Rectangle 104467">
                <a:extLst>
                  <a:ext uri="{FF2B5EF4-FFF2-40B4-BE49-F238E27FC236}">
                    <a16:creationId xmlns:a16="http://schemas.microsoft.com/office/drawing/2014/main" id="{356951A8-6104-4B7E-A7F4-A9A9C1DB7D84}"/>
                  </a:ext>
                </a:extLst>
              </p:cNvPr>
              <p:cNvSpPr/>
              <p:nvPr/>
            </p:nvSpPr>
            <p:spPr bwMode="auto">
              <a:xfrm>
                <a:off x="9487787" y="4098769"/>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4471" name="Group 104470">
              <a:extLst>
                <a:ext uri="{FF2B5EF4-FFF2-40B4-BE49-F238E27FC236}">
                  <a16:creationId xmlns:a16="http://schemas.microsoft.com/office/drawing/2014/main" id="{64CB4F84-EB70-427F-8FC5-1731210EFDD4}"/>
                </a:ext>
              </a:extLst>
            </p:cNvPr>
            <p:cNvGrpSpPr/>
            <p:nvPr/>
          </p:nvGrpSpPr>
          <p:grpSpPr>
            <a:xfrm>
              <a:off x="9875445" y="4164188"/>
              <a:ext cx="803257" cy="734097"/>
              <a:chOff x="9852231" y="4098769"/>
              <a:chExt cx="803257" cy="734097"/>
            </a:xfrm>
          </p:grpSpPr>
          <p:sp>
            <p:nvSpPr>
              <p:cNvPr id="104452" name="Rectangle 104451">
                <a:extLst>
                  <a:ext uri="{FF2B5EF4-FFF2-40B4-BE49-F238E27FC236}">
                    <a16:creationId xmlns:a16="http://schemas.microsoft.com/office/drawing/2014/main" id="{77E8855A-1F37-4887-BB66-735B6A05DE47}"/>
                  </a:ext>
                </a:extLst>
              </p:cNvPr>
              <p:cNvSpPr/>
              <p:nvPr/>
            </p:nvSpPr>
            <p:spPr bwMode="auto">
              <a:xfrm>
                <a:off x="9852231" y="4536076"/>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en-US" sz="1020" kern="0">
                    <a:solidFill>
                      <a:prstClr val="white"/>
                    </a:solidFill>
                    <a:latin typeface="Segoe UI"/>
                    <a:cs typeface="Segoe UI" panose="020B0502040204020203" pitchFamily="34" charset="0"/>
                  </a:rPr>
                  <a:t>Cool</a:t>
                </a:r>
              </a:p>
            </p:txBody>
          </p:sp>
          <p:sp>
            <p:nvSpPr>
              <p:cNvPr id="104454" name="Temperature_mild">
                <a:extLst>
                  <a:ext uri="{FF2B5EF4-FFF2-40B4-BE49-F238E27FC236}">
                    <a16:creationId xmlns:a16="http://schemas.microsoft.com/office/drawing/2014/main" id="{E0FD1312-5E3E-4353-AF10-904B4BE275E7}"/>
                  </a:ext>
                </a:extLst>
              </p:cNvPr>
              <p:cNvSpPr>
                <a:spLocks noChangeAspect="1" noEditPoints="1"/>
              </p:cNvSpPr>
              <p:nvPr/>
            </p:nvSpPr>
            <p:spPr bwMode="auto">
              <a:xfrm>
                <a:off x="10186975" y="4204826"/>
                <a:ext cx="113961" cy="32851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70" name="Rectangle 104469">
                <a:extLst>
                  <a:ext uri="{FF2B5EF4-FFF2-40B4-BE49-F238E27FC236}">
                    <a16:creationId xmlns:a16="http://schemas.microsoft.com/office/drawing/2014/main" id="{2C707C4D-2662-4433-9C7C-7843A3432F7B}"/>
                  </a:ext>
                </a:extLst>
              </p:cNvPr>
              <p:cNvSpPr/>
              <p:nvPr/>
            </p:nvSpPr>
            <p:spPr bwMode="auto">
              <a:xfrm>
                <a:off x="9949074" y="4098769"/>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4473" name="Group 104472">
              <a:extLst>
                <a:ext uri="{FF2B5EF4-FFF2-40B4-BE49-F238E27FC236}">
                  <a16:creationId xmlns:a16="http://schemas.microsoft.com/office/drawing/2014/main" id="{4A123C6B-1C43-4B76-ADA6-0787967E3C3F}"/>
                </a:ext>
              </a:extLst>
            </p:cNvPr>
            <p:cNvGrpSpPr/>
            <p:nvPr/>
          </p:nvGrpSpPr>
          <p:grpSpPr>
            <a:xfrm>
              <a:off x="10636710" y="4160246"/>
              <a:ext cx="803257" cy="734097"/>
              <a:chOff x="11185833" y="4143192"/>
              <a:chExt cx="803257" cy="734097"/>
            </a:xfrm>
          </p:grpSpPr>
          <p:sp>
            <p:nvSpPr>
              <p:cNvPr id="104449" name="Archive_F03F">
                <a:extLst>
                  <a:ext uri="{FF2B5EF4-FFF2-40B4-BE49-F238E27FC236}">
                    <a16:creationId xmlns:a16="http://schemas.microsoft.com/office/drawing/2014/main" id="{7BB4DE09-4721-4EE7-8E48-431B211A0065}"/>
                  </a:ext>
                </a:extLst>
              </p:cNvPr>
              <p:cNvSpPr>
                <a:spLocks noChangeAspect="1" noEditPoints="1"/>
              </p:cNvSpPr>
              <p:nvPr/>
            </p:nvSpPr>
            <p:spPr bwMode="auto">
              <a:xfrm>
                <a:off x="11456462" y="4278773"/>
                <a:ext cx="292101" cy="292011"/>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89604" tIns="44801" rIns="89604" bIns="44801" numCol="1" anchor="t" anchorCtr="0" compatLnSpc="1">
                <a:prstTxWarp prst="textNoShape">
                  <a:avLst/>
                </a:prstTxWarp>
              </a:bodyPr>
              <a:lstStyle/>
              <a:p>
                <a:pPr defTabSz="913841">
                  <a:defRPr/>
                </a:pPr>
                <a:endParaRPr lang="en-US" sz="1020" kern="0">
                  <a:solidFill>
                    <a:srgbClr val="353535"/>
                  </a:solidFill>
                  <a:latin typeface="Segoe UI Semilight"/>
                </a:endParaRPr>
              </a:p>
            </p:txBody>
          </p:sp>
          <p:sp>
            <p:nvSpPr>
              <p:cNvPr id="104453" name="Rectangle 104452">
                <a:extLst>
                  <a:ext uri="{FF2B5EF4-FFF2-40B4-BE49-F238E27FC236}">
                    <a16:creationId xmlns:a16="http://schemas.microsoft.com/office/drawing/2014/main" id="{7C897501-094D-4F30-93E1-ED4F8799CBB3}"/>
                  </a:ext>
                </a:extLst>
              </p:cNvPr>
              <p:cNvSpPr/>
              <p:nvPr/>
            </p:nvSpPr>
            <p:spPr bwMode="auto">
              <a:xfrm>
                <a:off x="11185833" y="4584441"/>
                <a:ext cx="803257" cy="23736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3049" fontAlgn="base">
                  <a:lnSpc>
                    <a:spcPct val="90000"/>
                  </a:lnSpc>
                  <a:spcBef>
                    <a:spcPct val="0"/>
                  </a:spcBef>
                  <a:spcAft>
                    <a:spcPct val="0"/>
                  </a:spcAft>
                  <a:defRPr/>
                </a:pPr>
                <a:r>
                  <a:rPr lang="fr-FR" sz="1020" kern="0">
                    <a:solidFill>
                      <a:prstClr val="white"/>
                    </a:solidFill>
                    <a:latin typeface="Segoe UI"/>
                    <a:cs typeface="Segoe UI" panose="020B0502040204020203" pitchFamily="34" charset="0"/>
                  </a:rPr>
                  <a:t>Archive</a:t>
                </a:r>
                <a:endParaRPr lang="en-US" sz="1020" kern="0">
                  <a:solidFill>
                    <a:prstClr val="white"/>
                  </a:solidFill>
                  <a:latin typeface="Segoe UI"/>
                  <a:cs typeface="Segoe UI" panose="020B0502040204020203" pitchFamily="34" charset="0"/>
                </a:endParaRPr>
              </a:p>
            </p:txBody>
          </p:sp>
          <p:sp>
            <p:nvSpPr>
              <p:cNvPr id="104472" name="Rectangle 104471">
                <a:extLst>
                  <a:ext uri="{FF2B5EF4-FFF2-40B4-BE49-F238E27FC236}">
                    <a16:creationId xmlns:a16="http://schemas.microsoft.com/office/drawing/2014/main" id="{99AD0261-9002-4C42-A139-19681E30395C}"/>
                  </a:ext>
                </a:extLst>
              </p:cNvPr>
              <p:cNvSpPr/>
              <p:nvPr/>
            </p:nvSpPr>
            <p:spPr bwMode="auto">
              <a:xfrm>
                <a:off x="11300640" y="4143192"/>
                <a:ext cx="578344" cy="734097"/>
              </a:xfrm>
              <a:prstGeom prst="rect">
                <a:avLst/>
              </a:prstGeom>
              <a:no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104474" name="Rectangle: Rounded Corners 104473">
              <a:extLst>
                <a:ext uri="{FF2B5EF4-FFF2-40B4-BE49-F238E27FC236}">
                  <a16:creationId xmlns:a16="http://schemas.microsoft.com/office/drawing/2014/main" id="{E42F255E-36CA-4B22-85EF-51AE2DF2F795}"/>
                </a:ext>
              </a:extLst>
            </p:cNvPr>
            <p:cNvSpPr/>
            <p:nvPr/>
          </p:nvSpPr>
          <p:spPr bwMode="auto">
            <a:xfrm>
              <a:off x="9636613" y="5020901"/>
              <a:ext cx="1339070" cy="411207"/>
            </a:xfrm>
            <a:prstGeom prst="roundRect">
              <a:avLst/>
            </a:prstGeom>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465" name="key" title="Icon of a key">
              <a:extLst>
                <a:ext uri="{FF2B5EF4-FFF2-40B4-BE49-F238E27FC236}">
                  <a16:creationId xmlns:a16="http://schemas.microsoft.com/office/drawing/2014/main" id="{A550CECC-5BD3-473A-9DF9-AE27DE2F676A}"/>
                </a:ext>
              </a:extLst>
            </p:cNvPr>
            <p:cNvSpPr>
              <a:spLocks noChangeAspect="1" noEditPoints="1"/>
            </p:cNvSpPr>
            <p:nvPr/>
          </p:nvSpPr>
          <p:spPr bwMode="auto">
            <a:xfrm>
              <a:off x="9794523" y="5095152"/>
              <a:ext cx="241667" cy="25000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solidFill>
                  <a:srgbClr val="000000"/>
                </a:solidFill>
                <a:latin typeface="Segoe UI"/>
              </a:endParaRPr>
            </a:p>
          </p:txBody>
        </p:sp>
        <p:sp>
          <p:nvSpPr>
            <p:cNvPr id="104466" name="Touch_E815" title="Icon of a closed hand with one finger pressing a button">
              <a:extLst>
                <a:ext uri="{FF2B5EF4-FFF2-40B4-BE49-F238E27FC236}">
                  <a16:creationId xmlns:a16="http://schemas.microsoft.com/office/drawing/2014/main" id="{FBBB5893-3E96-4CFF-B8FF-5D23EB959355}"/>
                </a:ext>
              </a:extLst>
            </p:cNvPr>
            <p:cNvSpPr>
              <a:spLocks noChangeAspect="1" noEditPoints="1"/>
            </p:cNvSpPr>
            <p:nvPr/>
          </p:nvSpPr>
          <p:spPr bwMode="auto">
            <a:xfrm>
              <a:off x="10217849" y="5085353"/>
              <a:ext cx="189129" cy="287419"/>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632">
                <a:gradFill>
                  <a:gsLst>
                    <a:gs pos="0">
                      <a:srgbClr val="505050"/>
                    </a:gs>
                    <a:gs pos="100000">
                      <a:srgbClr val="505050"/>
                    </a:gs>
                  </a:gsLst>
                  <a:lin ang="5400000" scaled="1"/>
                </a:gradFill>
                <a:latin typeface="Segoe UI"/>
              </a:endParaRPr>
            </a:p>
          </p:txBody>
        </p:sp>
        <p:sp>
          <p:nvSpPr>
            <p:cNvPr id="104475" name="arrow_14" title="Icon of a circle made of a curved arrow pointing counterclockwise">
              <a:extLst>
                <a:ext uri="{FF2B5EF4-FFF2-40B4-BE49-F238E27FC236}">
                  <a16:creationId xmlns:a16="http://schemas.microsoft.com/office/drawing/2014/main" id="{7D71272B-BAF3-47AB-84D9-B5C6078E0132}"/>
                </a:ext>
              </a:extLst>
            </p:cNvPr>
            <p:cNvSpPr>
              <a:spLocks noChangeAspect="1" noEditPoints="1"/>
            </p:cNvSpPr>
            <p:nvPr/>
          </p:nvSpPr>
          <p:spPr bwMode="auto">
            <a:xfrm>
              <a:off x="10617947" y="5092346"/>
              <a:ext cx="235686" cy="247441"/>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1632">
                <a:solidFill>
                  <a:srgbClr val="000000"/>
                </a:solidFill>
                <a:latin typeface="Segoe UI"/>
              </a:endParaRPr>
            </a:p>
          </p:txBody>
        </p:sp>
      </p:grpSp>
      <p:cxnSp>
        <p:nvCxnSpPr>
          <p:cNvPr id="104478" name="Straight Arrow Connector 104477">
            <a:extLst>
              <a:ext uri="{FF2B5EF4-FFF2-40B4-BE49-F238E27FC236}">
                <a16:creationId xmlns:a16="http://schemas.microsoft.com/office/drawing/2014/main" id="{3CFF6B79-7A17-415B-96D0-69D31B1B8B2F}"/>
              </a:ext>
              <a:ext uri="{C183D7F6-B498-43B3-948B-1728B52AA6E4}">
                <adec:decorative xmlns:adec="http://schemas.microsoft.com/office/drawing/2017/decorative" val="1"/>
              </a:ext>
            </a:extLst>
          </p:cNvPr>
          <p:cNvCxnSpPr>
            <a:cxnSpLocks/>
          </p:cNvCxnSpPr>
          <p:nvPr/>
        </p:nvCxnSpPr>
        <p:spPr>
          <a:xfrm flipV="1">
            <a:off x="10153897" y="3565417"/>
            <a:ext cx="0" cy="331702"/>
          </a:xfrm>
          <a:prstGeom prst="straightConnector1">
            <a:avLst/>
          </a:prstGeom>
          <a:ln w="19050">
            <a:solidFill>
              <a:schemeClr val="accent6"/>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B44EEA3-097D-4C97-9588-9FB44271DE66}"/>
              </a:ext>
              <a:ext uri="{C183D7F6-B498-43B3-948B-1728B52AA6E4}">
                <adec:decorative xmlns:adec="http://schemas.microsoft.com/office/drawing/2017/decorative" val="1"/>
              </a:ext>
            </a:extLst>
          </p:cNvPr>
          <p:cNvGrpSpPr/>
          <p:nvPr/>
        </p:nvGrpSpPr>
        <p:grpSpPr>
          <a:xfrm>
            <a:off x="9872487" y="2893681"/>
            <a:ext cx="1304217" cy="672732"/>
            <a:chOff x="10468199" y="2925910"/>
            <a:chExt cx="1450031" cy="747945"/>
          </a:xfrm>
        </p:grpSpPr>
        <p:sp>
          <p:nvSpPr>
            <p:cNvPr id="28" name="Freeform: Shape 204">
              <a:extLst>
                <a:ext uri="{FF2B5EF4-FFF2-40B4-BE49-F238E27FC236}">
                  <a16:creationId xmlns:a16="http://schemas.microsoft.com/office/drawing/2014/main" id="{F5AD56E0-B3BB-4E41-B64F-FB5D3B935F04}"/>
                </a:ext>
              </a:extLst>
            </p:cNvPr>
            <p:cNvSpPr/>
            <p:nvPr/>
          </p:nvSpPr>
          <p:spPr bwMode="auto">
            <a:xfrm>
              <a:off x="10468199" y="3070785"/>
              <a:ext cx="629084" cy="603070"/>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0C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B816E18-1E6C-4C32-AB0C-29A0D5BFE6DD}"/>
                </a:ext>
              </a:extLst>
            </p:cNvPr>
            <p:cNvSpPr/>
            <p:nvPr/>
          </p:nvSpPr>
          <p:spPr bwMode="auto">
            <a:xfrm>
              <a:off x="10985303" y="2925910"/>
              <a:ext cx="226684" cy="243454"/>
            </a:xfrm>
            <a:prstGeom prst="ellipse">
              <a:avLst/>
            </a:prstGeom>
            <a:solidFill>
              <a:srgbClr val="FFC000"/>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1" forceAA="0" compatLnSpc="1">
              <a:prstTxWarp prst="textNoShape">
                <a:avLst/>
              </a:prstTxWarp>
              <a:noAutofit/>
            </a:bodyPr>
            <a:lstStyle/>
            <a:p>
              <a:pPr defTabSz="951028" fontAlgn="base">
                <a:spcBef>
                  <a:spcPct val="0"/>
                </a:spcBef>
                <a:spcAft>
                  <a:spcPct val="0"/>
                </a:spcAft>
              </a:pPr>
              <a:r>
                <a:rPr lang="en-US" sz="1122">
                  <a:solidFill>
                    <a:prstClr val="black"/>
                  </a:solidFill>
                  <a:latin typeface="Segoe UI"/>
                  <a:ea typeface="Segoe UI" pitchFamily="34" charset="0"/>
                  <a:cs typeface="Segoe UI" pitchFamily="34" charset="0"/>
                </a:rPr>
                <a:t>P</a:t>
              </a:r>
            </a:p>
          </p:txBody>
        </p:sp>
        <p:sp>
          <p:nvSpPr>
            <p:cNvPr id="30" name="TextBox 29">
              <a:extLst>
                <a:ext uri="{FF2B5EF4-FFF2-40B4-BE49-F238E27FC236}">
                  <a16:creationId xmlns:a16="http://schemas.microsoft.com/office/drawing/2014/main" id="{70EE3921-5AF8-45AB-988C-81378C857798}"/>
                </a:ext>
              </a:extLst>
            </p:cNvPr>
            <p:cNvSpPr txBox="1"/>
            <p:nvPr/>
          </p:nvSpPr>
          <p:spPr>
            <a:xfrm>
              <a:off x="11213510" y="3128576"/>
              <a:ext cx="704720" cy="480528"/>
            </a:xfrm>
            <a:prstGeom prst="rect">
              <a:avLst/>
            </a:prstGeom>
            <a:noFill/>
            <a:ln>
              <a:noFill/>
            </a:ln>
          </p:spPr>
          <p:txBody>
            <a:bodyPr wrap="square" lIns="0" tIns="0" rIns="0" bIns="0" rtlCol="0">
              <a:spAutoFit/>
            </a:bodyPr>
            <a:lstStyle/>
            <a:p>
              <a:pPr algn="ctr" defTabSz="932597"/>
              <a:r>
                <a:rPr lang="en-US" sz="918" b="1">
                  <a:solidFill>
                    <a:prstClr val="white"/>
                  </a:solidFill>
                  <a:latin typeface="Segoe UI" panose="020B0502040204020203" pitchFamily="34" charset="0"/>
                  <a:cs typeface="Segoe UI" panose="020B0502040204020203" pitchFamily="34" charset="0"/>
                </a:rPr>
                <a:t>Partner solution in Azure VM</a:t>
              </a:r>
            </a:p>
          </p:txBody>
        </p:sp>
      </p:grpSp>
      <p:grpSp>
        <p:nvGrpSpPr>
          <p:cNvPr id="106" name="Group 105">
            <a:extLst>
              <a:ext uri="{FF2B5EF4-FFF2-40B4-BE49-F238E27FC236}">
                <a16:creationId xmlns:a16="http://schemas.microsoft.com/office/drawing/2014/main" id="{A53095EF-C6EE-423C-B77E-C24008B9D373}"/>
              </a:ext>
              <a:ext uri="{C183D7F6-B498-43B3-948B-1728B52AA6E4}">
                <adec:decorative xmlns:adec="http://schemas.microsoft.com/office/drawing/2017/decorative" val="1"/>
              </a:ext>
            </a:extLst>
          </p:cNvPr>
          <p:cNvGrpSpPr/>
          <p:nvPr/>
        </p:nvGrpSpPr>
        <p:grpSpPr>
          <a:xfrm>
            <a:off x="8863412" y="1690124"/>
            <a:ext cx="2675424" cy="1315118"/>
            <a:chOff x="8789802" y="1502926"/>
            <a:chExt cx="2974542" cy="1462151"/>
          </a:xfrm>
        </p:grpSpPr>
        <p:sp>
          <p:nvSpPr>
            <p:cNvPr id="104476" name="Rectangle: Rounded Corners 104475">
              <a:extLst>
                <a:ext uri="{FF2B5EF4-FFF2-40B4-BE49-F238E27FC236}">
                  <a16:creationId xmlns:a16="http://schemas.microsoft.com/office/drawing/2014/main" id="{206642C9-D0E5-4213-9C0F-F1818A4D3AAB}"/>
                </a:ext>
              </a:extLst>
            </p:cNvPr>
            <p:cNvSpPr/>
            <p:nvPr/>
          </p:nvSpPr>
          <p:spPr bwMode="auto">
            <a:xfrm>
              <a:off x="8789802" y="1502926"/>
              <a:ext cx="2974542" cy="1184689"/>
            </a:xfrm>
            <a:prstGeom prst="roundRect">
              <a:avLst/>
            </a:prstGeom>
            <a:noFill/>
            <a:ln w="190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cxnSp>
          <p:nvCxnSpPr>
            <p:cNvPr id="99" name="Straight Arrow Connector 98">
              <a:extLst>
                <a:ext uri="{FF2B5EF4-FFF2-40B4-BE49-F238E27FC236}">
                  <a16:creationId xmlns:a16="http://schemas.microsoft.com/office/drawing/2014/main" id="{7ED4D72D-6682-4B38-AB7C-F7C77F32898C}"/>
                </a:ext>
              </a:extLst>
            </p:cNvPr>
            <p:cNvCxnSpPr>
              <a:cxnSpLocks/>
            </p:cNvCxnSpPr>
            <p:nvPr/>
          </p:nvCxnSpPr>
          <p:spPr>
            <a:xfrm flipV="1">
              <a:off x="10220998" y="2498587"/>
              <a:ext cx="0" cy="466490"/>
            </a:xfrm>
            <a:prstGeom prst="straightConnector1">
              <a:avLst/>
            </a:prstGeom>
            <a:ln w="19050">
              <a:solidFill>
                <a:schemeClr val="accent6"/>
              </a:solidFill>
              <a:prstDash val="sys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9FE80EF-6D77-4C1B-8193-8536E0DB3818}"/>
                </a:ext>
              </a:extLst>
            </p:cNvPr>
            <p:cNvCxnSpPr>
              <a:cxnSpLocks/>
            </p:cNvCxnSpPr>
            <p:nvPr/>
          </p:nvCxnSpPr>
          <p:spPr>
            <a:xfrm>
              <a:off x="9700611" y="2499731"/>
              <a:ext cx="520387" cy="0"/>
            </a:xfrm>
            <a:prstGeom prst="line">
              <a:avLst/>
            </a:prstGeom>
            <a:ln w="19050">
              <a:solidFill>
                <a:schemeClr val="accent6"/>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FD970B-9B51-4ED3-8E86-2FC3636688E8}"/>
                </a:ext>
              </a:extLst>
            </p:cNvPr>
            <p:cNvCxnSpPr>
              <a:cxnSpLocks/>
            </p:cNvCxnSpPr>
            <p:nvPr/>
          </p:nvCxnSpPr>
          <p:spPr>
            <a:xfrm flipV="1">
              <a:off x="9700611" y="2315683"/>
              <a:ext cx="0" cy="187395"/>
            </a:xfrm>
            <a:prstGeom prst="straightConnector1">
              <a:avLst/>
            </a:prstGeom>
            <a:ln w="19050">
              <a:solidFill>
                <a:schemeClr val="accent6"/>
              </a:solid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95486015-6AD8-4533-A4B6-17B0136011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29554" y="2302770"/>
              <a:ext cx="349051" cy="349051"/>
            </a:xfrm>
            <a:prstGeom prst="rect">
              <a:avLst/>
            </a:prstGeom>
          </p:spPr>
        </p:pic>
      </p:grpSp>
      <p:grpSp>
        <p:nvGrpSpPr>
          <p:cNvPr id="107" name="Group 106" descr="Azure VM">
            <a:extLst>
              <a:ext uri="{FF2B5EF4-FFF2-40B4-BE49-F238E27FC236}">
                <a16:creationId xmlns:a16="http://schemas.microsoft.com/office/drawing/2014/main" id="{73F0112C-809B-4487-82F6-821E8408111A}"/>
              </a:ext>
              <a:ext uri="{C183D7F6-B498-43B3-948B-1728B52AA6E4}">
                <adec:decorative xmlns:adec="http://schemas.microsoft.com/office/drawing/2017/decorative" val="0"/>
              </a:ext>
            </a:extLst>
          </p:cNvPr>
          <p:cNvGrpSpPr/>
          <p:nvPr/>
        </p:nvGrpSpPr>
        <p:grpSpPr>
          <a:xfrm>
            <a:off x="9059256" y="1940946"/>
            <a:ext cx="892150" cy="491094"/>
            <a:chOff x="9007542" y="1781791"/>
            <a:chExt cx="991894" cy="545999"/>
          </a:xfrm>
        </p:grpSpPr>
        <p:sp>
          <p:nvSpPr>
            <p:cNvPr id="55" name="Freeform: Shape 204">
              <a:extLst>
                <a:ext uri="{FF2B5EF4-FFF2-40B4-BE49-F238E27FC236}">
                  <a16:creationId xmlns:a16="http://schemas.microsoft.com/office/drawing/2014/main" id="{494D3F11-8C62-44BE-AF9B-1AC1B3A0FB25}"/>
                </a:ext>
              </a:extLst>
            </p:cNvPr>
            <p:cNvSpPr/>
            <p:nvPr/>
          </p:nvSpPr>
          <p:spPr bwMode="auto">
            <a:xfrm>
              <a:off x="9447181" y="1781791"/>
              <a:ext cx="552255" cy="545999"/>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2BAF6A88-7B10-4900-AA6C-BE0D16D239A5}"/>
                </a:ext>
              </a:extLst>
            </p:cNvPr>
            <p:cNvSpPr txBox="1"/>
            <p:nvPr/>
          </p:nvSpPr>
          <p:spPr>
            <a:xfrm>
              <a:off x="9007542" y="1882704"/>
              <a:ext cx="439639" cy="320352"/>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VM</a:t>
              </a:r>
            </a:p>
          </p:txBody>
        </p:sp>
      </p:grpSp>
      <p:grpSp>
        <p:nvGrpSpPr>
          <p:cNvPr id="66" name="Group 65" descr="Azure Blob Storage">
            <a:extLst>
              <a:ext uri="{FF2B5EF4-FFF2-40B4-BE49-F238E27FC236}">
                <a16:creationId xmlns:a16="http://schemas.microsoft.com/office/drawing/2014/main" id="{19A8CA21-4041-4376-9E26-A807B907D059}"/>
              </a:ext>
            </a:extLst>
          </p:cNvPr>
          <p:cNvGrpSpPr/>
          <p:nvPr/>
        </p:nvGrpSpPr>
        <p:grpSpPr>
          <a:xfrm>
            <a:off x="8852276" y="3252442"/>
            <a:ext cx="575714" cy="746457"/>
            <a:chOff x="8771702" y="3397184"/>
            <a:chExt cx="640080" cy="829912"/>
          </a:xfrm>
        </p:grpSpPr>
        <p:sp>
          <p:nvSpPr>
            <p:cNvPr id="110" name="TextBox 109">
              <a:extLst>
                <a:ext uri="{FF2B5EF4-FFF2-40B4-BE49-F238E27FC236}">
                  <a16:creationId xmlns:a16="http://schemas.microsoft.com/office/drawing/2014/main" id="{29368155-0EFE-499C-AD61-834A0902F06D}"/>
                </a:ext>
              </a:extLst>
            </p:cNvPr>
            <p:cNvSpPr txBox="1"/>
            <p:nvPr/>
          </p:nvSpPr>
          <p:spPr>
            <a:xfrm>
              <a:off x="8771702" y="3397184"/>
              <a:ext cx="640080" cy="320351"/>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Azure Blob Storage</a:t>
              </a:r>
            </a:p>
          </p:txBody>
        </p:sp>
        <p:pic>
          <p:nvPicPr>
            <p:cNvPr id="111" name="Picture 110" descr="A close up of a sign&#10;&#10;Description automatically generated">
              <a:extLst>
                <a:ext uri="{FF2B5EF4-FFF2-40B4-BE49-F238E27FC236}">
                  <a16:creationId xmlns:a16="http://schemas.microsoft.com/office/drawing/2014/main" id="{9ABB9960-F1EA-418D-88E3-25117F3C38A3}"/>
                </a:ext>
              </a:extLst>
            </p:cNvPr>
            <p:cNvPicPr>
              <a:picLocks noChangeAspect="1"/>
            </p:cNvPicPr>
            <p:nvPr/>
          </p:nvPicPr>
          <p:blipFill>
            <a:blip r:embed="rId13"/>
            <a:stretch>
              <a:fillRect/>
            </a:stretch>
          </p:blipFill>
          <p:spPr>
            <a:xfrm>
              <a:off x="8872142" y="3707409"/>
              <a:ext cx="519687" cy="519687"/>
            </a:xfrm>
            <a:prstGeom prst="rect">
              <a:avLst/>
            </a:prstGeom>
            <a:ln>
              <a:noFill/>
            </a:ln>
          </p:spPr>
        </p:pic>
      </p:grpSp>
      <p:grpSp>
        <p:nvGrpSpPr>
          <p:cNvPr id="100" name="Group 99">
            <a:extLst>
              <a:ext uri="{FF2B5EF4-FFF2-40B4-BE49-F238E27FC236}">
                <a16:creationId xmlns:a16="http://schemas.microsoft.com/office/drawing/2014/main" id="{78EB5549-A813-4357-B1BE-D98D076DAE42}"/>
              </a:ext>
              <a:ext uri="{C183D7F6-B498-43B3-948B-1728B52AA6E4}">
                <adec:decorative xmlns:adec="http://schemas.microsoft.com/office/drawing/2017/decorative" val="1"/>
              </a:ext>
            </a:extLst>
          </p:cNvPr>
          <p:cNvGrpSpPr/>
          <p:nvPr/>
        </p:nvGrpSpPr>
        <p:grpSpPr>
          <a:xfrm>
            <a:off x="8495643" y="1111680"/>
            <a:ext cx="3352216" cy="4217743"/>
            <a:chOff x="8380915" y="859811"/>
            <a:chExt cx="3727001" cy="4689296"/>
          </a:xfrm>
        </p:grpSpPr>
        <p:sp>
          <p:nvSpPr>
            <p:cNvPr id="61" name="Rectangle: Rounded Corners 60">
              <a:extLst>
                <a:ext uri="{FF2B5EF4-FFF2-40B4-BE49-F238E27FC236}">
                  <a16:creationId xmlns:a16="http://schemas.microsoft.com/office/drawing/2014/main" id="{E85B72D1-9E8C-4C7E-88B6-87A71EC4FDF3}"/>
                </a:ext>
              </a:extLst>
            </p:cNvPr>
            <p:cNvSpPr/>
            <p:nvPr/>
          </p:nvSpPr>
          <p:spPr bwMode="auto">
            <a:xfrm>
              <a:off x="8380915" y="1325739"/>
              <a:ext cx="3727001" cy="4223368"/>
            </a:xfrm>
            <a:prstGeom prst="roundRect">
              <a:avLst/>
            </a:prstGeom>
            <a:noFill/>
            <a:ln w="28575">
              <a:solidFill>
                <a:schemeClr val="accent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5" name="Picture 84">
              <a:extLst>
                <a:ext uri="{FF2B5EF4-FFF2-40B4-BE49-F238E27FC236}">
                  <a16:creationId xmlns:a16="http://schemas.microsoft.com/office/drawing/2014/main" id="{79D0736A-72AB-43B9-AD6D-3AA70C260701}"/>
                </a:ext>
              </a:extLst>
            </p:cNvPr>
            <p:cNvPicPr>
              <a:picLocks noChangeAspect="1"/>
            </p:cNvPicPr>
            <p:nvPr/>
          </p:nvPicPr>
          <p:blipFill>
            <a:blip r:embed="rId14"/>
            <a:stretch>
              <a:fillRect/>
            </a:stretch>
          </p:blipFill>
          <p:spPr>
            <a:xfrm>
              <a:off x="11436201" y="859811"/>
              <a:ext cx="656285" cy="684768"/>
            </a:xfrm>
            <a:prstGeom prst="rect">
              <a:avLst/>
            </a:prstGeom>
            <a:ln>
              <a:noFill/>
            </a:ln>
          </p:spPr>
        </p:pic>
      </p:grpSp>
      <p:grpSp>
        <p:nvGrpSpPr>
          <p:cNvPr id="127" name="Group 126" descr="PaaS DBs">
            <a:extLst>
              <a:ext uri="{FF2B5EF4-FFF2-40B4-BE49-F238E27FC236}">
                <a16:creationId xmlns:a16="http://schemas.microsoft.com/office/drawing/2014/main" id="{A08E0F32-A505-49B3-9C1B-878A2B5F190A}"/>
              </a:ext>
            </a:extLst>
          </p:cNvPr>
          <p:cNvGrpSpPr/>
          <p:nvPr/>
        </p:nvGrpSpPr>
        <p:grpSpPr>
          <a:xfrm>
            <a:off x="10103562" y="1914892"/>
            <a:ext cx="1143516" cy="671946"/>
            <a:chOff x="10168603" y="1752824"/>
            <a:chExt cx="1271364" cy="747070"/>
          </a:xfrm>
        </p:grpSpPr>
        <p:pic>
          <p:nvPicPr>
            <p:cNvPr id="105474" name="Picture 2" descr="Azure Database General_COLOR | think S3 | Cloud Solutions ...">
              <a:extLst>
                <a:ext uri="{FF2B5EF4-FFF2-40B4-BE49-F238E27FC236}">
                  <a16:creationId xmlns:a16="http://schemas.microsoft.com/office/drawing/2014/main" id="{D1554953-9291-4B4B-B7EE-550ACEE9709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14136" y="1752824"/>
              <a:ext cx="545999" cy="545999"/>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05" name="Straight Arrow Connector 104">
              <a:extLst>
                <a:ext uri="{FF2B5EF4-FFF2-40B4-BE49-F238E27FC236}">
                  <a16:creationId xmlns:a16="http://schemas.microsoft.com/office/drawing/2014/main" id="{BBBEDD14-255B-4228-BB85-6B8EC873DB42}"/>
                </a:ext>
              </a:extLst>
            </p:cNvPr>
            <p:cNvCxnSpPr>
              <a:cxnSpLocks/>
            </p:cNvCxnSpPr>
            <p:nvPr/>
          </p:nvCxnSpPr>
          <p:spPr>
            <a:xfrm flipV="1">
              <a:off x="10678702" y="2312499"/>
              <a:ext cx="0" cy="187395"/>
            </a:xfrm>
            <a:prstGeom prst="straightConnector1">
              <a:avLst/>
            </a:prstGeom>
            <a:ln w="19050">
              <a:noFill/>
              <a:prstDash val="sys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A020B072-B399-4627-A9CC-66945A1C7400}"/>
                </a:ext>
              </a:extLst>
            </p:cNvPr>
            <p:cNvSpPr txBox="1"/>
            <p:nvPr/>
          </p:nvSpPr>
          <p:spPr>
            <a:xfrm>
              <a:off x="10910821" y="1865968"/>
              <a:ext cx="529146" cy="157050"/>
            </a:xfrm>
            <a:prstGeom prst="rect">
              <a:avLst/>
            </a:prstGeom>
            <a:noFill/>
            <a:ln>
              <a:noFill/>
            </a:ln>
          </p:spPr>
          <p:txBody>
            <a:bodyPr wrap="square" lIns="0" tIns="0" rIns="0" bIns="0" rtlCol="0">
              <a:spAutoFit/>
            </a:bodyPr>
            <a:lstStyle/>
            <a:p>
              <a:pPr algn="ctr" defTabSz="932597"/>
              <a:r>
                <a:rPr lang="en-US" sz="918">
                  <a:solidFill>
                    <a:prstClr val="white"/>
                  </a:solidFill>
                  <a:latin typeface="Segoe UI" panose="020B0502040204020203" pitchFamily="34" charset="0"/>
                  <a:cs typeface="Segoe UI" panose="020B0502040204020203" pitchFamily="34" charset="0"/>
                </a:rPr>
                <a:t>PaaS DBs</a:t>
              </a:r>
            </a:p>
          </p:txBody>
        </p:sp>
        <p:cxnSp>
          <p:nvCxnSpPr>
            <p:cNvPr id="126" name="Straight Connector 125">
              <a:extLst>
                <a:ext uri="{FF2B5EF4-FFF2-40B4-BE49-F238E27FC236}">
                  <a16:creationId xmlns:a16="http://schemas.microsoft.com/office/drawing/2014/main" id="{9ADC108D-C9AB-4C57-896B-00227BFF70E9}"/>
                </a:ext>
              </a:extLst>
            </p:cNvPr>
            <p:cNvCxnSpPr>
              <a:cxnSpLocks/>
            </p:cNvCxnSpPr>
            <p:nvPr/>
          </p:nvCxnSpPr>
          <p:spPr>
            <a:xfrm>
              <a:off x="10168603" y="2498587"/>
              <a:ext cx="520387" cy="0"/>
            </a:xfrm>
            <a:prstGeom prst="line">
              <a:avLst/>
            </a:prstGeom>
            <a:ln w="19050">
              <a:no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2" name="Picture 11" descr="Rubrik logo">
            <a:extLst>
              <a:ext uri="{FF2B5EF4-FFF2-40B4-BE49-F238E27FC236}">
                <a16:creationId xmlns:a16="http://schemas.microsoft.com/office/drawing/2014/main" id="{DD3F1A95-4B72-4575-B52E-A298BFB4E88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84333" y="6075723"/>
            <a:ext cx="1124735" cy="519795"/>
          </a:xfrm>
          <a:prstGeom prst="rect">
            <a:avLst/>
          </a:prstGeom>
        </p:spPr>
      </p:pic>
      <p:pic>
        <p:nvPicPr>
          <p:cNvPr id="3" name="Picture 2" descr="Veeam logo">
            <a:extLst>
              <a:ext uri="{FF2B5EF4-FFF2-40B4-BE49-F238E27FC236}">
                <a16:creationId xmlns:a16="http://schemas.microsoft.com/office/drawing/2014/main" id="{684027D7-C84A-4BEE-9A58-1DF18DC805B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086790" y="6245451"/>
            <a:ext cx="1003353" cy="180339"/>
          </a:xfrm>
          <a:prstGeom prst="rect">
            <a:avLst/>
          </a:prstGeom>
          <a:ln>
            <a:noFill/>
          </a:ln>
        </p:spPr>
      </p:pic>
      <p:pic>
        <p:nvPicPr>
          <p:cNvPr id="17" name="Picture 16" descr="Zerto logo">
            <a:extLst>
              <a:ext uri="{FF2B5EF4-FFF2-40B4-BE49-F238E27FC236}">
                <a16:creationId xmlns:a16="http://schemas.microsoft.com/office/drawing/2014/main" id="{579939FC-25B6-46AA-9C06-ABC81D51A78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113056" y="6210985"/>
            <a:ext cx="792594" cy="249270"/>
          </a:xfrm>
          <a:prstGeom prst="rect">
            <a:avLst/>
          </a:prstGeom>
          <a:ln>
            <a:noFill/>
          </a:ln>
        </p:spPr>
      </p:pic>
      <p:pic>
        <p:nvPicPr>
          <p:cNvPr id="13" name="Picture 12" descr="Veritas logo">
            <a:extLst>
              <a:ext uri="{FF2B5EF4-FFF2-40B4-BE49-F238E27FC236}">
                <a16:creationId xmlns:a16="http://schemas.microsoft.com/office/drawing/2014/main" id="{7DA93AB5-A0EC-41A1-B301-349D151A2E0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530875" y="6207947"/>
            <a:ext cx="1036070" cy="255347"/>
          </a:xfrm>
          <a:prstGeom prst="rect">
            <a:avLst/>
          </a:prstGeom>
          <a:ln>
            <a:noFill/>
          </a:ln>
        </p:spPr>
      </p:pic>
      <p:sp>
        <p:nvSpPr>
          <p:cNvPr id="23" name="TextBox 22">
            <a:extLst>
              <a:ext uri="{FF2B5EF4-FFF2-40B4-BE49-F238E27FC236}">
                <a16:creationId xmlns:a16="http://schemas.microsoft.com/office/drawing/2014/main" id="{920A218A-0721-45AF-A207-2F32959D1100}"/>
              </a:ext>
            </a:extLst>
          </p:cNvPr>
          <p:cNvSpPr txBox="1"/>
          <p:nvPr/>
        </p:nvSpPr>
        <p:spPr>
          <a:xfrm>
            <a:off x="10317275" y="6225753"/>
            <a:ext cx="1530584" cy="224114"/>
          </a:xfrm>
          <a:prstGeom prst="rect">
            <a:avLst/>
          </a:prstGeom>
          <a:noFill/>
          <a:ln>
            <a:noFill/>
          </a:ln>
        </p:spPr>
        <p:txBody>
          <a:bodyPr wrap="square" lIns="0" tIns="0" rIns="0" bIns="0" rtlCol="0">
            <a:spAutoFit/>
          </a:bodyPr>
          <a:lstStyle/>
          <a:p>
            <a:pPr algn="r" defTabSz="932597"/>
            <a:r>
              <a:rPr lang="en-US" sz="1428">
                <a:solidFill>
                  <a:prstClr val="white"/>
                </a:solidFill>
                <a:latin typeface="Segoe UI" panose="020B0502040204020203" pitchFamily="34" charset="0"/>
                <a:cs typeface="Segoe UI" panose="020B0502040204020203" pitchFamily="34" charset="0"/>
              </a:rPr>
              <a:t>and many more… </a:t>
            </a:r>
          </a:p>
        </p:txBody>
      </p:sp>
      <p:cxnSp>
        <p:nvCxnSpPr>
          <p:cNvPr id="27" name="Straight Connector 26">
            <a:extLst>
              <a:ext uri="{FF2B5EF4-FFF2-40B4-BE49-F238E27FC236}">
                <a16:creationId xmlns:a16="http://schemas.microsoft.com/office/drawing/2014/main" id="{FE81CBC4-6965-4FBE-A7D1-0C1FDECC9105}"/>
              </a:ext>
              <a:ext uri="{C183D7F6-B498-43B3-948B-1728B52AA6E4}">
                <adec:decorative xmlns:adec="http://schemas.microsoft.com/office/drawing/2017/decorative" val="1"/>
              </a:ext>
            </a:extLst>
          </p:cNvPr>
          <p:cNvCxnSpPr>
            <a:cxnSpLocks/>
          </p:cNvCxnSpPr>
          <p:nvPr/>
        </p:nvCxnSpPr>
        <p:spPr>
          <a:xfrm flipV="1">
            <a:off x="2712213" y="5952921"/>
            <a:ext cx="0" cy="765396"/>
          </a:xfrm>
          <a:prstGeom prst="line">
            <a:avLst/>
          </a:prstGeom>
          <a:ln w="63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8C90717-39E7-4AD4-94EA-5A3B07D1EB79}"/>
              </a:ext>
            </a:extLst>
          </p:cNvPr>
          <p:cNvSpPr txBox="1"/>
          <p:nvPr/>
        </p:nvSpPr>
        <p:spPr>
          <a:xfrm>
            <a:off x="575466" y="6115888"/>
            <a:ext cx="1919697" cy="448228"/>
          </a:xfrm>
          <a:prstGeom prst="rect">
            <a:avLst/>
          </a:prstGeom>
          <a:noFill/>
        </p:spPr>
        <p:txBody>
          <a:bodyPr wrap="square" lIns="0" tIns="0" rIns="0" bIns="0" rtlCol="0">
            <a:spAutoFit/>
          </a:bodyPr>
          <a:lstStyle/>
          <a:p>
            <a:pPr defTabSz="932597"/>
            <a:r>
              <a:rPr lang="en-US" sz="1428">
                <a:solidFill>
                  <a:prstClr val="white"/>
                </a:solidFill>
                <a:latin typeface="Segoe UI" panose="020B0502040204020203" pitchFamily="34" charset="0"/>
                <a:cs typeface="Segoe UI" panose="020B0502040204020203" pitchFamily="34" charset="0"/>
              </a:rPr>
              <a:t>Our trusted</a:t>
            </a:r>
            <a:br>
              <a:rPr lang="en-US" sz="1428">
                <a:solidFill>
                  <a:prstClr val="white"/>
                </a:solidFill>
                <a:latin typeface="Segoe UI" panose="020B0502040204020203" pitchFamily="34" charset="0"/>
                <a:cs typeface="Segoe UI" panose="020B0502040204020203" pitchFamily="34" charset="0"/>
              </a:rPr>
            </a:br>
            <a:r>
              <a:rPr lang="en-US" sz="1428">
                <a:solidFill>
                  <a:prstClr val="white"/>
                </a:solidFill>
                <a:latin typeface="Segoe UI" panose="020B0502040204020203" pitchFamily="34" charset="0"/>
                <a:cs typeface="Segoe UI" panose="020B0502040204020203" pitchFamily="34" charset="0"/>
              </a:rPr>
              <a:t>partner ecosystem </a:t>
            </a:r>
          </a:p>
        </p:txBody>
      </p:sp>
      <p:cxnSp>
        <p:nvCxnSpPr>
          <p:cNvPr id="41" name="Straight Connector 40">
            <a:extLst>
              <a:ext uri="{FF2B5EF4-FFF2-40B4-BE49-F238E27FC236}">
                <a16:creationId xmlns:a16="http://schemas.microsoft.com/office/drawing/2014/main" id="{74189C84-BB26-455A-8758-A1E37B4BEC35}"/>
              </a:ext>
              <a:ext uri="{C183D7F6-B498-43B3-948B-1728B52AA6E4}">
                <adec:decorative xmlns:adec="http://schemas.microsoft.com/office/drawing/2017/decorative" val="1"/>
              </a:ext>
            </a:extLst>
          </p:cNvPr>
          <p:cNvCxnSpPr>
            <a:cxnSpLocks/>
          </p:cNvCxnSpPr>
          <p:nvPr/>
        </p:nvCxnSpPr>
        <p:spPr>
          <a:xfrm>
            <a:off x="575466" y="5777587"/>
            <a:ext cx="11272393"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6" name="Group 35" descr="Commvault logo">
            <a:extLst>
              <a:ext uri="{FF2B5EF4-FFF2-40B4-BE49-F238E27FC236}">
                <a16:creationId xmlns:a16="http://schemas.microsoft.com/office/drawing/2014/main" id="{C394F5B0-5E22-488A-BA43-B296EA9D34CD}"/>
              </a:ext>
            </a:extLst>
          </p:cNvPr>
          <p:cNvGrpSpPr/>
          <p:nvPr/>
        </p:nvGrpSpPr>
        <p:grpSpPr>
          <a:xfrm>
            <a:off x="3308396" y="5974430"/>
            <a:ext cx="835206" cy="823368"/>
            <a:chOff x="3242956" y="5857816"/>
            <a:chExt cx="818904" cy="807297"/>
          </a:xfrm>
        </p:grpSpPr>
        <p:pic>
          <p:nvPicPr>
            <p:cNvPr id="14" name="Picture 2" descr="Commvault">
              <a:extLst>
                <a:ext uri="{FF2B5EF4-FFF2-40B4-BE49-F238E27FC236}">
                  <a16:creationId xmlns:a16="http://schemas.microsoft.com/office/drawing/2014/main" id="{3DC30FAE-5B55-49F6-BA7D-3A10AF68699F}"/>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a:stretch/>
          </p:blipFill>
          <p:spPr bwMode="auto">
            <a:xfrm>
              <a:off x="3242956" y="6427398"/>
              <a:ext cx="818904" cy="23771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Commvault">
              <a:extLst>
                <a:ext uri="{FF2B5EF4-FFF2-40B4-BE49-F238E27FC236}">
                  <a16:creationId xmlns:a16="http://schemas.microsoft.com/office/drawing/2014/main" id="{F1A55DC6-EBDF-4C2D-8E2E-420E9DA29330}"/>
                </a:ext>
              </a:extLst>
            </p:cNvPr>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a:stretch/>
          </p:blipFill>
          <p:spPr bwMode="auto">
            <a:xfrm>
              <a:off x="3242956" y="5857816"/>
              <a:ext cx="818904" cy="5695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539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35" presetClass="path" presetSubtype="0" decel="100000" fill="hold" nodeType="withEffect">
                                  <p:stCondLst>
                                    <p:cond delay="0"/>
                                  </p:stCondLst>
                                  <p:childTnLst>
                                    <p:animMotion origin="layout" path="M 0.01849 -2.22222E-6 L -3.75E-6 -2.22222E-6 " pathEditMode="relative" rAng="0" ptsTypes="AA">
                                      <p:cBhvr>
                                        <p:cTn id="9" dur="600" fill="hold"/>
                                        <p:tgtEl>
                                          <p:spTgt spid="62"/>
                                        </p:tgtEl>
                                        <p:attrNameLst>
                                          <p:attrName>ppt_x</p:attrName>
                                          <p:attrName>ppt_y</p:attrName>
                                        </p:attrNameLst>
                                      </p:cBhvr>
                                      <p:rCtr x="-924" y="0"/>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35" presetClass="path" presetSubtype="0" decel="100000" fill="hold" nodeType="withEffect">
                                  <p:stCondLst>
                                    <p:cond delay="100"/>
                                  </p:stCondLst>
                                  <p:childTnLst>
                                    <p:animMotion origin="layout" path="M 0.01849 -2.22222E-6 L -3.75E-6 -2.22222E-6 " pathEditMode="relative" rAng="0" ptsTypes="AA">
                                      <p:cBhvr>
                                        <p:cTn id="14" dur="600" fill="hold"/>
                                        <p:tgtEl>
                                          <p:spTgt spid="63"/>
                                        </p:tgtEl>
                                        <p:attrNameLst>
                                          <p:attrName>ppt_x</p:attrName>
                                          <p:attrName>ppt_y</p:attrName>
                                        </p:attrNameLst>
                                      </p:cBhvr>
                                      <p:rCtr x="-924" y="0"/>
                                    </p:animMotion>
                                  </p:childTnLst>
                                </p:cTn>
                              </p:par>
                              <p:par>
                                <p:cTn id="15" presetID="10" presetClass="entr" presetSubtype="0" fill="hold" nodeType="withEffect">
                                  <p:stCondLst>
                                    <p:cond delay="10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35" presetClass="path" presetSubtype="0" decel="100000" fill="hold" nodeType="withEffect">
                                  <p:stCondLst>
                                    <p:cond delay="100"/>
                                  </p:stCondLst>
                                  <p:childTnLst>
                                    <p:animMotion origin="layout" path="M 0.01849 -2.22222E-6 L -3.75E-6 -2.22222E-6 " pathEditMode="relative" rAng="0" ptsTypes="AA">
                                      <p:cBhvr>
                                        <p:cTn id="19" dur="600" fill="hold"/>
                                        <p:tgtEl>
                                          <p:spTgt spid="100"/>
                                        </p:tgtEl>
                                        <p:attrNameLst>
                                          <p:attrName>ppt_x</p:attrName>
                                          <p:attrName>ppt_y</p:attrName>
                                        </p:attrNameLst>
                                      </p:cBhvr>
                                      <p:rCtr x="-924" y="0"/>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35" presetClass="path" presetSubtype="0" decel="100000" fill="hold" nodeType="withEffect">
                                  <p:stCondLst>
                                    <p:cond delay="200"/>
                                  </p:stCondLst>
                                  <p:childTnLst>
                                    <p:animMotion origin="layout" path="M 0.01849 -2.22222E-6 L -3.75E-6 -2.22222E-6 " pathEditMode="relative" rAng="0" ptsTypes="AA">
                                      <p:cBhvr>
                                        <p:cTn id="24" dur="600" fill="hold"/>
                                        <p:tgtEl>
                                          <p:spTgt spid="66"/>
                                        </p:tgtEl>
                                        <p:attrNameLst>
                                          <p:attrName>ppt_x</p:attrName>
                                          <p:attrName>ppt_y</p:attrName>
                                        </p:attrNameLst>
                                      </p:cBhvr>
                                      <p:rCtr x="-924" y="0"/>
                                    </p:animMotion>
                                  </p:childTnLst>
                                </p:cTn>
                              </p:par>
                              <p:par>
                                <p:cTn id="25" presetID="10" presetClass="entr" presetSubtype="0" fill="hold" nodeType="withEffect">
                                  <p:stCondLst>
                                    <p:cond delay="30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42" presetClass="path" presetSubtype="0" decel="100000" fill="hold" nodeType="withEffect">
                                  <p:stCondLst>
                                    <p:cond delay="300"/>
                                  </p:stCondLst>
                                  <p:childTnLst>
                                    <p:animMotion origin="layout" path="M 3.125E-6 0.01621 L 3.125E-6 -2.96296E-6 " pathEditMode="relative" rAng="0" ptsTypes="AA">
                                      <p:cBhvr>
                                        <p:cTn id="29" dur="600" fill="hold"/>
                                        <p:tgtEl>
                                          <p:spTgt spid="64"/>
                                        </p:tgtEl>
                                        <p:attrNameLst>
                                          <p:attrName>ppt_x</p:attrName>
                                          <p:attrName>ppt_y</p:attrName>
                                        </p:attrNameLst>
                                      </p:cBhvr>
                                      <p:rCtr x="0" y="-810"/>
                                    </p:animMotion>
                                  </p:childTnLst>
                                </p:cTn>
                              </p:par>
                              <p:par>
                                <p:cTn id="30" presetID="10" presetClass="entr" presetSubtype="0" fill="hold" nodeType="withEffect">
                                  <p:stCondLst>
                                    <p:cond delay="4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400"/>
                                  </p:stCondLst>
                                  <p:childTnLst>
                                    <p:animMotion origin="layout" path="M 3.125E-6 0.01621 L 3.125E-6 -2.96296E-6 " pathEditMode="relative" rAng="0" ptsTypes="AA">
                                      <p:cBhvr>
                                        <p:cTn id="34" dur="600" fill="hold"/>
                                        <p:tgtEl>
                                          <p:spTgt spid="32"/>
                                        </p:tgtEl>
                                        <p:attrNameLst>
                                          <p:attrName>ppt_x</p:attrName>
                                          <p:attrName>ppt_y</p:attrName>
                                        </p:attrNameLst>
                                      </p:cBhvr>
                                      <p:rCtr x="0" y="-810"/>
                                    </p:animMotion>
                                  </p:childTnLst>
                                </p:cTn>
                              </p:par>
                              <p:par>
                                <p:cTn id="35" presetID="10" presetClass="entr" presetSubtype="0" fill="hold" nodeType="withEffect">
                                  <p:stCondLst>
                                    <p:cond delay="400"/>
                                  </p:stCondLst>
                                  <p:childTnLst>
                                    <p:set>
                                      <p:cBhvr>
                                        <p:cTn id="36" dur="1" fill="hold">
                                          <p:stCondLst>
                                            <p:cond delay="0"/>
                                          </p:stCondLst>
                                        </p:cTn>
                                        <p:tgtEl>
                                          <p:spTgt spid="104478"/>
                                        </p:tgtEl>
                                        <p:attrNameLst>
                                          <p:attrName>style.visibility</p:attrName>
                                        </p:attrNameLst>
                                      </p:cBhvr>
                                      <p:to>
                                        <p:strVal val="visible"/>
                                      </p:to>
                                    </p:set>
                                    <p:animEffect transition="in" filter="fade">
                                      <p:cBhvr>
                                        <p:cTn id="37" dur="500"/>
                                        <p:tgtEl>
                                          <p:spTgt spid="104478"/>
                                        </p:tgtEl>
                                      </p:cBhvr>
                                    </p:animEffect>
                                  </p:childTnLst>
                                </p:cTn>
                              </p:par>
                              <p:par>
                                <p:cTn id="38" presetID="42" presetClass="path" presetSubtype="0" decel="100000" fill="hold" nodeType="withEffect">
                                  <p:stCondLst>
                                    <p:cond delay="400"/>
                                  </p:stCondLst>
                                  <p:childTnLst>
                                    <p:animMotion origin="layout" path="M 3.125E-6 0.01621 L 3.125E-6 -2.96296E-6 " pathEditMode="relative" rAng="0" ptsTypes="AA">
                                      <p:cBhvr>
                                        <p:cTn id="39" dur="600" fill="hold"/>
                                        <p:tgtEl>
                                          <p:spTgt spid="104478"/>
                                        </p:tgtEl>
                                        <p:attrNameLst>
                                          <p:attrName>ppt_x</p:attrName>
                                          <p:attrName>ppt_y</p:attrName>
                                        </p:attrNameLst>
                                      </p:cBhvr>
                                      <p:rCtr x="0" y="-810"/>
                                    </p:animMotion>
                                  </p:childTnLst>
                                </p:cTn>
                              </p:par>
                              <p:par>
                                <p:cTn id="40" presetID="10" presetClass="entr" presetSubtype="0" fill="hold" nodeType="withEffect">
                                  <p:stCondLst>
                                    <p:cond delay="5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42" presetClass="path" presetSubtype="0" decel="100000" fill="hold" nodeType="withEffect">
                                  <p:stCondLst>
                                    <p:cond delay="500"/>
                                  </p:stCondLst>
                                  <p:childTnLst>
                                    <p:animMotion origin="layout" path="M 3.125E-6 0.01621 L 3.125E-6 -2.96296E-6 " pathEditMode="relative" rAng="0" ptsTypes="AA">
                                      <p:cBhvr>
                                        <p:cTn id="44" dur="600" fill="hold"/>
                                        <p:tgtEl>
                                          <p:spTgt spid="127"/>
                                        </p:tgtEl>
                                        <p:attrNameLst>
                                          <p:attrName>ppt_x</p:attrName>
                                          <p:attrName>ppt_y</p:attrName>
                                        </p:attrNameLst>
                                      </p:cBhvr>
                                      <p:rCtr x="0" y="-810"/>
                                    </p:animMotion>
                                  </p:childTnLst>
                                </p:cTn>
                              </p:par>
                              <p:par>
                                <p:cTn id="45" presetID="10" presetClass="entr" presetSubtype="0" fill="hold" nodeType="withEffect">
                                  <p:stCondLst>
                                    <p:cond delay="50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par>
                                <p:cTn id="48" presetID="42" presetClass="path" presetSubtype="0" decel="100000" fill="hold" nodeType="withEffect">
                                  <p:stCondLst>
                                    <p:cond delay="500"/>
                                  </p:stCondLst>
                                  <p:childTnLst>
                                    <p:animMotion origin="layout" path="M 3.125E-6 0.01621 L 3.125E-6 -2.96296E-6 " pathEditMode="relative" rAng="0" ptsTypes="AA">
                                      <p:cBhvr>
                                        <p:cTn id="49" dur="600" fill="hold"/>
                                        <p:tgtEl>
                                          <p:spTgt spid="106"/>
                                        </p:tgtEl>
                                        <p:attrNameLst>
                                          <p:attrName>ppt_x</p:attrName>
                                          <p:attrName>ppt_y</p:attrName>
                                        </p:attrNameLst>
                                      </p:cBhvr>
                                      <p:rCtr x="0" y="-810"/>
                                    </p:animMotion>
                                  </p:childTnLst>
                                </p:cTn>
                              </p:par>
                              <p:par>
                                <p:cTn id="50" presetID="10" presetClass="entr" presetSubtype="0" fill="hold" nodeType="withEffect">
                                  <p:stCondLst>
                                    <p:cond delay="50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42" presetClass="path" presetSubtype="0" decel="100000" fill="hold" nodeType="withEffect">
                                  <p:stCondLst>
                                    <p:cond delay="500"/>
                                  </p:stCondLst>
                                  <p:childTnLst>
                                    <p:animMotion origin="layout" path="M 3.125E-6 0.01621 L 3.125E-6 -2.96296E-6 " pathEditMode="relative" rAng="0" ptsTypes="AA">
                                      <p:cBhvr>
                                        <p:cTn id="54" dur="600" fill="hold"/>
                                        <p:tgtEl>
                                          <p:spTgt spid="107"/>
                                        </p:tgtEl>
                                        <p:attrNameLst>
                                          <p:attrName>ppt_x</p:attrName>
                                          <p:attrName>ppt_y</p:attrName>
                                        </p:attrNameLst>
                                      </p:cBhvr>
                                      <p:rCtr x="0" y="-810"/>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left)">
                                      <p:cBhvr>
                                        <p:cTn id="59" dur="11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grpId="1" nodeType="withEffect">
                                  <p:stCondLst>
                                    <p:cond delay="0"/>
                                  </p:stCondLst>
                                  <p:childTnLst>
                                    <p:animMotion origin="layout" path="M 0.01849 -2.22222E-6 L -3.75E-6 -2.22222E-6 " pathEditMode="relative" rAng="0" ptsTypes="AA">
                                      <p:cBhvr>
                                        <p:cTn id="64" dur="600" fill="hold"/>
                                        <p:tgtEl>
                                          <p:spTgt spid="39"/>
                                        </p:tgtEl>
                                        <p:attrNameLst>
                                          <p:attrName>ppt_x</p:attrName>
                                          <p:attrName>ppt_y</p:attrName>
                                        </p:attrNameLst>
                                      </p:cBhvr>
                                      <p:rCtr x="-924" y="0"/>
                                    </p:animMotion>
                                  </p:childTnLst>
                                </p:cTn>
                              </p:par>
                              <p:par>
                                <p:cTn id="65" presetID="10" presetClass="entr" presetSubtype="0" fill="hold" nodeType="withEffect">
                                  <p:stCondLst>
                                    <p:cond delay="5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35" presetClass="path" presetSubtype="0" decel="100000" fill="hold" nodeType="withEffect">
                                  <p:stCondLst>
                                    <p:cond delay="50"/>
                                  </p:stCondLst>
                                  <p:childTnLst>
                                    <p:animMotion origin="layout" path="M 0.01849 -2.22222E-6 L -3.75E-6 -2.22222E-6 " pathEditMode="relative" rAng="0" ptsTypes="AA">
                                      <p:cBhvr>
                                        <p:cTn id="69" dur="600" fill="hold"/>
                                        <p:tgtEl>
                                          <p:spTgt spid="27"/>
                                        </p:tgtEl>
                                        <p:attrNameLst>
                                          <p:attrName>ppt_x</p:attrName>
                                          <p:attrName>ppt_y</p:attrName>
                                        </p:attrNameLst>
                                      </p:cBhvr>
                                      <p:rCtr x="-924" y="0"/>
                                    </p:animMotion>
                                  </p:childTnLst>
                                </p:cTn>
                              </p:par>
                              <p:par>
                                <p:cTn id="70" presetID="10" presetClass="entr" presetSubtype="0" fill="hold" nodeType="withEffect">
                                  <p:stCondLst>
                                    <p:cond delay="10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35" presetClass="path" presetSubtype="0" decel="100000" fill="hold" nodeType="withEffect">
                                  <p:stCondLst>
                                    <p:cond delay="100"/>
                                  </p:stCondLst>
                                  <p:childTnLst>
                                    <p:animMotion origin="layout" path="M 0.01849 -2.22222E-6 L -3.75E-6 -2.22222E-6 " pathEditMode="relative" rAng="0" ptsTypes="AA">
                                      <p:cBhvr>
                                        <p:cTn id="74" dur="600" fill="hold"/>
                                        <p:tgtEl>
                                          <p:spTgt spid="36"/>
                                        </p:tgtEl>
                                        <p:attrNameLst>
                                          <p:attrName>ppt_x</p:attrName>
                                          <p:attrName>ppt_y</p:attrName>
                                        </p:attrNameLst>
                                      </p:cBhvr>
                                      <p:rCtr x="-924" y="0"/>
                                    </p:animMotion>
                                  </p:childTnLst>
                                </p:cTn>
                              </p:par>
                              <p:par>
                                <p:cTn id="75" presetID="10" presetClass="entr" presetSubtype="0" fill="hold" nodeType="withEffect">
                                  <p:stCondLst>
                                    <p:cond delay="2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35" presetClass="path" presetSubtype="0" decel="100000" fill="hold" nodeType="withEffect">
                                  <p:stCondLst>
                                    <p:cond delay="200"/>
                                  </p:stCondLst>
                                  <p:childTnLst>
                                    <p:animMotion origin="layout" path="M 0.01849 -2.22222E-6 L -3.75E-6 -2.22222E-6 " pathEditMode="relative" rAng="0" ptsTypes="AA">
                                      <p:cBhvr>
                                        <p:cTn id="79" dur="600" fill="hold"/>
                                        <p:tgtEl>
                                          <p:spTgt spid="12"/>
                                        </p:tgtEl>
                                        <p:attrNameLst>
                                          <p:attrName>ppt_x</p:attrName>
                                          <p:attrName>ppt_y</p:attrName>
                                        </p:attrNameLst>
                                      </p:cBhvr>
                                      <p:rCtr x="-924" y="0"/>
                                    </p:animMotion>
                                  </p:childTnLst>
                                </p:cTn>
                              </p:par>
                              <p:par>
                                <p:cTn id="80" presetID="10" presetClass="entr" presetSubtype="0" fill="hold" nodeType="withEffect">
                                  <p:stCondLst>
                                    <p:cond delay="300"/>
                                  </p:stCondLst>
                                  <p:childTnLst>
                                    <p:set>
                                      <p:cBhvr>
                                        <p:cTn id="81" dur="1" fill="hold">
                                          <p:stCondLst>
                                            <p:cond delay="0"/>
                                          </p:stCondLst>
                                        </p:cTn>
                                        <p:tgtEl>
                                          <p:spTgt spid="3"/>
                                        </p:tgtEl>
                                        <p:attrNameLst>
                                          <p:attrName>style.visibility</p:attrName>
                                        </p:attrNameLst>
                                      </p:cBhvr>
                                      <p:to>
                                        <p:strVal val="visible"/>
                                      </p:to>
                                    </p:set>
                                    <p:animEffect transition="in" filter="fade">
                                      <p:cBhvr>
                                        <p:cTn id="82" dur="500"/>
                                        <p:tgtEl>
                                          <p:spTgt spid="3"/>
                                        </p:tgtEl>
                                      </p:cBhvr>
                                    </p:animEffect>
                                  </p:childTnLst>
                                </p:cTn>
                              </p:par>
                              <p:par>
                                <p:cTn id="83" presetID="35" presetClass="path" presetSubtype="0" decel="100000" fill="hold" nodeType="withEffect">
                                  <p:stCondLst>
                                    <p:cond delay="300"/>
                                  </p:stCondLst>
                                  <p:childTnLst>
                                    <p:animMotion origin="layout" path="M 0.01849 -2.22222E-6 L -3.75E-6 -2.22222E-6 " pathEditMode="relative" rAng="0" ptsTypes="AA">
                                      <p:cBhvr>
                                        <p:cTn id="84" dur="600" fill="hold"/>
                                        <p:tgtEl>
                                          <p:spTgt spid="3"/>
                                        </p:tgtEl>
                                        <p:attrNameLst>
                                          <p:attrName>ppt_x</p:attrName>
                                          <p:attrName>ppt_y</p:attrName>
                                        </p:attrNameLst>
                                      </p:cBhvr>
                                      <p:rCtr x="-924" y="0"/>
                                    </p:animMotion>
                                  </p:childTnLst>
                                </p:cTn>
                              </p:par>
                              <p:par>
                                <p:cTn id="85" presetID="10" presetClass="entr" presetSubtype="0" fill="hold" nodeType="withEffect">
                                  <p:stCondLst>
                                    <p:cond delay="4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35" presetClass="path" presetSubtype="0" decel="100000" fill="hold" nodeType="withEffect">
                                  <p:stCondLst>
                                    <p:cond delay="400"/>
                                  </p:stCondLst>
                                  <p:childTnLst>
                                    <p:animMotion origin="layout" path="M 0.01849 -2.22222E-6 L -3.75E-6 -2.22222E-6 " pathEditMode="relative" rAng="0" ptsTypes="AA">
                                      <p:cBhvr>
                                        <p:cTn id="89" dur="600" fill="hold"/>
                                        <p:tgtEl>
                                          <p:spTgt spid="13"/>
                                        </p:tgtEl>
                                        <p:attrNameLst>
                                          <p:attrName>ppt_x</p:attrName>
                                          <p:attrName>ppt_y</p:attrName>
                                        </p:attrNameLst>
                                      </p:cBhvr>
                                      <p:rCtr x="-924" y="0"/>
                                    </p:animMotion>
                                  </p:childTnLst>
                                </p:cTn>
                              </p:par>
                              <p:par>
                                <p:cTn id="90" presetID="10" presetClass="entr" presetSubtype="0" fill="hold" nodeType="withEffect">
                                  <p:stCondLst>
                                    <p:cond delay="50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par>
                                <p:cTn id="93" presetID="35" presetClass="path" presetSubtype="0" decel="100000" fill="hold" nodeType="withEffect">
                                  <p:stCondLst>
                                    <p:cond delay="500"/>
                                  </p:stCondLst>
                                  <p:childTnLst>
                                    <p:animMotion origin="layout" path="M 0.01849 -2.22222E-6 L -3.75E-6 -2.22222E-6 " pathEditMode="relative" rAng="0" ptsTypes="AA">
                                      <p:cBhvr>
                                        <p:cTn id="94" dur="600" fill="hold"/>
                                        <p:tgtEl>
                                          <p:spTgt spid="17"/>
                                        </p:tgtEl>
                                        <p:attrNameLst>
                                          <p:attrName>ppt_x</p:attrName>
                                          <p:attrName>ppt_y</p:attrName>
                                        </p:attrNameLst>
                                      </p:cBhvr>
                                      <p:rCtr x="-924" y="0"/>
                                    </p:animMotion>
                                  </p:childTnLst>
                                </p:cTn>
                              </p:par>
                              <p:par>
                                <p:cTn id="95" presetID="10" presetClass="entr" presetSubtype="0" fill="hold" grpId="0" nodeType="withEffect">
                                  <p:stCondLst>
                                    <p:cond delay="6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35" presetClass="path" presetSubtype="0" decel="100000" fill="hold" grpId="1" nodeType="withEffect">
                                  <p:stCondLst>
                                    <p:cond delay="600"/>
                                  </p:stCondLst>
                                  <p:childTnLst>
                                    <p:animMotion origin="layout" path="M 0.01849 -2.22222E-6 L -3.75E-6 -2.22222E-6 " pathEditMode="relative" rAng="0" ptsTypes="AA">
                                      <p:cBhvr>
                                        <p:cTn id="99" dur="600" fill="hold"/>
                                        <p:tgtEl>
                                          <p:spTgt spid="23"/>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39" grpId="0"/>
      <p:bldP spid="3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What is resiliency?</a:t>
            </a:r>
            <a:br>
              <a:rPr lang="en-US"/>
            </a:br>
            <a:r>
              <a:rPr lang="en-US" sz="2040">
                <a:solidFill>
                  <a:schemeClr val="accent3"/>
                </a:solidFill>
                <a:latin typeface="+mn-lt"/>
              </a:rPr>
              <a:t>Not about avoiding failures, but responding to failures</a:t>
            </a:r>
          </a:p>
        </p:txBody>
      </p:sp>
      <p:grpSp>
        <p:nvGrpSpPr>
          <p:cNvPr id="78" name="Group 77" descr="Primary site">
            <a:extLst>
              <a:ext uri="{FF2B5EF4-FFF2-40B4-BE49-F238E27FC236}">
                <a16:creationId xmlns:a16="http://schemas.microsoft.com/office/drawing/2014/main" id="{8EA86820-6A6D-4213-8A49-E17B17D3B82D}"/>
              </a:ext>
            </a:extLst>
          </p:cNvPr>
          <p:cNvGrpSpPr/>
          <p:nvPr/>
        </p:nvGrpSpPr>
        <p:grpSpPr>
          <a:xfrm>
            <a:off x="570015" y="1691941"/>
            <a:ext cx="3208243" cy="1845247"/>
            <a:chOff x="558025" y="1658917"/>
            <a:chExt cx="3145622" cy="1809230"/>
          </a:xfrm>
        </p:grpSpPr>
        <p:grpSp>
          <p:nvGrpSpPr>
            <p:cNvPr id="7" name="Group 6">
              <a:extLst>
                <a:ext uri="{FF2B5EF4-FFF2-40B4-BE49-F238E27FC236}">
                  <a16:creationId xmlns:a16="http://schemas.microsoft.com/office/drawing/2014/main" id="{9F191801-9475-495C-8EB5-A14F7C46743E}"/>
                </a:ext>
              </a:extLst>
            </p:cNvPr>
            <p:cNvGrpSpPr/>
            <p:nvPr/>
          </p:nvGrpSpPr>
          <p:grpSpPr>
            <a:xfrm>
              <a:off x="1325878" y="2992460"/>
              <a:ext cx="306246" cy="294588"/>
              <a:chOff x="8329583" y="1657289"/>
              <a:chExt cx="312387" cy="300495"/>
            </a:xfrm>
          </p:grpSpPr>
          <p:cxnSp>
            <p:nvCxnSpPr>
              <p:cNvPr id="19" name="Straight Connector 18">
                <a:extLst>
                  <a:ext uri="{FF2B5EF4-FFF2-40B4-BE49-F238E27FC236}">
                    <a16:creationId xmlns:a16="http://schemas.microsoft.com/office/drawing/2014/main" id="{AF661B24-14A2-4F82-8FC9-0F7F80C33226}"/>
                  </a:ext>
                </a:extLst>
              </p:cNvPr>
              <p:cNvCxnSpPr>
                <a:cxnSpLocks/>
              </p:cNvCxnSpPr>
              <p:nvPr/>
            </p:nvCxnSpPr>
            <p:spPr>
              <a:xfrm rot="16200000">
                <a:off x="8329583" y="1657289"/>
                <a:ext cx="297566" cy="29756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29B0C1-2E49-433F-A2CF-00632A2C1202}"/>
                  </a:ext>
                </a:extLst>
              </p:cNvPr>
              <p:cNvCxnSpPr/>
              <p:nvPr/>
            </p:nvCxnSpPr>
            <p:spPr>
              <a:xfrm>
                <a:off x="8344404" y="1660218"/>
                <a:ext cx="297566" cy="29756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4C5FDC3-3934-4F11-895C-C5C1EFBDF424}"/>
                </a:ext>
              </a:extLst>
            </p:cNvPr>
            <p:cNvGrpSpPr/>
            <p:nvPr/>
          </p:nvGrpSpPr>
          <p:grpSpPr>
            <a:xfrm>
              <a:off x="558025" y="1658917"/>
              <a:ext cx="3145622" cy="1809230"/>
              <a:chOff x="4420900" y="595604"/>
              <a:chExt cx="6065735" cy="1742081"/>
            </a:xfrm>
          </p:grpSpPr>
          <p:sp>
            <p:nvSpPr>
              <p:cNvPr id="17" name="Rectangle: Rounded Corners 16">
                <a:extLst>
                  <a:ext uri="{FF2B5EF4-FFF2-40B4-BE49-F238E27FC236}">
                    <a16:creationId xmlns:a16="http://schemas.microsoft.com/office/drawing/2014/main" id="{5FEEA5D3-5084-4D11-A89A-594E14C67DFA}"/>
                  </a:ext>
                </a:extLst>
              </p:cNvPr>
              <p:cNvSpPr/>
              <p:nvPr/>
            </p:nvSpPr>
            <p:spPr bwMode="auto">
              <a:xfrm>
                <a:off x="4420900" y="713579"/>
                <a:ext cx="6065735" cy="1624106"/>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ea typeface="Segoe UI" pitchFamily="34" charset="0"/>
                  <a:cs typeface="Segoe UI" pitchFamily="34" charset="0"/>
                </a:endParaRPr>
              </a:p>
            </p:txBody>
          </p:sp>
          <p:sp useBgFill="1">
            <p:nvSpPr>
              <p:cNvPr id="18" name="Rectangle 17">
                <a:extLst>
                  <a:ext uri="{FF2B5EF4-FFF2-40B4-BE49-F238E27FC236}">
                    <a16:creationId xmlns:a16="http://schemas.microsoft.com/office/drawing/2014/main" id="{239B342F-20FA-4F40-9D34-74803B15821C}"/>
                  </a:ext>
                </a:extLst>
              </p:cNvPr>
              <p:cNvSpPr/>
              <p:nvPr/>
            </p:nvSpPr>
            <p:spPr bwMode="auto">
              <a:xfrm>
                <a:off x="6500227" y="595604"/>
                <a:ext cx="1820587" cy="22809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ea typeface="Segoe UI" pitchFamily="34" charset="0"/>
                    <a:cs typeface="Segoe UI" pitchFamily="34" charset="0"/>
                  </a:rPr>
                  <a:t>Primary site</a:t>
                </a:r>
              </a:p>
            </p:txBody>
          </p:sp>
        </p:grpSp>
        <p:grpSp>
          <p:nvGrpSpPr>
            <p:cNvPr id="9" name="Group 8">
              <a:extLst>
                <a:ext uri="{FF2B5EF4-FFF2-40B4-BE49-F238E27FC236}">
                  <a16:creationId xmlns:a16="http://schemas.microsoft.com/office/drawing/2014/main" id="{FEBD559B-73E9-4FA7-BE74-53D0A8F8DF7C}"/>
                </a:ext>
              </a:extLst>
            </p:cNvPr>
            <p:cNvGrpSpPr/>
            <p:nvPr/>
          </p:nvGrpSpPr>
          <p:grpSpPr>
            <a:xfrm>
              <a:off x="2621967" y="2981807"/>
              <a:ext cx="422427" cy="315895"/>
              <a:chOff x="6801732" y="3273980"/>
              <a:chExt cx="430898" cy="322229"/>
            </a:xfrm>
          </p:grpSpPr>
          <p:cxnSp>
            <p:nvCxnSpPr>
              <p:cNvPr id="15" name="Straight Connector 14">
                <a:extLst>
                  <a:ext uri="{FF2B5EF4-FFF2-40B4-BE49-F238E27FC236}">
                    <a16:creationId xmlns:a16="http://schemas.microsoft.com/office/drawing/2014/main" id="{B9EEBD90-DD00-4F91-B177-CBC675109F36}"/>
                  </a:ext>
                </a:extLst>
              </p:cNvPr>
              <p:cNvCxnSpPr>
                <a:cxnSpLocks/>
              </p:cNvCxnSpPr>
              <p:nvPr/>
            </p:nvCxnSpPr>
            <p:spPr>
              <a:xfrm flipV="1">
                <a:off x="6925153" y="3273980"/>
                <a:ext cx="307477" cy="322229"/>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E64493-9EBA-451E-B5BE-331475CA9CB3}"/>
                  </a:ext>
                </a:extLst>
              </p:cNvPr>
              <p:cNvCxnSpPr/>
              <p:nvPr/>
            </p:nvCxnSpPr>
            <p:spPr>
              <a:xfrm>
                <a:off x="6801732" y="3461180"/>
                <a:ext cx="123419" cy="12793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server" title="Icon of a server tower">
              <a:extLst>
                <a:ext uri="{FF2B5EF4-FFF2-40B4-BE49-F238E27FC236}">
                  <a16:creationId xmlns:a16="http://schemas.microsoft.com/office/drawing/2014/main" id="{AE561AEA-60D0-4657-B247-484B9FB051DF}"/>
                </a:ext>
              </a:extLst>
            </p:cNvPr>
            <p:cNvSpPr>
              <a:spLocks noChangeAspect="1" noEditPoints="1"/>
            </p:cNvSpPr>
            <p:nvPr/>
          </p:nvSpPr>
          <p:spPr bwMode="auto">
            <a:xfrm>
              <a:off x="1269378" y="2031055"/>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11" name="Group 10">
              <a:extLst>
                <a:ext uri="{FF2B5EF4-FFF2-40B4-BE49-F238E27FC236}">
                  <a16:creationId xmlns:a16="http://schemas.microsoft.com/office/drawing/2014/main" id="{D9ECA6DB-E1BF-4D42-9110-8D9DE7B16163}"/>
                </a:ext>
              </a:extLst>
            </p:cNvPr>
            <p:cNvGrpSpPr/>
            <p:nvPr/>
          </p:nvGrpSpPr>
          <p:grpSpPr>
            <a:xfrm>
              <a:off x="958116" y="2541603"/>
              <a:ext cx="443815" cy="441837"/>
              <a:chOff x="860736" y="2842504"/>
              <a:chExt cx="452714" cy="450697"/>
            </a:xfrm>
          </p:grpSpPr>
          <p:sp useBgFill="1">
            <p:nvSpPr>
              <p:cNvPr id="13" name="Oval 5">
                <a:extLst>
                  <a:ext uri="{FF2B5EF4-FFF2-40B4-BE49-F238E27FC236}">
                    <a16:creationId xmlns:a16="http://schemas.microsoft.com/office/drawing/2014/main" id="{E9A5C9C0-AFA6-4550-BDD7-BD6A16CAC8ED}"/>
                  </a:ext>
                </a:extLst>
              </p:cNvPr>
              <p:cNvSpPr>
                <a:spLocks noChangeArrowheads="1"/>
              </p:cNvSpPr>
              <p:nvPr/>
            </p:nvSpPr>
            <p:spPr bwMode="auto">
              <a:xfrm>
                <a:off x="860736" y="2842504"/>
                <a:ext cx="452714" cy="45069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14" name="LightningBolt_E945" title="Icon of a lightning bolt">
                <a:extLst>
                  <a:ext uri="{FF2B5EF4-FFF2-40B4-BE49-F238E27FC236}">
                    <a16:creationId xmlns:a16="http://schemas.microsoft.com/office/drawing/2014/main" id="{0DDCA344-3B71-4CBA-BCA4-50B6B255324A}"/>
                  </a:ext>
                </a:extLst>
              </p:cNvPr>
              <p:cNvSpPr>
                <a:spLocks noChangeAspect="1"/>
              </p:cNvSpPr>
              <p:nvPr/>
            </p:nvSpPr>
            <p:spPr bwMode="auto">
              <a:xfrm>
                <a:off x="1010785" y="2971422"/>
                <a:ext cx="152616" cy="21297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sp>
          <p:nvSpPr>
            <p:cNvPr id="12" name="server" title="Icon of a server tower">
              <a:extLst>
                <a:ext uri="{FF2B5EF4-FFF2-40B4-BE49-F238E27FC236}">
                  <a16:creationId xmlns:a16="http://schemas.microsoft.com/office/drawing/2014/main" id="{0478CCB4-D1EC-4A63-8B7D-43D00993AF4D}"/>
                </a:ext>
              </a:extLst>
            </p:cNvPr>
            <p:cNvSpPr>
              <a:spLocks noChangeAspect="1" noEditPoints="1"/>
            </p:cNvSpPr>
            <p:nvPr/>
          </p:nvSpPr>
          <p:spPr bwMode="auto">
            <a:xfrm>
              <a:off x="2621967" y="2028257"/>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grpSp>
        <p:nvGrpSpPr>
          <p:cNvPr id="81" name="Group 80" descr="Original and backup">
            <a:extLst>
              <a:ext uri="{FF2B5EF4-FFF2-40B4-BE49-F238E27FC236}">
                <a16:creationId xmlns:a16="http://schemas.microsoft.com/office/drawing/2014/main" id="{0F517E55-7C5C-475B-98A9-200389285C1B}"/>
              </a:ext>
            </a:extLst>
          </p:cNvPr>
          <p:cNvGrpSpPr/>
          <p:nvPr/>
        </p:nvGrpSpPr>
        <p:grpSpPr>
          <a:xfrm>
            <a:off x="8585954" y="1691942"/>
            <a:ext cx="3042102" cy="1844179"/>
            <a:chOff x="8417502" y="1713750"/>
            <a:chExt cx="2982724" cy="1808183"/>
          </a:xfrm>
        </p:grpSpPr>
        <p:sp>
          <p:nvSpPr>
            <p:cNvPr id="37" name="Rectangle: Rounded Corners 36">
              <a:extLst>
                <a:ext uri="{FF2B5EF4-FFF2-40B4-BE49-F238E27FC236}">
                  <a16:creationId xmlns:a16="http://schemas.microsoft.com/office/drawing/2014/main" id="{B1647187-EF98-49D4-8B6E-7B388D0A3AF6}"/>
                </a:ext>
              </a:extLst>
            </p:cNvPr>
            <p:cNvSpPr/>
            <p:nvPr/>
          </p:nvSpPr>
          <p:spPr bwMode="auto">
            <a:xfrm>
              <a:off x="10146605" y="1781439"/>
              <a:ext cx="1253621" cy="1740494"/>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2" y="1771078"/>
              <a:ext cx="1253621" cy="1750855"/>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grpSp>
          <p:nvGrpSpPr>
            <p:cNvPr id="74" name="Group 73">
              <a:extLst>
                <a:ext uri="{FF2B5EF4-FFF2-40B4-BE49-F238E27FC236}">
                  <a16:creationId xmlns:a16="http://schemas.microsoft.com/office/drawing/2014/main" id="{C05AFA53-831A-4D27-BD13-76ADED5094B1}"/>
                </a:ext>
              </a:extLst>
            </p:cNvPr>
            <p:cNvGrpSpPr/>
            <p:nvPr/>
          </p:nvGrpSpPr>
          <p:grpSpPr>
            <a:xfrm>
              <a:off x="10562202" y="2981806"/>
              <a:ext cx="422427" cy="315895"/>
              <a:chOff x="10793811" y="3053246"/>
              <a:chExt cx="422427" cy="315895"/>
            </a:xfrm>
          </p:grpSpPr>
          <p:cxnSp>
            <p:nvCxnSpPr>
              <p:cNvPr id="55" name="Straight Connector 54">
                <a:extLst>
                  <a:ext uri="{FF2B5EF4-FFF2-40B4-BE49-F238E27FC236}">
                    <a16:creationId xmlns:a16="http://schemas.microsoft.com/office/drawing/2014/main" id="{929D2EE9-4BB9-4705-A9A0-2F4A21392A21}"/>
                  </a:ext>
                </a:extLst>
              </p:cNvPr>
              <p:cNvCxnSpPr>
                <a:cxnSpLocks/>
              </p:cNvCxnSpPr>
              <p:nvPr/>
            </p:nvCxnSpPr>
            <p:spPr>
              <a:xfrm flipV="1">
                <a:off x="10914806" y="3053246"/>
                <a:ext cx="301432" cy="315895"/>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8E70836-6B2E-4759-A2B0-9A73EA92D5F4}"/>
                  </a:ext>
                </a:extLst>
              </p:cNvPr>
              <p:cNvCxnSpPr/>
              <p:nvPr/>
            </p:nvCxnSpPr>
            <p:spPr>
              <a:xfrm>
                <a:off x="10793811" y="3236766"/>
                <a:ext cx="120993" cy="1254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D759CA30-8AA8-40A6-8071-0BEFA7429E2A}"/>
                </a:ext>
              </a:extLst>
            </p:cNvPr>
            <p:cNvGrpSpPr/>
            <p:nvPr/>
          </p:nvGrpSpPr>
          <p:grpSpPr>
            <a:xfrm>
              <a:off x="8891190" y="2992459"/>
              <a:ext cx="306245" cy="294589"/>
              <a:chOff x="9062367" y="3063899"/>
              <a:chExt cx="306245" cy="294589"/>
            </a:xfrm>
          </p:grpSpPr>
          <p:cxnSp>
            <p:nvCxnSpPr>
              <p:cNvPr id="53" name="Straight Connector 52">
                <a:extLst>
                  <a:ext uri="{FF2B5EF4-FFF2-40B4-BE49-F238E27FC236}">
                    <a16:creationId xmlns:a16="http://schemas.microsoft.com/office/drawing/2014/main" id="{8CF7E414-DC7C-46EA-AF9B-6FB72F87B38C}"/>
                  </a:ext>
                </a:extLst>
              </p:cNvPr>
              <p:cNvCxnSpPr>
                <a:cxnSpLocks/>
              </p:cNvCxnSpPr>
              <p:nvPr/>
            </p:nvCxnSpPr>
            <p:spPr>
              <a:xfrm rot="16200000">
                <a:off x="9062366" y="3063900"/>
                <a:ext cx="291717" cy="29171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2A0FB5-743C-45B3-9DB0-DFE1CC8BC0C3}"/>
                  </a:ext>
                </a:extLst>
              </p:cNvPr>
              <p:cNvCxnSpPr/>
              <p:nvPr/>
            </p:nvCxnSpPr>
            <p:spPr>
              <a:xfrm>
                <a:off x="9076896" y="3066771"/>
                <a:ext cx="291716" cy="2917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52" name="Rectangle 51">
              <a:extLst>
                <a:ext uri="{FF2B5EF4-FFF2-40B4-BE49-F238E27FC236}">
                  <a16:creationId xmlns:a16="http://schemas.microsoft.com/office/drawing/2014/main" id="{D8FCAB16-D0D7-492F-944C-551749D00841}"/>
                </a:ext>
              </a:extLst>
            </p:cNvPr>
            <p:cNvSpPr/>
            <p:nvPr/>
          </p:nvSpPr>
          <p:spPr bwMode="auto">
            <a:xfrm>
              <a:off x="8724762" y="1713750"/>
              <a:ext cx="639101"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Original</a:t>
              </a:r>
            </a:p>
          </p:txBody>
        </p:sp>
        <p:sp useBgFill="1">
          <p:nvSpPr>
            <p:cNvPr id="50" name="Rectangle 49">
              <a:extLst>
                <a:ext uri="{FF2B5EF4-FFF2-40B4-BE49-F238E27FC236}">
                  <a16:creationId xmlns:a16="http://schemas.microsoft.com/office/drawing/2014/main" id="{54E15703-A67E-4C91-AE54-7EA4CEC40CD4}"/>
                </a:ext>
              </a:extLst>
            </p:cNvPr>
            <p:cNvSpPr/>
            <p:nvPr/>
          </p:nvSpPr>
          <p:spPr bwMode="auto">
            <a:xfrm>
              <a:off x="10463972" y="1722160"/>
              <a:ext cx="618886"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Backup</a:t>
              </a:r>
            </a:p>
          </p:txBody>
        </p:sp>
        <p:grpSp>
          <p:nvGrpSpPr>
            <p:cNvPr id="73" name="Group 72">
              <a:extLst>
                <a:ext uri="{FF2B5EF4-FFF2-40B4-BE49-F238E27FC236}">
                  <a16:creationId xmlns:a16="http://schemas.microsoft.com/office/drawing/2014/main" id="{3814BE1A-FBC2-40E5-800C-5DAF21BBA7EE}"/>
                </a:ext>
              </a:extLst>
            </p:cNvPr>
            <p:cNvGrpSpPr/>
            <p:nvPr/>
          </p:nvGrpSpPr>
          <p:grpSpPr>
            <a:xfrm>
              <a:off x="8661050" y="2047799"/>
              <a:ext cx="766524" cy="882728"/>
              <a:chOff x="8717480" y="2119239"/>
              <a:chExt cx="766524" cy="882728"/>
            </a:xfrm>
          </p:grpSpPr>
          <p:sp>
            <p:nvSpPr>
              <p:cNvPr id="44" name="Database_EFC7" title="Icon of a cylinder">
                <a:extLst>
                  <a:ext uri="{FF2B5EF4-FFF2-40B4-BE49-F238E27FC236}">
                    <a16:creationId xmlns:a16="http://schemas.microsoft.com/office/drawing/2014/main" id="{8AE59316-5F23-4F42-AF9C-152FB39CC31D}"/>
                  </a:ext>
                </a:extLst>
              </p:cNvPr>
              <p:cNvSpPr>
                <a:spLocks noChangeAspect="1" noEditPoints="1"/>
              </p:cNvSpPr>
              <p:nvPr/>
            </p:nvSpPr>
            <p:spPr bwMode="auto">
              <a:xfrm>
                <a:off x="8717480" y="2119239"/>
                <a:ext cx="546741" cy="7106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3" name="Group 2">
                <a:extLst>
                  <a:ext uri="{FF2B5EF4-FFF2-40B4-BE49-F238E27FC236}">
                    <a16:creationId xmlns:a16="http://schemas.microsoft.com/office/drawing/2014/main" id="{8F662969-8635-4DF4-A7B2-7EFA03E6F287}"/>
                  </a:ext>
                </a:extLst>
              </p:cNvPr>
              <p:cNvGrpSpPr/>
              <p:nvPr/>
            </p:nvGrpSpPr>
            <p:grpSpPr>
              <a:xfrm>
                <a:off x="9040189" y="2560130"/>
                <a:ext cx="443815" cy="441837"/>
                <a:chOff x="9215489" y="2560130"/>
                <a:chExt cx="443815" cy="441837"/>
              </a:xfrm>
            </p:grpSpPr>
            <p:sp useBgFill="1">
              <p:nvSpPr>
                <p:cNvPr id="47" name="Oval 5">
                  <a:extLst>
                    <a:ext uri="{FF2B5EF4-FFF2-40B4-BE49-F238E27FC236}">
                      <a16:creationId xmlns:a16="http://schemas.microsoft.com/office/drawing/2014/main" id="{2A3433A6-6F3D-46B9-A2ED-294792B929A1}"/>
                    </a:ext>
                  </a:extLst>
                </p:cNvPr>
                <p:cNvSpPr>
                  <a:spLocks noChangeArrowheads="1"/>
                </p:cNvSpPr>
                <p:nvPr/>
              </p:nvSpPr>
              <p:spPr bwMode="auto">
                <a:xfrm>
                  <a:off x="9215489" y="2560130"/>
                  <a:ext cx="443815" cy="44183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48" name="LightningBolt_E945" title="Icon of a lightning bolt">
                  <a:extLst>
                    <a:ext uri="{FF2B5EF4-FFF2-40B4-BE49-F238E27FC236}">
                      <a16:creationId xmlns:a16="http://schemas.microsoft.com/office/drawing/2014/main" id="{4CED9A6C-C6E7-42E4-8B1C-093AAB28C42B}"/>
                    </a:ext>
                  </a:extLst>
                </p:cNvPr>
                <p:cNvSpPr>
                  <a:spLocks noChangeAspect="1"/>
                </p:cNvSpPr>
                <p:nvPr/>
              </p:nvSpPr>
              <p:spPr bwMode="auto">
                <a:xfrm>
                  <a:off x="9362588" y="2686514"/>
                  <a:ext cx="149616" cy="20878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grpSp>
        <p:sp>
          <p:nvSpPr>
            <p:cNvPr id="46" name="Database_EFC7" title="Icon of a cylinder">
              <a:extLst>
                <a:ext uri="{FF2B5EF4-FFF2-40B4-BE49-F238E27FC236}">
                  <a16:creationId xmlns:a16="http://schemas.microsoft.com/office/drawing/2014/main" id="{870805A7-595B-46B5-A3ED-5E677C68F71D}"/>
                </a:ext>
              </a:extLst>
            </p:cNvPr>
            <p:cNvSpPr>
              <a:spLocks noChangeAspect="1" noEditPoints="1"/>
            </p:cNvSpPr>
            <p:nvPr/>
          </p:nvSpPr>
          <p:spPr bwMode="auto">
            <a:xfrm>
              <a:off x="10500045" y="2047799"/>
              <a:ext cx="546741" cy="7106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263106" y="1691942"/>
            <a:ext cx="0" cy="4116570"/>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67820" y="1691942"/>
            <a:ext cx="0" cy="4116570"/>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High availability">
            <a:extLst>
              <a:ext uri="{FF2B5EF4-FFF2-40B4-BE49-F238E27FC236}">
                <a16:creationId xmlns:a16="http://schemas.microsoft.com/office/drawing/2014/main" id="{0C50B19B-A3B6-43E0-AD88-F9C887C40DB9}"/>
              </a:ext>
            </a:extLst>
          </p:cNvPr>
          <p:cNvGrpSpPr/>
          <p:nvPr/>
        </p:nvGrpSpPr>
        <p:grpSpPr>
          <a:xfrm>
            <a:off x="563137" y="3677136"/>
            <a:ext cx="3215122" cy="2249042"/>
            <a:chOff x="498413" y="3854722"/>
            <a:chExt cx="3215578" cy="2249361"/>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High availability</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1481312"/>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Data is replicated to a minimum of one additional location at low latency so</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data and application uptime</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is preserved</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Disaster recovery">
            <a:extLst>
              <a:ext uri="{FF2B5EF4-FFF2-40B4-BE49-F238E27FC236}">
                <a16:creationId xmlns:a16="http://schemas.microsoft.com/office/drawing/2014/main" id="{EEA209B1-AA6B-4900-BF3B-122059F8F983}"/>
              </a:ext>
            </a:extLst>
          </p:cNvPr>
          <p:cNvGrpSpPr/>
          <p:nvPr/>
        </p:nvGrpSpPr>
        <p:grpSpPr>
          <a:xfrm>
            <a:off x="4637539" y="3677136"/>
            <a:ext cx="3071144" cy="1989745"/>
            <a:chOff x="4691977" y="3854722"/>
            <a:chExt cx="3071580" cy="1990027"/>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Disaster recovery</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7" y="4622771"/>
              <a:ext cx="3071575" cy="1221978"/>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When your applications</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have a catastrophic failure, run them in Azure or a secondary datacenter</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63753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Backup">
            <a:extLst>
              <a:ext uri="{FF2B5EF4-FFF2-40B4-BE49-F238E27FC236}">
                <a16:creationId xmlns:a16="http://schemas.microsoft.com/office/drawing/2014/main" id="{55880767-A44D-4A11-A2D4-2CAA46451696}"/>
              </a:ext>
            </a:extLst>
          </p:cNvPr>
          <p:cNvGrpSpPr/>
          <p:nvPr/>
        </p:nvGrpSpPr>
        <p:grpSpPr>
          <a:xfrm>
            <a:off x="8564490" y="3677138"/>
            <a:ext cx="3185706" cy="1730447"/>
            <a:chOff x="8448230" y="3854722"/>
            <a:chExt cx="3186158" cy="1730692"/>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30"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Backup</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962643"/>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When your data is corrupted, deleted or lost, you can restore it</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descr="Primary site and secondary site">
            <a:extLst>
              <a:ext uri="{FF2B5EF4-FFF2-40B4-BE49-F238E27FC236}">
                <a16:creationId xmlns:a16="http://schemas.microsoft.com/office/drawing/2014/main" id="{1A776670-1BF7-4C03-93F6-ED7BBD172225}"/>
              </a:ext>
              <a:ext uri="{C183D7F6-B498-43B3-948B-1728B52AA6E4}">
                <adec:decorative xmlns:adec="http://schemas.microsoft.com/office/drawing/2017/decorative" val="0"/>
              </a:ext>
            </a:extLst>
          </p:cNvPr>
          <p:cNvGrpSpPr/>
          <p:nvPr/>
        </p:nvGrpSpPr>
        <p:grpSpPr>
          <a:xfrm>
            <a:off x="4694412" y="1691941"/>
            <a:ext cx="3042102" cy="1845247"/>
            <a:chOff x="4601918" y="1680067"/>
            <a:chExt cx="2982724" cy="1809230"/>
          </a:xfrm>
        </p:grpSpPr>
        <p:sp>
          <p:nvSpPr>
            <p:cNvPr id="75" name="Rectangle: Rounded Corners 74">
              <a:extLst>
                <a:ext uri="{FF2B5EF4-FFF2-40B4-BE49-F238E27FC236}">
                  <a16:creationId xmlns:a16="http://schemas.microsoft.com/office/drawing/2014/main" id="{4DED0C37-BD77-428E-B095-9F292D226ED6}"/>
                </a:ext>
              </a:extLst>
            </p:cNvPr>
            <p:cNvSpPr/>
            <p:nvPr/>
          </p:nvSpPr>
          <p:spPr bwMode="auto">
            <a:xfrm>
              <a:off x="6331021" y="1781439"/>
              <a:ext cx="1253621" cy="1706811"/>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prstClr val="white"/>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601918" y="1771078"/>
              <a:ext cx="1253621" cy="1718219"/>
            </a:xfrm>
            <a:prstGeom prst="roundRect">
              <a:avLst>
                <a:gd name="adj" fmla="val 0"/>
              </a:avLst>
            </a:prstGeom>
            <a:noFill/>
            <a:ln w="19050">
              <a:gradFill flip="none" rotWithShape="1">
                <a:gsLst>
                  <a:gs pos="0">
                    <a:schemeClr val="accent1"/>
                  </a:gs>
                  <a:gs pos="100000">
                    <a:schemeClr val="accent3"/>
                  </a:gs>
                </a:gsLst>
                <a:lin ang="54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prstClr val="white"/>
                </a:solidFill>
                <a:latin typeface="Segoe UI"/>
                <a:cs typeface="Segoe UI" pitchFamily="34" charset="0"/>
              </a:endParaRPr>
            </a:p>
          </p:txBody>
        </p:sp>
        <p:sp useBgFill="1">
          <p:nvSpPr>
            <p:cNvPr id="36" name="Rectangle 35">
              <a:extLst>
                <a:ext uri="{FF2B5EF4-FFF2-40B4-BE49-F238E27FC236}">
                  <a16:creationId xmlns:a16="http://schemas.microsoft.com/office/drawing/2014/main" id="{28267531-14C6-4F39-8B56-A9E5F5ED56B0}"/>
                </a:ext>
              </a:extLst>
            </p:cNvPr>
            <p:cNvSpPr/>
            <p:nvPr/>
          </p:nvSpPr>
          <p:spPr bwMode="auto">
            <a:xfrm>
              <a:off x="4747164" y="1680067"/>
              <a:ext cx="963129" cy="17953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Primary site</a:t>
              </a:r>
            </a:p>
          </p:txBody>
        </p:sp>
        <p:cxnSp>
          <p:nvCxnSpPr>
            <p:cNvPr id="33" name="Straight Connector 32">
              <a:extLst>
                <a:ext uri="{FF2B5EF4-FFF2-40B4-BE49-F238E27FC236}">
                  <a16:creationId xmlns:a16="http://schemas.microsoft.com/office/drawing/2014/main" id="{AB9E1B92-C6B8-4AA0-813A-EC37E5A854C1}"/>
                </a:ext>
              </a:extLst>
            </p:cNvPr>
            <p:cNvCxnSpPr>
              <a:cxnSpLocks/>
            </p:cNvCxnSpPr>
            <p:nvPr/>
          </p:nvCxnSpPr>
          <p:spPr>
            <a:xfrm rot="16200000">
              <a:off x="5058569" y="2992459"/>
              <a:ext cx="291717" cy="291716"/>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E67083-77C9-48A5-8A90-DE70734913EC}"/>
                </a:ext>
              </a:extLst>
            </p:cNvPr>
            <p:cNvCxnSpPr/>
            <p:nvPr/>
          </p:nvCxnSpPr>
          <p:spPr>
            <a:xfrm>
              <a:off x="5073099" y="2995330"/>
              <a:ext cx="291716" cy="2917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18B361D-9C06-4779-9152-C6FDFF859FEF}"/>
                </a:ext>
              </a:extLst>
            </p:cNvPr>
            <p:cNvGrpSpPr/>
            <p:nvPr/>
          </p:nvGrpSpPr>
          <p:grpSpPr>
            <a:xfrm>
              <a:off x="6746618" y="2981806"/>
              <a:ext cx="422427" cy="315895"/>
              <a:chOff x="6541853" y="3053246"/>
              <a:chExt cx="422427" cy="315895"/>
            </a:xfrm>
          </p:grpSpPr>
          <p:cxnSp>
            <p:nvCxnSpPr>
              <p:cNvPr id="31" name="Straight Connector 30">
                <a:extLst>
                  <a:ext uri="{FF2B5EF4-FFF2-40B4-BE49-F238E27FC236}">
                    <a16:creationId xmlns:a16="http://schemas.microsoft.com/office/drawing/2014/main" id="{8B90ADF7-68F6-4611-959D-6F41646CBA60}"/>
                  </a:ext>
                </a:extLst>
              </p:cNvPr>
              <p:cNvCxnSpPr>
                <a:cxnSpLocks/>
              </p:cNvCxnSpPr>
              <p:nvPr/>
            </p:nvCxnSpPr>
            <p:spPr>
              <a:xfrm flipV="1">
                <a:off x="6662848" y="3053246"/>
                <a:ext cx="301432" cy="315895"/>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3C7CF7-E667-4EBE-A576-0A8A965C5A5E}"/>
                  </a:ext>
                </a:extLst>
              </p:cNvPr>
              <p:cNvCxnSpPr/>
              <p:nvPr/>
            </p:nvCxnSpPr>
            <p:spPr>
              <a:xfrm>
                <a:off x="6541853" y="3236766"/>
                <a:ext cx="120993" cy="125417"/>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server" title="Icon of a server tower">
              <a:extLst>
                <a:ext uri="{FF2B5EF4-FFF2-40B4-BE49-F238E27FC236}">
                  <a16:creationId xmlns:a16="http://schemas.microsoft.com/office/drawing/2014/main" id="{FEEFDC57-68DE-41D0-99B4-E2F31B7430AE}"/>
                </a:ext>
              </a:extLst>
            </p:cNvPr>
            <p:cNvSpPr>
              <a:spLocks noChangeAspect="1" noEditPoints="1"/>
            </p:cNvSpPr>
            <p:nvPr/>
          </p:nvSpPr>
          <p:spPr bwMode="auto">
            <a:xfrm>
              <a:off x="5026140" y="2028256"/>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nvGrpSpPr>
            <p:cNvPr id="4" name="Group 3">
              <a:extLst>
                <a:ext uri="{FF2B5EF4-FFF2-40B4-BE49-F238E27FC236}">
                  <a16:creationId xmlns:a16="http://schemas.microsoft.com/office/drawing/2014/main" id="{0B36D9F0-0ED5-4905-A4CF-9FC90F72D980}"/>
                </a:ext>
              </a:extLst>
            </p:cNvPr>
            <p:cNvGrpSpPr/>
            <p:nvPr/>
          </p:nvGrpSpPr>
          <p:grpSpPr>
            <a:xfrm>
              <a:off x="4697842" y="2538804"/>
              <a:ext cx="443815" cy="441837"/>
              <a:chOff x="4697842" y="2610244"/>
              <a:chExt cx="443815" cy="441837"/>
            </a:xfrm>
          </p:grpSpPr>
          <p:sp useBgFill="1">
            <p:nvSpPr>
              <p:cNvPr id="29" name="Oval 5">
                <a:extLst>
                  <a:ext uri="{FF2B5EF4-FFF2-40B4-BE49-F238E27FC236}">
                    <a16:creationId xmlns:a16="http://schemas.microsoft.com/office/drawing/2014/main" id="{FDD6473F-3B5C-47BC-8161-58B5DA7F4292}"/>
                  </a:ext>
                </a:extLst>
              </p:cNvPr>
              <p:cNvSpPr>
                <a:spLocks noChangeArrowheads="1"/>
              </p:cNvSpPr>
              <p:nvPr/>
            </p:nvSpPr>
            <p:spPr bwMode="auto">
              <a:xfrm>
                <a:off x="4697842" y="2610244"/>
                <a:ext cx="443815" cy="441837"/>
              </a:xfrm>
              <a:prstGeom prst="ellipse">
                <a:avLst/>
              </a:prstGeom>
              <a:ln w="19050" cap="flat">
                <a:solidFill>
                  <a:srgbClr val="D83B0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prstClr val="white"/>
                  </a:solidFill>
                  <a:latin typeface="Segoe UI"/>
                </a:endParaRPr>
              </a:p>
            </p:txBody>
          </p:sp>
          <p:sp>
            <p:nvSpPr>
              <p:cNvPr id="30" name="LightningBolt_E945" title="Icon of a lightning bolt">
                <a:extLst>
                  <a:ext uri="{FF2B5EF4-FFF2-40B4-BE49-F238E27FC236}">
                    <a16:creationId xmlns:a16="http://schemas.microsoft.com/office/drawing/2014/main" id="{C793F402-ED52-41FB-8130-34EB3980E8D9}"/>
                  </a:ext>
                </a:extLst>
              </p:cNvPr>
              <p:cNvSpPr>
                <a:spLocks noChangeAspect="1"/>
              </p:cNvSpPr>
              <p:nvPr/>
            </p:nvSpPr>
            <p:spPr bwMode="auto">
              <a:xfrm>
                <a:off x="4844941" y="2736628"/>
                <a:ext cx="149616" cy="20878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grpSp>
        <p:sp>
          <p:nvSpPr>
            <p:cNvPr id="28" name="server" title="Icon of a server tower">
              <a:extLst>
                <a:ext uri="{FF2B5EF4-FFF2-40B4-BE49-F238E27FC236}">
                  <a16:creationId xmlns:a16="http://schemas.microsoft.com/office/drawing/2014/main" id="{343FEC33-C9C4-4795-8107-786441C94442}"/>
                </a:ext>
              </a:extLst>
            </p:cNvPr>
            <p:cNvSpPr>
              <a:spLocks noChangeAspect="1" noEditPoints="1"/>
            </p:cNvSpPr>
            <p:nvPr/>
          </p:nvSpPr>
          <p:spPr bwMode="auto">
            <a:xfrm>
              <a:off x="6755243" y="2026437"/>
              <a:ext cx="405177" cy="76958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solidFill>
                  <a:prstClr val="white"/>
                </a:solidFill>
                <a:latin typeface="Segoe UI"/>
              </a:endParaRPr>
            </a:p>
          </p:txBody>
        </p:sp>
        <p:sp useBgFill="1">
          <p:nvSpPr>
            <p:cNvPr id="38" name="Rectangle 37">
              <a:extLst>
                <a:ext uri="{FF2B5EF4-FFF2-40B4-BE49-F238E27FC236}">
                  <a16:creationId xmlns:a16="http://schemas.microsoft.com/office/drawing/2014/main" id="{D9A46496-7BC1-4563-90CD-D51F06AC13D1}"/>
                </a:ext>
              </a:extLst>
            </p:cNvPr>
            <p:cNvSpPr/>
            <p:nvPr/>
          </p:nvSpPr>
          <p:spPr bwMode="auto">
            <a:xfrm>
              <a:off x="6401459" y="1704161"/>
              <a:ext cx="1112745" cy="15878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224">
                  <a:solidFill>
                    <a:prstClr val="white"/>
                  </a:solidFill>
                  <a:latin typeface="Segoe UI Semibold"/>
                  <a:cs typeface="Segoe UI" pitchFamily="34" charset="0"/>
                </a:rPr>
                <a:t>Secondary site</a:t>
              </a:r>
            </a:p>
          </p:txBody>
        </p:sp>
      </p:grpSp>
    </p:spTree>
    <p:extLst>
      <p:ext uri="{BB962C8B-B14F-4D97-AF65-F5344CB8AC3E}">
        <p14:creationId xmlns:p14="http://schemas.microsoft.com/office/powerpoint/2010/main" val="275597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78"/>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2" presetClass="entr" presetSubtype="1" fill="hold" nodeType="withEffect">
                                  <p:stCondLst>
                                    <p:cond delay="100"/>
                                  </p:stCondLst>
                                  <p:childTnLst>
                                    <p:set>
                                      <p:cBhvr>
                                        <p:cTn id="19" dur="1" fill="hold">
                                          <p:stCondLst>
                                            <p:cond delay="0"/>
                                          </p:stCondLst>
                                        </p:cTn>
                                        <p:tgtEl>
                                          <p:spTgt spid="57"/>
                                        </p:tgtEl>
                                        <p:attrNameLst>
                                          <p:attrName>style.visibility</p:attrName>
                                        </p:attrNameLst>
                                      </p:cBhvr>
                                      <p:to>
                                        <p:strVal val="visible"/>
                                      </p:to>
                                    </p:set>
                                    <p:animEffect transition="in" filter="wipe(up)">
                                      <p:cBhvr>
                                        <p:cTn id="20" dur="500"/>
                                        <p:tgtEl>
                                          <p:spTgt spid="57"/>
                                        </p:tgtEl>
                                      </p:cBhvr>
                                    </p:animEffect>
                                  </p:childTnLst>
                                </p:cTn>
                              </p:par>
                              <p:par>
                                <p:cTn id="21" presetID="10" presetClass="entr" presetSubtype="0" fill="hold" nodeType="withEffect">
                                  <p:stCondLst>
                                    <p:cond delay="20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par>
                                <p:cTn id="24" presetID="42" presetClass="path" presetSubtype="0" decel="100000" fill="hold" nodeType="withEffect">
                                  <p:stCondLst>
                                    <p:cond delay="200"/>
                                  </p:stCondLst>
                                  <p:childTnLst>
                                    <p:animMotion origin="layout" path="M 4.16667E-7 -0.02662 L 4.16667E-7 -2.59259E-6 " pathEditMode="relative" rAng="0" ptsTypes="AA">
                                      <p:cBhvr>
                                        <p:cTn id="25" dur="600" fill="hold"/>
                                        <p:tgtEl>
                                          <p:spTgt spid="80"/>
                                        </p:tgtEl>
                                        <p:attrNameLst>
                                          <p:attrName>ppt_x</p:attrName>
                                          <p:attrName>ppt_y</p:attrName>
                                        </p:attrNameLst>
                                      </p:cBhvr>
                                      <p:rCtr x="0" y="1319"/>
                                    </p:animMotion>
                                  </p:childTnLst>
                                </p:cTn>
                              </p:par>
                              <p:par>
                                <p:cTn id="26" presetID="10" presetClass="entr" presetSubtype="0" fill="hold" nodeType="withEffect">
                                  <p:stCondLst>
                                    <p:cond delay="2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35" presetClass="path" presetSubtype="0" decel="100000" fill="hold" nodeType="withEffect">
                                  <p:stCondLst>
                                    <p:cond delay="200"/>
                                  </p:stCondLst>
                                  <p:childTnLst>
                                    <p:animMotion origin="layout" path="M 0.01849 4.81481E-6 L 4.16667E-7 4.81481E-6 " pathEditMode="relative" rAng="0" ptsTypes="AA">
                                      <p:cBhvr>
                                        <p:cTn id="30" dur="600" fill="hold"/>
                                        <p:tgtEl>
                                          <p:spTgt spid="63"/>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par>
                                <p:cTn id="34" presetID="22" presetClass="entr" presetSubtype="1" fill="hold" nodeType="withEffect">
                                  <p:stCondLst>
                                    <p:cond delay="30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par>
                                <p:cTn id="37" presetID="10" presetClass="entr" presetSubtype="0" fill="hold" nodeType="withEffect">
                                  <p:stCondLst>
                                    <p:cond delay="3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500"/>
                                        <p:tgtEl>
                                          <p:spTgt spid="81"/>
                                        </p:tgtEl>
                                      </p:cBhvr>
                                    </p:animEffect>
                                  </p:childTnLst>
                                </p:cTn>
                              </p:par>
                              <p:par>
                                <p:cTn id="40" presetID="42" presetClass="path" presetSubtype="0" decel="100000" fill="hold" nodeType="withEffect">
                                  <p:stCondLst>
                                    <p:cond delay="300"/>
                                  </p:stCondLst>
                                  <p:childTnLst>
                                    <p:animMotion origin="layout" path="M -2.08333E-7 -0.02662 L -2.08333E-7 -1.11111E-6 " pathEditMode="relative" rAng="0" ptsTypes="AA">
                                      <p:cBhvr>
                                        <p:cTn id="41" dur="600" fill="hold"/>
                                        <p:tgtEl>
                                          <p:spTgt spid="81"/>
                                        </p:tgtEl>
                                        <p:attrNameLst>
                                          <p:attrName>ppt_x</p:attrName>
                                          <p:attrName>ppt_y</p:attrName>
                                        </p:attrNameLst>
                                      </p:cBhvr>
                                      <p:rCtr x="0" y="1319"/>
                                    </p:animMotion>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35" presetClass="path" presetSubtype="0" decel="100000" fill="hold" nodeType="withEffect">
                                  <p:stCondLst>
                                    <p:cond delay="300"/>
                                  </p:stCondLst>
                                  <p:childTnLst>
                                    <p:animMotion origin="layout" path="M 0.01849 -2.22222E-6 L -3.75E-6 -2.22222E-6 " pathEditMode="relative" rAng="0" ptsTypes="AA">
                                      <p:cBhvr>
                                        <p:cTn id="46" dur="600" fill="hold"/>
                                        <p:tgtEl>
                                          <p:spTgt spid="67"/>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erver room">
            <a:extLst>
              <a:ext uri="{FF2B5EF4-FFF2-40B4-BE49-F238E27FC236}">
                <a16:creationId xmlns:a16="http://schemas.microsoft.com/office/drawing/2014/main" id="{1B4106E2-6BA5-4BB6-B02E-58E1474BE2C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583" b="-396"/>
          <a:stretch/>
        </p:blipFill>
        <p:spPr>
          <a:xfrm>
            <a:off x="4578027" y="1806335"/>
            <a:ext cx="3208155" cy="1727088"/>
          </a:xfrm>
          <a:prstGeom prst="rect">
            <a:avLst/>
          </a:prstGeom>
        </p:spPr>
      </p:pic>
      <p:pic>
        <p:nvPicPr>
          <p:cNvPr id="24" name="Picture 23" descr="Server farm from outside and above">
            <a:extLst>
              <a:ext uri="{FF2B5EF4-FFF2-40B4-BE49-F238E27FC236}">
                <a16:creationId xmlns:a16="http://schemas.microsoft.com/office/drawing/2014/main" id="{E4F8B997-F09A-450E-8AB4-9EC891D31BC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815"/>
          <a:stretch/>
        </p:blipFill>
        <p:spPr>
          <a:xfrm>
            <a:off x="575466" y="1813137"/>
            <a:ext cx="3195914" cy="1720286"/>
          </a:xfrm>
          <a:prstGeom prst="rect">
            <a:avLst/>
          </a:prstGeom>
        </p:spPr>
      </p:pic>
      <p:sp>
        <p:nvSpPr>
          <p:cNvPr id="2" name="Title 1">
            <a:extLst>
              <a:ext uri="{FF2B5EF4-FFF2-40B4-BE49-F238E27FC236}">
                <a16:creationId xmlns:a16="http://schemas.microsoft.com/office/drawing/2014/main" id="{FB65A60F-DF6D-4DA3-9CDB-D24AD8C60047}"/>
              </a:ext>
            </a:extLst>
          </p:cNvPr>
          <p:cNvSpPr>
            <a:spLocks noGrp="1"/>
          </p:cNvSpPr>
          <p:nvPr>
            <p:ph type="title"/>
          </p:nvPr>
        </p:nvSpPr>
        <p:spPr/>
        <p:txBody>
          <a:bodyPr/>
          <a:lstStyle/>
          <a:p>
            <a:r>
              <a:rPr lang="en-US"/>
              <a:t>Resilient foundation</a:t>
            </a:r>
            <a:br>
              <a:rPr lang="en-US"/>
            </a:br>
            <a:r>
              <a:rPr lang="en-US" sz="2040">
                <a:solidFill>
                  <a:schemeClr val="accent3"/>
                </a:solidFill>
                <a:latin typeface="+mn-lt"/>
              </a:rPr>
              <a:t>Our investments in global infrastructure, service management, and ensuring transparency</a:t>
            </a:r>
            <a:br>
              <a:rPr lang="en-US" sz="2040">
                <a:solidFill>
                  <a:schemeClr val="accent3"/>
                </a:solidFill>
                <a:latin typeface="+mn-lt"/>
              </a:rPr>
            </a:br>
            <a:endParaRPr lang="en-US" sz="2040">
              <a:solidFill>
                <a:schemeClr val="accent3"/>
              </a:solidFill>
              <a:latin typeface="+mn-lt"/>
            </a:endParaRPr>
          </a:p>
        </p:txBody>
      </p:sp>
      <p:pic>
        <p:nvPicPr>
          <p:cNvPr id="22" name="Picture 21" descr="People working in a command center">
            <a:extLst>
              <a:ext uri="{FF2B5EF4-FFF2-40B4-BE49-F238E27FC236}">
                <a16:creationId xmlns:a16="http://schemas.microsoft.com/office/drawing/2014/main" id="{6F56FC83-2A91-4E75-8436-129DBB12641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r="974"/>
          <a:stretch/>
        </p:blipFill>
        <p:spPr>
          <a:xfrm>
            <a:off x="8585954" y="1806335"/>
            <a:ext cx="3208155" cy="1727088"/>
          </a:xfrm>
          <a:prstGeom prst="rect">
            <a:avLst/>
          </a:prstGeom>
        </p:spPr>
      </p:pic>
      <p:grpSp>
        <p:nvGrpSpPr>
          <p:cNvPr id="208" name="Group 207" descr="Design">
            <a:extLst>
              <a:ext uri="{FF2B5EF4-FFF2-40B4-BE49-F238E27FC236}">
                <a16:creationId xmlns:a16="http://schemas.microsoft.com/office/drawing/2014/main" id="{82551676-1583-4718-A800-995563D74738}"/>
              </a:ext>
            </a:extLst>
          </p:cNvPr>
          <p:cNvGrpSpPr/>
          <p:nvPr/>
        </p:nvGrpSpPr>
        <p:grpSpPr>
          <a:xfrm>
            <a:off x="563137" y="3677133"/>
            <a:ext cx="3215122" cy="1973918"/>
            <a:chOff x="498413" y="3854722"/>
            <a:chExt cx="3215578" cy="1974199"/>
          </a:xfrm>
        </p:grpSpPr>
        <p:sp>
          <p:nvSpPr>
            <p:cNvPr id="209" name="Rectangle 208">
              <a:extLst>
                <a:ext uri="{FF2B5EF4-FFF2-40B4-BE49-F238E27FC236}">
                  <a16:creationId xmlns:a16="http://schemas.microsoft.com/office/drawing/2014/main" id="{FD48CB73-27F5-4043-8996-1E65088996AF}"/>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Design</a:t>
              </a:r>
            </a:p>
          </p:txBody>
        </p:sp>
        <p:sp>
          <p:nvSpPr>
            <p:cNvPr id="210" name="Text Placeholder 22">
              <a:extLst>
                <a:ext uri="{FF2B5EF4-FFF2-40B4-BE49-F238E27FC236}">
                  <a16:creationId xmlns:a16="http://schemas.microsoft.com/office/drawing/2014/main" id="{53021096-91B8-4E96-9D53-2C2D24C50C08}"/>
                </a:ext>
              </a:extLst>
            </p:cNvPr>
            <p:cNvSpPr txBox="1">
              <a:spLocks/>
            </p:cNvSpPr>
            <p:nvPr/>
          </p:nvSpPr>
          <p:spPr>
            <a:xfrm>
              <a:off x="498413" y="4622771"/>
              <a:ext cx="3215578" cy="1206150"/>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Global network</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Datacenter infrastructure</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Storage protection</a:t>
              </a:r>
            </a:p>
          </p:txBody>
        </p:sp>
      </p:grpSp>
      <p:cxnSp>
        <p:nvCxnSpPr>
          <p:cNvPr id="211" name="Straight Connector 210">
            <a:extLst>
              <a:ext uri="{FF2B5EF4-FFF2-40B4-BE49-F238E27FC236}">
                <a16:creationId xmlns:a16="http://schemas.microsoft.com/office/drawing/2014/main" id="{23A28088-3092-4E0F-836B-E1FC859B1BAF}"/>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2" name="Group 211" descr="Operate">
            <a:extLst>
              <a:ext uri="{FF2B5EF4-FFF2-40B4-BE49-F238E27FC236}">
                <a16:creationId xmlns:a16="http://schemas.microsoft.com/office/drawing/2014/main" id="{0951EB69-CD15-4111-9C16-5568F6D5D95C}"/>
              </a:ext>
            </a:extLst>
          </p:cNvPr>
          <p:cNvGrpSpPr/>
          <p:nvPr/>
        </p:nvGrpSpPr>
        <p:grpSpPr>
          <a:xfrm>
            <a:off x="4637539" y="3677133"/>
            <a:ext cx="3071144" cy="1973918"/>
            <a:chOff x="4691977" y="3854722"/>
            <a:chExt cx="3071580" cy="1974199"/>
          </a:xfrm>
        </p:grpSpPr>
        <p:sp>
          <p:nvSpPr>
            <p:cNvPr id="213" name="Rectangle 212">
              <a:extLst>
                <a:ext uri="{FF2B5EF4-FFF2-40B4-BE49-F238E27FC236}">
                  <a16:creationId xmlns:a16="http://schemas.microsoft.com/office/drawing/2014/main" id="{F01CCC6E-91F1-4004-855F-37DAAB05B316}"/>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Operate</a:t>
              </a:r>
            </a:p>
          </p:txBody>
        </p:sp>
        <p:sp>
          <p:nvSpPr>
            <p:cNvPr id="214" name="Text Placeholder 22">
              <a:extLst>
                <a:ext uri="{FF2B5EF4-FFF2-40B4-BE49-F238E27FC236}">
                  <a16:creationId xmlns:a16="http://schemas.microsoft.com/office/drawing/2014/main" id="{4FDE6618-DCDD-4FB5-A9A9-379D2C0E1668}"/>
                </a:ext>
              </a:extLst>
            </p:cNvPr>
            <p:cNvSpPr txBox="1">
              <a:spLocks/>
            </p:cNvSpPr>
            <p:nvPr/>
          </p:nvSpPr>
          <p:spPr>
            <a:xfrm>
              <a:off x="4691977" y="4622771"/>
              <a:ext cx="3071575" cy="1206150"/>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Safe deployment</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Maintenance and control</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ML and failure prediction</a:t>
              </a:r>
            </a:p>
          </p:txBody>
        </p:sp>
      </p:grpSp>
      <p:cxnSp>
        <p:nvCxnSpPr>
          <p:cNvPr id="215" name="Straight Connector 214">
            <a:extLst>
              <a:ext uri="{FF2B5EF4-FFF2-40B4-BE49-F238E27FC236}">
                <a16:creationId xmlns:a16="http://schemas.microsoft.com/office/drawing/2014/main" id="{AE7F7711-A2F2-4F48-9CD5-1E6477A60054}"/>
              </a:ext>
              <a:ext uri="{C183D7F6-B498-43B3-948B-1728B52AA6E4}">
                <adec:decorative xmlns:adec="http://schemas.microsoft.com/office/drawing/2017/decorative" val="1"/>
              </a:ext>
            </a:extLst>
          </p:cNvPr>
          <p:cNvCxnSpPr>
            <a:cxnSpLocks/>
          </p:cNvCxnSpPr>
          <p:nvPr/>
        </p:nvCxnSpPr>
        <p:spPr>
          <a:xfrm>
            <a:off x="463753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6" name="Group 215" descr="Observe">
            <a:extLst>
              <a:ext uri="{FF2B5EF4-FFF2-40B4-BE49-F238E27FC236}">
                <a16:creationId xmlns:a16="http://schemas.microsoft.com/office/drawing/2014/main" id="{BC3DBF3C-E2D4-475C-B9C4-075608AA129C}"/>
              </a:ext>
            </a:extLst>
          </p:cNvPr>
          <p:cNvGrpSpPr/>
          <p:nvPr/>
        </p:nvGrpSpPr>
        <p:grpSpPr>
          <a:xfrm>
            <a:off x="8564490" y="3677134"/>
            <a:ext cx="3185706" cy="1973918"/>
            <a:chOff x="8448230" y="3854722"/>
            <a:chExt cx="3186158" cy="1974198"/>
          </a:xfrm>
        </p:grpSpPr>
        <p:sp>
          <p:nvSpPr>
            <p:cNvPr id="217" name="Rectangle 216">
              <a:extLst>
                <a:ext uri="{FF2B5EF4-FFF2-40B4-BE49-F238E27FC236}">
                  <a16:creationId xmlns:a16="http://schemas.microsoft.com/office/drawing/2014/main" id="{8C56B4C6-B17D-4237-BA46-461971EFF48F}"/>
                </a:ext>
              </a:extLst>
            </p:cNvPr>
            <p:cNvSpPr/>
            <p:nvPr/>
          </p:nvSpPr>
          <p:spPr bwMode="auto">
            <a:xfrm>
              <a:off x="8448230" y="3854722"/>
              <a:ext cx="2226416"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Observe</a:t>
              </a:r>
            </a:p>
          </p:txBody>
        </p:sp>
        <p:sp>
          <p:nvSpPr>
            <p:cNvPr id="218" name="Text Placeholder 22">
              <a:extLst>
                <a:ext uri="{FF2B5EF4-FFF2-40B4-BE49-F238E27FC236}">
                  <a16:creationId xmlns:a16="http://schemas.microsoft.com/office/drawing/2014/main" id="{1818C754-9A51-4C43-8712-9607C127A1F8}"/>
                </a:ext>
              </a:extLst>
            </p:cNvPr>
            <p:cNvSpPr txBox="1">
              <a:spLocks/>
            </p:cNvSpPr>
            <p:nvPr/>
          </p:nvSpPr>
          <p:spPr>
            <a:xfrm>
              <a:off x="8448230" y="4622771"/>
              <a:ext cx="3186158" cy="1206149"/>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Communications philosophy</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Service health and alerts</a:t>
              </a:r>
            </a:p>
            <a:p>
              <a:pPr algn="l" defTabSz="931505">
                <a:lnSpc>
                  <a:spcPct val="100000"/>
                </a:lnSpc>
                <a:spcBef>
                  <a:spcPts val="0"/>
                </a:spcBef>
                <a:spcAft>
                  <a:spcPts val="612"/>
                </a:spcAft>
                <a:defRPr/>
              </a:pPr>
              <a:r>
                <a:rPr lang="en-US" sz="1836">
                  <a:solidFill>
                    <a:prstClr val="white"/>
                  </a:solidFill>
                  <a:latin typeface="Segoe UI" panose="020B0502040204020203" pitchFamily="34" charset="0"/>
                  <a:cs typeface="Segoe UI" panose="020B0502040204020203" pitchFamily="34" charset="0"/>
                </a:rPr>
                <a:t>Scheduled events</a:t>
              </a:r>
            </a:p>
          </p:txBody>
        </p:sp>
      </p:grpSp>
      <p:cxnSp>
        <p:nvCxnSpPr>
          <p:cNvPr id="219" name="Straight Connector 218">
            <a:extLst>
              <a:ext uri="{FF2B5EF4-FFF2-40B4-BE49-F238E27FC236}">
                <a16:creationId xmlns:a16="http://schemas.microsoft.com/office/drawing/2014/main" id="{5F2C2F71-C93E-475A-9901-DA6F2A4643C4}"/>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3CF93BD-45FA-447A-A841-D44755407B3E}"/>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221" name="Straight Connector 220">
            <a:extLst>
              <a:ext uri="{FF2B5EF4-FFF2-40B4-BE49-F238E27FC236}">
                <a16:creationId xmlns:a16="http://schemas.microsoft.com/office/drawing/2014/main" id="{D9EF4951-CEA5-4438-9FFA-43D7630E3E38}"/>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57590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4"/>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500"/>
                                        <p:tgtEl>
                                          <p:spTgt spid="208"/>
                                        </p:tgtEl>
                                      </p:cBhvr>
                                    </p:animEffect>
                                  </p:childTnLst>
                                </p:cTn>
                              </p:par>
                              <p:par>
                                <p:cTn id="13" presetID="35" presetClass="path" presetSubtype="0" decel="100000" fill="hold" nodeType="withEffect">
                                  <p:stCondLst>
                                    <p:cond delay="0"/>
                                  </p:stCondLst>
                                  <p:childTnLst>
                                    <p:animMotion origin="layout" path="M 0.01849 7.40741E-7 L 8.33333E-7 7.40741E-7 " pathEditMode="relative" rAng="0" ptsTypes="AA">
                                      <p:cBhvr>
                                        <p:cTn id="14" dur="600" fill="hold"/>
                                        <p:tgtEl>
                                          <p:spTgt spid="208"/>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wipe(left)">
                                      <p:cBhvr>
                                        <p:cTn id="17" dur="500"/>
                                        <p:tgtEl>
                                          <p:spTgt spid="211"/>
                                        </p:tgtEl>
                                      </p:cBhvr>
                                    </p:animEffect>
                                  </p:childTnLst>
                                </p:cTn>
                              </p:par>
                              <p:par>
                                <p:cTn id="18" presetID="22" presetClass="entr" presetSubtype="1" fill="hold" nodeType="with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wipe(up)">
                                      <p:cBhvr>
                                        <p:cTn id="20" dur="500"/>
                                        <p:tgtEl>
                                          <p:spTgt spid="220"/>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42" presetClass="path" presetSubtype="0" decel="100000" fill="hold" nodeType="withEffect">
                                  <p:stCondLst>
                                    <p:cond delay="0"/>
                                  </p:stCondLst>
                                  <p:childTnLst>
                                    <p:animMotion origin="layout" path="M 4.16667E-7 -0.02662 L 4.16667E-7 3.7037E-7 " pathEditMode="relative" rAng="0" ptsTypes="AA">
                                      <p:cBhvr>
                                        <p:cTn id="25" dur="600" fill="hold"/>
                                        <p:tgtEl>
                                          <p:spTgt spid="23"/>
                                        </p:tgtEl>
                                        <p:attrNameLst>
                                          <p:attrName>ppt_x</p:attrName>
                                          <p:attrName>ppt_y</p:attrName>
                                        </p:attrNameLst>
                                      </p:cBhvr>
                                      <p:rCtr x="0" y="1296"/>
                                    </p:animMotion>
                                  </p:childTnLst>
                                </p:cTn>
                              </p:par>
                              <p:par>
                                <p:cTn id="26" presetID="10" presetClass="entr" presetSubtype="0" fill="hold" nodeType="withEffect">
                                  <p:stCondLst>
                                    <p:cond delay="20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35" presetClass="path" presetSubtype="0" decel="100000" fill="hold" nodeType="withEffect">
                                  <p:stCondLst>
                                    <p:cond delay="200"/>
                                  </p:stCondLst>
                                  <p:childTnLst>
                                    <p:animMotion origin="layout" path="M 0.01849 7.40741E-7 L -4.16667E-6 7.40741E-7 " pathEditMode="relative" rAng="0" ptsTypes="AA">
                                      <p:cBhvr>
                                        <p:cTn id="30" dur="600" fill="hold"/>
                                        <p:tgtEl>
                                          <p:spTgt spid="212"/>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par>
                                <p:cTn id="34" presetID="22" presetClass="entr" presetSubtype="1" fill="hold" nodeType="withEffect">
                                  <p:stCondLst>
                                    <p:cond delay="200"/>
                                  </p:stCondLst>
                                  <p:childTnLst>
                                    <p:set>
                                      <p:cBhvr>
                                        <p:cTn id="35" dur="1" fill="hold">
                                          <p:stCondLst>
                                            <p:cond delay="0"/>
                                          </p:stCondLst>
                                        </p:cTn>
                                        <p:tgtEl>
                                          <p:spTgt spid="221"/>
                                        </p:tgtEl>
                                        <p:attrNameLst>
                                          <p:attrName>style.visibility</p:attrName>
                                        </p:attrNameLst>
                                      </p:cBhvr>
                                      <p:to>
                                        <p:strVal val="visible"/>
                                      </p:to>
                                    </p:set>
                                    <p:animEffect transition="in" filter="wipe(up)">
                                      <p:cBhvr>
                                        <p:cTn id="36" dur="500"/>
                                        <p:tgtEl>
                                          <p:spTgt spid="221"/>
                                        </p:tgtEl>
                                      </p:cBhvr>
                                    </p:animEffect>
                                  </p:childTnLst>
                                </p:cTn>
                              </p:par>
                              <p:par>
                                <p:cTn id="37" presetID="10" presetClass="entr" presetSubtype="0" fill="hold" nodeType="withEffect">
                                  <p:stCondLst>
                                    <p:cond delay="2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nodeType="withEffect">
                                  <p:stCondLst>
                                    <p:cond delay="200"/>
                                  </p:stCondLst>
                                  <p:childTnLst>
                                    <p:animMotion origin="layout" path="M 4.16667E-7 -0.02662 L 4.16667E-7 3.7037E-7 " pathEditMode="relative" rAng="0" ptsTypes="AA">
                                      <p:cBhvr>
                                        <p:cTn id="41" dur="600" fill="hold"/>
                                        <p:tgtEl>
                                          <p:spTgt spid="22"/>
                                        </p:tgtEl>
                                        <p:attrNameLst>
                                          <p:attrName>ppt_x</p:attrName>
                                          <p:attrName>ppt_y</p:attrName>
                                        </p:attrNameLst>
                                      </p:cBhvr>
                                      <p:rCtr x="0" y="1296"/>
                                    </p:animMotion>
                                  </p:childTnLst>
                                </p:cTn>
                              </p:par>
                              <p:par>
                                <p:cTn id="42" presetID="10" presetClass="entr" presetSubtype="0" fill="hold" nodeType="withEffect">
                                  <p:stCondLst>
                                    <p:cond delay="300"/>
                                  </p:stCondLst>
                                  <p:childTnLst>
                                    <p:set>
                                      <p:cBhvr>
                                        <p:cTn id="43" dur="1" fill="hold">
                                          <p:stCondLst>
                                            <p:cond delay="0"/>
                                          </p:stCondLst>
                                        </p:cTn>
                                        <p:tgtEl>
                                          <p:spTgt spid="216"/>
                                        </p:tgtEl>
                                        <p:attrNameLst>
                                          <p:attrName>style.visibility</p:attrName>
                                        </p:attrNameLst>
                                      </p:cBhvr>
                                      <p:to>
                                        <p:strVal val="visible"/>
                                      </p:to>
                                    </p:set>
                                    <p:animEffect transition="in" filter="fade">
                                      <p:cBhvr>
                                        <p:cTn id="44" dur="500"/>
                                        <p:tgtEl>
                                          <p:spTgt spid="216"/>
                                        </p:tgtEl>
                                      </p:cBhvr>
                                    </p:animEffect>
                                  </p:childTnLst>
                                </p:cTn>
                              </p:par>
                              <p:par>
                                <p:cTn id="45" presetID="35" presetClass="path" presetSubtype="0" decel="100000" fill="hold" nodeType="withEffect">
                                  <p:stCondLst>
                                    <p:cond delay="300"/>
                                  </p:stCondLst>
                                  <p:childTnLst>
                                    <p:animMotion origin="layout" path="M 0.01849 7.40741E-7 L 3.125E-6 7.40741E-7 " pathEditMode="relative" rAng="0" ptsTypes="AA">
                                      <p:cBhvr>
                                        <p:cTn id="46" dur="600" fill="hold"/>
                                        <p:tgtEl>
                                          <p:spTgt spid="216"/>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219"/>
                                        </p:tgtEl>
                                        <p:attrNameLst>
                                          <p:attrName>style.visibility</p:attrName>
                                        </p:attrNameLst>
                                      </p:cBhvr>
                                      <p:to>
                                        <p:strVal val="visible"/>
                                      </p:to>
                                    </p:set>
                                    <p:animEffect transition="in" filter="wipe(left)">
                                      <p:cBhvr>
                                        <p:cTn id="49"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Azure protection options for all scenarios</a:t>
            </a:r>
            <a:br>
              <a:rPr lang="en-US"/>
            </a:br>
            <a:r>
              <a:rPr lang="en-US" sz="2040">
                <a:solidFill>
                  <a:schemeClr val="accent3"/>
                </a:solidFill>
                <a:latin typeface="+mn-lt"/>
              </a:rPr>
              <a:t>Introducing Availability Zones, protecting from datacenter level failures</a:t>
            </a:r>
          </a:p>
        </p:txBody>
      </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Availability sets">
            <a:extLst>
              <a:ext uri="{FF2B5EF4-FFF2-40B4-BE49-F238E27FC236}">
                <a16:creationId xmlns:a16="http://schemas.microsoft.com/office/drawing/2014/main" id="{0C50B19B-A3B6-43E0-AD88-F9C887C40DB9}"/>
              </a:ext>
            </a:extLst>
          </p:cNvPr>
          <p:cNvGrpSpPr/>
          <p:nvPr/>
        </p:nvGrpSpPr>
        <p:grpSpPr>
          <a:xfrm>
            <a:off x="563137" y="3677137"/>
            <a:ext cx="3215122" cy="1730447"/>
            <a:chOff x="498413" y="3854722"/>
            <a:chExt cx="3215578" cy="1730693"/>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3" y="3854722"/>
              <a:ext cx="2486323"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Availability sets</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962644"/>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protection </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from hardware failures in </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a datacenter</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Availability zones">
            <a:extLst>
              <a:ext uri="{FF2B5EF4-FFF2-40B4-BE49-F238E27FC236}">
                <a16:creationId xmlns:a16="http://schemas.microsoft.com/office/drawing/2014/main" id="{EEA209B1-AA6B-4900-BF3B-122059F8F983}"/>
              </a:ext>
            </a:extLst>
          </p:cNvPr>
          <p:cNvGrpSpPr/>
          <p:nvPr/>
        </p:nvGrpSpPr>
        <p:grpSpPr>
          <a:xfrm>
            <a:off x="4578028" y="3677137"/>
            <a:ext cx="3071144" cy="2882865"/>
            <a:chOff x="4691977" y="3854722"/>
            <a:chExt cx="3071580" cy="2883275"/>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Availability Zones</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7" y="4622771"/>
              <a:ext cx="3071575" cy="2115226"/>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protection against loss of datacenters</a:t>
              </a:r>
            </a:p>
            <a:p>
              <a:pPr algn="l" defTabSz="931505">
                <a:defRPr/>
              </a:pPr>
              <a:r>
                <a:rPr lang="en-US" sz="1836">
                  <a:solidFill>
                    <a:prstClr val="white"/>
                  </a:solidFill>
                  <a:latin typeface="Segoe UI" panose="020B0502040204020203" pitchFamily="34" charset="0"/>
                  <a:cs typeface="Segoe UI" panose="020B0502040204020203" pitchFamily="34" charset="0"/>
                </a:rPr>
                <a:t>Multiple datacenters per physically separated zone</a:t>
              </a:r>
            </a:p>
            <a:p>
              <a:pPr algn="l" defTabSz="931505">
                <a:defRPr/>
              </a:pPr>
              <a:r>
                <a:rPr lang="en-US" sz="1836">
                  <a:solidFill>
                    <a:prstClr val="white"/>
                  </a:solidFill>
                  <a:latin typeface="Segoe UI" panose="020B0502040204020203" pitchFamily="34" charset="0"/>
                  <a:cs typeface="Segoe UI" panose="020B0502040204020203" pitchFamily="34" charset="0"/>
                </a:rPr>
                <a:t>Each zone features independent network, cooling, and power</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578027"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Region pairs">
            <a:extLst>
              <a:ext uri="{FF2B5EF4-FFF2-40B4-BE49-F238E27FC236}">
                <a16:creationId xmlns:a16="http://schemas.microsoft.com/office/drawing/2014/main" id="{55880767-A44D-4A11-A2D4-2CAA46451696}"/>
              </a:ext>
            </a:extLst>
          </p:cNvPr>
          <p:cNvGrpSpPr/>
          <p:nvPr/>
        </p:nvGrpSpPr>
        <p:grpSpPr>
          <a:xfrm>
            <a:off x="8564490" y="3677136"/>
            <a:ext cx="3185706" cy="2249042"/>
            <a:chOff x="8448230" y="3854722"/>
            <a:chExt cx="3186158" cy="2249360"/>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30" y="3854722"/>
              <a:ext cx="2226415"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2040" kern="0">
                  <a:solidFill>
                    <a:srgbClr val="50E6FF"/>
                  </a:solidFill>
                  <a:latin typeface="Segoe UI Semibold"/>
                  <a:cs typeface="Segoe UI" panose="020B0502040204020203" pitchFamily="34" charset="0"/>
                </a:rPr>
                <a:t>Region pairs</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148131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Protection for your data and applications from the loss of an entire region with Geo-redundant storage (GRS)</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and Azure Site Recovery</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275932"/>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BA97733B-6824-48CD-B92C-C1A25FC34102}"/>
              </a:ext>
              <a:ext uri="{C183D7F6-B498-43B3-948B-1728B52AA6E4}">
                <adec:decorative xmlns:adec="http://schemas.microsoft.com/office/drawing/2017/decorative" val="1"/>
              </a:ext>
            </a:extLst>
          </p:cNvPr>
          <p:cNvGrpSpPr/>
          <p:nvPr/>
        </p:nvGrpSpPr>
        <p:grpSpPr>
          <a:xfrm>
            <a:off x="563136" y="1816902"/>
            <a:ext cx="3208243" cy="1720286"/>
            <a:chOff x="551280" y="1781439"/>
            <a:chExt cx="3145622" cy="1686708"/>
          </a:xfrm>
        </p:grpSpPr>
        <p:sp>
          <p:nvSpPr>
            <p:cNvPr id="17" name="Rectangle: Rounded Corners 16">
              <a:extLst>
                <a:ext uri="{FF2B5EF4-FFF2-40B4-BE49-F238E27FC236}">
                  <a16:creationId xmlns:a16="http://schemas.microsoft.com/office/drawing/2014/main" id="{5FEEA5D3-5084-4D11-A89A-594E14C67DFA}"/>
                </a:ext>
              </a:extLst>
            </p:cNvPr>
            <p:cNvSpPr/>
            <p:nvPr/>
          </p:nvSpPr>
          <p:spPr bwMode="auto">
            <a:xfrm>
              <a:off x="551280" y="1781439"/>
              <a:ext cx="3145622" cy="1686708"/>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grpSp>
          <p:nvGrpSpPr>
            <p:cNvPr id="21" name="Group 20">
              <a:extLst>
                <a:ext uri="{FF2B5EF4-FFF2-40B4-BE49-F238E27FC236}">
                  <a16:creationId xmlns:a16="http://schemas.microsoft.com/office/drawing/2014/main" id="{FA8F48ED-31B2-427B-BE00-58F6E9877348}"/>
                </a:ext>
              </a:extLst>
            </p:cNvPr>
            <p:cNvGrpSpPr/>
            <p:nvPr/>
          </p:nvGrpSpPr>
          <p:grpSpPr>
            <a:xfrm>
              <a:off x="1506360" y="1948356"/>
              <a:ext cx="1235462" cy="1352875"/>
              <a:chOff x="1409929" y="2364293"/>
              <a:chExt cx="1235462" cy="1352875"/>
            </a:xfrm>
          </p:grpSpPr>
          <p:grpSp>
            <p:nvGrpSpPr>
              <p:cNvPr id="82" name="Group 81" descr="Data center icon">
                <a:extLst>
                  <a:ext uri="{FF2B5EF4-FFF2-40B4-BE49-F238E27FC236}">
                    <a16:creationId xmlns:a16="http://schemas.microsoft.com/office/drawing/2014/main" id="{2C79834A-4AAE-45CA-A80C-741FC53EED7D}"/>
                  </a:ext>
                </a:extLst>
              </p:cNvPr>
              <p:cNvGrpSpPr/>
              <p:nvPr/>
            </p:nvGrpSpPr>
            <p:grpSpPr>
              <a:xfrm>
                <a:off x="1409929" y="2364293"/>
                <a:ext cx="1235462" cy="1352875"/>
                <a:chOff x="2955649" y="2709300"/>
                <a:chExt cx="1386260" cy="1518003"/>
              </a:xfrm>
            </p:grpSpPr>
            <p:grpSp>
              <p:nvGrpSpPr>
                <p:cNvPr id="83" name="Group 82">
                  <a:extLst>
                    <a:ext uri="{FF2B5EF4-FFF2-40B4-BE49-F238E27FC236}">
                      <a16:creationId xmlns:a16="http://schemas.microsoft.com/office/drawing/2014/main" id="{E003CB97-185C-41FE-8944-19AC691DE951}"/>
                    </a:ext>
                  </a:extLst>
                </p:cNvPr>
                <p:cNvGrpSpPr/>
                <p:nvPr/>
              </p:nvGrpSpPr>
              <p:grpSpPr>
                <a:xfrm>
                  <a:off x="2955649" y="2709300"/>
                  <a:ext cx="1386260" cy="1518003"/>
                  <a:chOff x="1668294" y="1820337"/>
                  <a:chExt cx="2795408" cy="3061069"/>
                </a:xfrm>
              </p:grpSpPr>
              <p:sp>
                <p:nvSpPr>
                  <p:cNvPr id="85" name="Freeform: Shape 84">
                    <a:extLst>
                      <a:ext uri="{FF2B5EF4-FFF2-40B4-BE49-F238E27FC236}">
                        <a16:creationId xmlns:a16="http://schemas.microsoft.com/office/drawing/2014/main" id="{10073B12-A0CD-4FAF-A6CA-E380FD62C3F2}"/>
                      </a:ext>
                    </a:extLst>
                  </p:cNvPr>
                  <p:cNvSpPr/>
                  <p:nvPr/>
                </p:nvSpPr>
                <p:spPr>
                  <a:xfrm>
                    <a:off x="1668294" y="1820337"/>
                    <a:ext cx="2795408" cy="306106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nvGrpSpPr>
                  <p:cNvPr id="86" name="Group 85">
                    <a:extLst>
                      <a:ext uri="{FF2B5EF4-FFF2-40B4-BE49-F238E27FC236}">
                        <a16:creationId xmlns:a16="http://schemas.microsoft.com/office/drawing/2014/main" id="{2DE7CF80-831F-4A3B-8EAD-8F46AEF92A28}"/>
                      </a:ext>
                    </a:extLst>
                  </p:cNvPr>
                  <p:cNvGrpSpPr/>
                  <p:nvPr/>
                </p:nvGrpSpPr>
                <p:grpSpPr>
                  <a:xfrm>
                    <a:off x="2026436" y="3086886"/>
                    <a:ext cx="2058669" cy="1280577"/>
                    <a:chOff x="1940022" y="2942066"/>
                    <a:chExt cx="2357982" cy="1466762"/>
                  </a:xfrm>
                </p:grpSpPr>
                <p:sp>
                  <p:nvSpPr>
                    <p:cNvPr id="88" name="Freeform: Shape 87">
                      <a:extLst>
                        <a:ext uri="{FF2B5EF4-FFF2-40B4-BE49-F238E27FC236}">
                          <a16:creationId xmlns:a16="http://schemas.microsoft.com/office/drawing/2014/main" id="{9F27759E-F627-4F4C-BE93-997295C6D23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sp>
                  <p:nvSpPr>
                    <p:cNvPr id="89" name="Freeform: Shape 88">
                      <a:extLst>
                        <a:ext uri="{FF2B5EF4-FFF2-40B4-BE49-F238E27FC236}">
                          <a16:creationId xmlns:a16="http://schemas.microsoft.com/office/drawing/2014/main" id="{5696CF67-9D7C-4206-B27D-F24970F1EFB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sp>
                  <p:nvSpPr>
                    <p:cNvPr id="90" name="Freeform: Shape 89">
                      <a:extLst>
                        <a:ext uri="{FF2B5EF4-FFF2-40B4-BE49-F238E27FC236}">
                          <a16:creationId xmlns:a16="http://schemas.microsoft.com/office/drawing/2014/main" id="{4FEF53E2-CDC6-4F87-9425-256B53FB1769}"/>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sp>
                <p:nvSpPr>
                  <p:cNvPr id="87" name="Freeform: Shape 86">
                    <a:extLst>
                      <a:ext uri="{FF2B5EF4-FFF2-40B4-BE49-F238E27FC236}">
                        <a16:creationId xmlns:a16="http://schemas.microsoft.com/office/drawing/2014/main" id="{7AB366E9-19FC-4375-B212-81BB73094A5E}"/>
                      </a:ext>
                    </a:extLst>
                  </p:cNvPr>
                  <p:cNvSpPr/>
                  <p:nvPr/>
                </p:nvSpPr>
                <p:spPr>
                  <a:xfrm rot="5400000">
                    <a:off x="2865405" y="3675356"/>
                    <a:ext cx="378846" cy="150231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399">
                      <a:solidFill>
                        <a:srgbClr val="FFFFFF"/>
                      </a:solidFill>
                      <a:latin typeface="Segoe UI"/>
                    </a:endParaRPr>
                  </a:p>
                </p:txBody>
              </p:sp>
            </p:grpSp>
            <p:sp>
              <p:nvSpPr>
                <p:cNvPr id="84" name="TextBox 83">
                  <a:extLst>
                    <a:ext uri="{FF2B5EF4-FFF2-40B4-BE49-F238E27FC236}">
                      <a16:creationId xmlns:a16="http://schemas.microsoft.com/office/drawing/2014/main" id="{6C3F47C6-3982-44C8-991E-B9BCC1015D7C}"/>
                    </a:ext>
                  </a:extLst>
                </p:cNvPr>
                <p:cNvSpPr txBox="1"/>
                <p:nvPr/>
              </p:nvSpPr>
              <p:spPr>
                <a:xfrm>
                  <a:off x="2986032" y="2956515"/>
                  <a:ext cx="1323730" cy="293398"/>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180" name="TextBox 179">
                <a:extLst>
                  <a:ext uri="{FF2B5EF4-FFF2-40B4-BE49-F238E27FC236}">
                    <a16:creationId xmlns:a16="http://schemas.microsoft.com/office/drawing/2014/main" id="{A69E321F-139C-4538-95D9-5D38FC01D21E}"/>
                  </a:ext>
                </a:extLst>
              </p:cNvPr>
              <p:cNvSpPr txBox="1"/>
              <p:nvPr/>
            </p:nvSpPr>
            <p:spPr>
              <a:xfrm>
                <a:off x="1436175" y="2526796"/>
                <a:ext cx="1179735" cy="452590"/>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1199">
                    <a:solidFill>
                      <a:srgbClr val="FFFFFF"/>
                    </a:solidFill>
                    <a:latin typeface="Segoe UI"/>
                  </a:rPr>
                  <a:t>Datacenter</a:t>
                </a:r>
                <a:endParaRPr lang="en-US" sz="2400">
                  <a:solidFill>
                    <a:srgbClr val="FFFFFF"/>
                  </a:solidFill>
                  <a:latin typeface="Segoe UI"/>
                </a:endParaRPr>
              </a:p>
            </p:txBody>
          </p:sp>
        </p:grpSp>
      </p:grpSp>
      <p:grpSp>
        <p:nvGrpSpPr>
          <p:cNvPr id="256" name="Group 255">
            <a:extLst>
              <a:ext uri="{FF2B5EF4-FFF2-40B4-BE49-F238E27FC236}">
                <a16:creationId xmlns:a16="http://schemas.microsoft.com/office/drawing/2014/main" id="{76B87C05-46DD-4A6E-8D57-0F7CB5C57508}"/>
              </a:ext>
              <a:ext uri="{C183D7F6-B498-43B3-948B-1728B52AA6E4}">
                <adec:decorative xmlns:adec="http://schemas.microsoft.com/office/drawing/2017/decorative" val="1"/>
              </a:ext>
            </a:extLst>
          </p:cNvPr>
          <p:cNvGrpSpPr/>
          <p:nvPr/>
        </p:nvGrpSpPr>
        <p:grpSpPr>
          <a:xfrm>
            <a:off x="4578027" y="1806336"/>
            <a:ext cx="3208155" cy="1730853"/>
            <a:chOff x="4487805" y="1771078"/>
            <a:chExt cx="3145536" cy="1697069"/>
          </a:xfrm>
        </p:grpSpPr>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487805"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32563"/>
              <a:r>
                <a:rPr lang="en-US" sz="1203">
                  <a:solidFill>
                    <a:srgbClr val="FFFFFF"/>
                  </a:solidFill>
                  <a:latin typeface="Segoe UI"/>
                </a:rPr>
                <a:t>Region</a:t>
              </a:r>
            </a:p>
          </p:txBody>
        </p:sp>
        <p:grpSp>
          <p:nvGrpSpPr>
            <p:cNvPr id="39" name="Group 38">
              <a:extLst>
                <a:ext uri="{FF2B5EF4-FFF2-40B4-BE49-F238E27FC236}">
                  <a16:creationId xmlns:a16="http://schemas.microsoft.com/office/drawing/2014/main" id="{7A601032-9A51-476E-98CF-14BB27C136CA}"/>
                </a:ext>
              </a:extLst>
            </p:cNvPr>
            <p:cNvGrpSpPr/>
            <p:nvPr/>
          </p:nvGrpSpPr>
          <p:grpSpPr>
            <a:xfrm>
              <a:off x="5034541" y="1880860"/>
              <a:ext cx="2122920" cy="1496495"/>
              <a:chOff x="-4292684" y="1802684"/>
              <a:chExt cx="3381225" cy="2383505"/>
            </a:xfrm>
          </p:grpSpPr>
          <p:sp>
            <p:nvSpPr>
              <p:cNvPr id="182" name="Oval 181" descr="Circle">
                <a:extLst>
                  <a:ext uri="{FF2B5EF4-FFF2-40B4-BE49-F238E27FC236}">
                    <a16:creationId xmlns:a16="http://schemas.microsoft.com/office/drawing/2014/main" id="{6FA4ED2A-DDAF-46C3-9896-2A822F080CF9}"/>
                  </a:ext>
                </a:extLst>
              </p:cNvPr>
              <p:cNvSpPr/>
              <p:nvPr/>
            </p:nvSpPr>
            <p:spPr>
              <a:xfrm>
                <a:off x="-4292684"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83" name="Group 182" descr="Datacenter">
                <a:extLst>
                  <a:ext uri="{FF2B5EF4-FFF2-40B4-BE49-F238E27FC236}">
                    <a16:creationId xmlns:a16="http://schemas.microsoft.com/office/drawing/2014/main" id="{D1B26BDE-4BED-45D1-AFCD-28D0144D3775}"/>
                  </a:ext>
                </a:extLst>
              </p:cNvPr>
              <p:cNvGrpSpPr/>
              <p:nvPr/>
            </p:nvGrpSpPr>
            <p:grpSpPr>
              <a:xfrm>
                <a:off x="-4172858" y="3298666"/>
                <a:ext cx="484822" cy="530897"/>
                <a:chOff x="5614157" y="3113410"/>
                <a:chExt cx="543998" cy="595697"/>
              </a:xfrm>
            </p:grpSpPr>
            <p:sp>
              <p:nvSpPr>
                <p:cNvPr id="184" name="Freeform: Shape 183">
                  <a:extLst>
                    <a:ext uri="{FF2B5EF4-FFF2-40B4-BE49-F238E27FC236}">
                      <a16:creationId xmlns:a16="http://schemas.microsoft.com/office/drawing/2014/main" id="{2B61F9D1-4168-41A4-8B30-A174BA714E8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85" name="Group 184">
                  <a:extLst>
                    <a:ext uri="{FF2B5EF4-FFF2-40B4-BE49-F238E27FC236}">
                      <a16:creationId xmlns:a16="http://schemas.microsoft.com/office/drawing/2014/main" id="{0F083473-5455-464F-8059-BFED82DBE71C}"/>
                    </a:ext>
                  </a:extLst>
                </p:cNvPr>
                <p:cNvGrpSpPr/>
                <p:nvPr/>
              </p:nvGrpSpPr>
              <p:grpSpPr>
                <a:xfrm>
                  <a:off x="5718434" y="3411392"/>
                  <a:ext cx="331095" cy="240507"/>
                  <a:chOff x="5718434" y="3381512"/>
                  <a:chExt cx="331095" cy="240507"/>
                </a:xfrm>
              </p:grpSpPr>
              <p:grpSp>
                <p:nvGrpSpPr>
                  <p:cNvPr id="187" name="Group 186">
                    <a:extLst>
                      <a:ext uri="{FF2B5EF4-FFF2-40B4-BE49-F238E27FC236}">
                        <a16:creationId xmlns:a16="http://schemas.microsoft.com/office/drawing/2014/main" id="{3DFFEAC2-C780-413D-9CAA-CB1501251DDF}"/>
                      </a:ext>
                    </a:extLst>
                  </p:cNvPr>
                  <p:cNvGrpSpPr/>
                  <p:nvPr/>
                </p:nvGrpSpPr>
                <p:grpSpPr>
                  <a:xfrm>
                    <a:off x="5718434" y="3381512"/>
                    <a:ext cx="331095" cy="205955"/>
                    <a:chOff x="1940022" y="2942066"/>
                    <a:chExt cx="2357982" cy="1466762"/>
                  </a:xfrm>
                </p:grpSpPr>
                <p:sp>
                  <p:nvSpPr>
                    <p:cNvPr id="189" name="Freeform: Shape 188">
                      <a:extLst>
                        <a:ext uri="{FF2B5EF4-FFF2-40B4-BE49-F238E27FC236}">
                          <a16:creationId xmlns:a16="http://schemas.microsoft.com/office/drawing/2014/main" id="{B29363FC-D741-4294-A8C2-65ED22A698E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0" name="Freeform: Shape 189">
                      <a:extLst>
                        <a:ext uri="{FF2B5EF4-FFF2-40B4-BE49-F238E27FC236}">
                          <a16:creationId xmlns:a16="http://schemas.microsoft.com/office/drawing/2014/main" id="{A5F0B1A3-4FBF-493F-BBCC-03A6A1C049E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1" name="Freeform: Shape 190">
                      <a:extLst>
                        <a:ext uri="{FF2B5EF4-FFF2-40B4-BE49-F238E27FC236}">
                          <a16:creationId xmlns:a16="http://schemas.microsoft.com/office/drawing/2014/main" id="{9BB53D69-02BA-4DC1-BAB1-44F4CE769A44}"/>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88" name="Freeform: Shape 187">
                    <a:extLst>
                      <a:ext uri="{FF2B5EF4-FFF2-40B4-BE49-F238E27FC236}">
                        <a16:creationId xmlns:a16="http://schemas.microsoft.com/office/drawing/2014/main" id="{7423ED40-C1E4-4D26-B5BF-6B6A721D0F2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86" name="TextBox 185">
                  <a:extLst>
                    <a:ext uri="{FF2B5EF4-FFF2-40B4-BE49-F238E27FC236}">
                      <a16:creationId xmlns:a16="http://schemas.microsoft.com/office/drawing/2014/main" id="{405C2456-6F8D-408B-85FC-E8C7A72D8124}"/>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192" name="Group 191" descr="Datacenter">
                <a:extLst>
                  <a:ext uri="{FF2B5EF4-FFF2-40B4-BE49-F238E27FC236}">
                    <a16:creationId xmlns:a16="http://schemas.microsoft.com/office/drawing/2014/main" id="{484BAA77-547A-4BB3-A647-610E69ADFDE3}"/>
                  </a:ext>
                </a:extLst>
              </p:cNvPr>
              <p:cNvGrpSpPr/>
              <p:nvPr/>
            </p:nvGrpSpPr>
            <p:grpSpPr>
              <a:xfrm>
                <a:off x="-3600626" y="3298666"/>
                <a:ext cx="484822" cy="530897"/>
                <a:chOff x="5614157" y="3113410"/>
                <a:chExt cx="543998" cy="595697"/>
              </a:xfrm>
            </p:grpSpPr>
            <p:sp>
              <p:nvSpPr>
                <p:cNvPr id="193" name="Freeform: Shape 192">
                  <a:extLst>
                    <a:ext uri="{FF2B5EF4-FFF2-40B4-BE49-F238E27FC236}">
                      <a16:creationId xmlns:a16="http://schemas.microsoft.com/office/drawing/2014/main" id="{C46066C5-7904-49F7-97B3-60E3D1FF02F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194" name="Group 193">
                  <a:extLst>
                    <a:ext uri="{FF2B5EF4-FFF2-40B4-BE49-F238E27FC236}">
                      <a16:creationId xmlns:a16="http://schemas.microsoft.com/office/drawing/2014/main" id="{FD7A3A89-7AF9-45C4-8644-2B7FAF42437A}"/>
                    </a:ext>
                  </a:extLst>
                </p:cNvPr>
                <p:cNvGrpSpPr/>
                <p:nvPr/>
              </p:nvGrpSpPr>
              <p:grpSpPr>
                <a:xfrm>
                  <a:off x="5718434" y="3411392"/>
                  <a:ext cx="331095" cy="240507"/>
                  <a:chOff x="5718434" y="3381512"/>
                  <a:chExt cx="331095" cy="240507"/>
                </a:xfrm>
              </p:grpSpPr>
              <p:grpSp>
                <p:nvGrpSpPr>
                  <p:cNvPr id="196" name="Group 195">
                    <a:extLst>
                      <a:ext uri="{FF2B5EF4-FFF2-40B4-BE49-F238E27FC236}">
                        <a16:creationId xmlns:a16="http://schemas.microsoft.com/office/drawing/2014/main" id="{5629E041-0CBB-46B4-BE0F-A871A00E27C4}"/>
                      </a:ext>
                    </a:extLst>
                  </p:cNvPr>
                  <p:cNvGrpSpPr/>
                  <p:nvPr/>
                </p:nvGrpSpPr>
                <p:grpSpPr>
                  <a:xfrm>
                    <a:off x="5718434" y="3381512"/>
                    <a:ext cx="331095" cy="205955"/>
                    <a:chOff x="1940022" y="2942066"/>
                    <a:chExt cx="2357982" cy="1466762"/>
                  </a:xfrm>
                </p:grpSpPr>
                <p:sp>
                  <p:nvSpPr>
                    <p:cNvPr id="198" name="Freeform: Shape 197">
                      <a:extLst>
                        <a:ext uri="{FF2B5EF4-FFF2-40B4-BE49-F238E27FC236}">
                          <a16:creationId xmlns:a16="http://schemas.microsoft.com/office/drawing/2014/main" id="{A7A8E986-6A38-4DFF-A79C-1D2527B975F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199" name="Freeform: Shape 198">
                      <a:extLst>
                        <a:ext uri="{FF2B5EF4-FFF2-40B4-BE49-F238E27FC236}">
                          <a16:creationId xmlns:a16="http://schemas.microsoft.com/office/drawing/2014/main" id="{8F088BA3-3A61-4098-9ECC-88B4B523CDC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00" name="Freeform: Shape 199">
                      <a:extLst>
                        <a:ext uri="{FF2B5EF4-FFF2-40B4-BE49-F238E27FC236}">
                          <a16:creationId xmlns:a16="http://schemas.microsoft.com/office/drawing/2014/main" id="{3A94896B-608C-4F30-817B-6DCF6E88EBF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97" name="Freeform: Shape 196">
                    <a:extLst>
                      <a:ext uri="{FF2B5EF4-FFF2-40B4-BE49-F238E27FC236}">
                        <a16:creationId xmlns:a16="http://schemas.microsoft.com/office/drawing/2014/main" id="{631DF81B-AF5D-43F7-BB35-16FDF7BB73C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195" name="TextBox 194">
                  <a:extLst>
                    <a:ext uri="{FF2B5EF4-FFF2-40B4-BE49-F238E27FC236}">
                      <a16:creationId xmlns:a16="http://schemas.microsoft.com/office/drawing/2014/main" id="{712337F7-3E1D-43D0-8ABC-D3B73C1E87F4}"/>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01" name="TextBox 200">
                <a:extLst>
                  <a:ext uri="{FF2B5EF4-FFF2-40B4-BE49-F238E27FC236}">
                    <a16:creationId xmlns:a16="http://schemas.microsoft.com/office/drawing/2014/main" id="{C728D2BF-0979-4637-A4A6-1010F6F6C99B}"/>
                  </a:ext>
                </a:extLst>
              </p:cNvPr>
              <p:cNvSpPr txBox="1"/>
              <p:nvPr/>
            </p:nvSpPr>
            <p:spPr>
              <a:xfrm>
                <a:off x="-4195681" y="3828439"/>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2</a:t>
                </a:r>
              </a:p>
            </p:txBody>
          </p:sp>
          <p:sp>
            <p:nvSpPr>
              <p:cNvPr id="202" name="Oval 201" descr="Circle">
                <a:extLst>
                  <a:ext uri="{FF2B5EF4-FFF2-40B4-BE49-F238E27FC236}">
                    <a16:creationId xmlns:a16="http://schemas.microsoft.com/office/drawing/2014/main" id="{0002081B-890B-40F1-9EAB-708F6DAD74DC}"/>
                  </a:ext>
                </a:extLst>
              </p:cNvPr>
              <p:cNvSpPr/>
              <p:nvPr/>
            </p:nvSpPr>
            <p:spPr>
              <a:xfrm>
                <a:off x="-2192516"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03" name="Group 202" descr="Datacenter">
                <a:extLst>
                  <a:ext uri="{FF2B5EF4-FFF2-40B4-BE49-F238E27FC236}">
                    <a16:creationId xmlns:a16="http://schemas.microsoft.com/office/drawing/2014/main" id="{813D245B-FC46-4045-8CB4-1FB4AB8059E5}"/>
                  </a:ext>
                </a:extLst>
              </p:cNvPr>
              <p:cNvGrpSpPr/>
              <p:nvPr/>
            </p:nvGrpSpPr>
            <p:grpSpPr>
              <a:xfrm>
                <a:off x="-2072690" y="3298666"/>
                <a:ext cx="484822" cy="530897"/>
                <a:chOff x="5614157" y="3113410"/>
                <a:chExt cx="543998" cy="595697"/>
              </a:xfrm>
            </p:grpSpPr>
            <p:sp>
              <p:nvSpPr>
                <p:cNvPr id="204" name="Freeform: Shape 203">
                  <a:extLst>
                    <a:ext uri="{FF2B5EF4-FFF2-40B4-BE49-F238E27FC236}">
                      <a16:creationId xmlns:a16="http://schemas.microsoft.com/office/drawing/2014/main" id="{2F67A1FA-5963-4AA9-B2B2-851FBBBA269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05" name="Group 204">
                  <a:extLst>
                    <a:ext uri="{FF2B5EF4-FFF2-40B4-BE49-F238E27FC236}">
                      <a16:creationId xmlns:a16="http://schemas.microsoft.com/office/drawing/2014/main" id="{8F13726E-7091-4902-8C61-76F035E0042B}"/>
                    </a:ext>
                  </a:extLst>
                </p:cNvPr>
                <p:cNvGrpSpPr/>
                <p:nvPr/>
              </p:nvGrpSpPr>
              <p:grpSpPr>
                <a:xfrm>
                  <a:off x="5718434" y="3411392"/>
                  <a:ext cx="331095" cy="240507"/>
                  <a:chOff x="5718434" y="3381512"/>
                  <a:chExt cx="331095" cy="240507"/>
                </a:xfrm>
              </p:grpSpPr>
              <p:grpSp>
                <p:nvGrpSpPr>
                  <p:cNvPr id="207" name="Group 206">
                    <a:extLst>
                      <a:ext uri="{FF2B5EF4-FFF2-40B4-BE49-F238E27FC236}">
                        <a16:creationId xmlns:a16="http://schemas.microsoft.com/office/drawing/2014/main" id="{98AE2D44-879A-4CDB-9601-7042FD5EA314}"/>
                      </a:ext>
                    </a:extLst>
                  </p:cNvPr>
                  <p:cNvGrpSpPr/>
                  <p:nvPr/>
                </p:nvGrpSpPr>
                <p:grpSpPr>
                  <a:xfrm>
                    <a:off x="5718434" y="3381512"/>
                    <a:ext cx="331095" cy="205955"/>
                    <a:chOff x="1940022" y="2942066"/>
                    <a:chExt cx="2357982" cy="1466762"/>
                  </a:xfrm>
                </p:grpSpPr>
                <p:sp>
                  <p:nvSpPr>
                    <p:cNvPr id="209" name="Freeform: Shape 208">
                      <a:extLst>
                        <a:ext uri="{FF2B5EF4-FFF2-40B4-BE49-F238E27FC236}">
                          <a16:creationId xmlns:a16="http://schemas.microsoft.com/office/drawing/2014/main" id="{02C7CF63-4FCC-42F2-B150-A15111389C3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0" name="Freeform: Shape 209">
                      <a:extLst>
                        <a:ext uri="{FF2B5EF4-FFF2-40B4-BE49-F238E27FC236}">
                          <a16:creationId xmlns:a16="http://schemas.microsoft.com/office/drawing/2014/main" id="{FCE43B28-04C9-477B-8FAC-C23274E3BA2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1" name="Freeform: Shape 210">
                      <a:extLst>
                        <a:ext uri="{FF2B5EF4-FFF2-40B4-BE49-F238E27FC236}">
                          <a16:creationId xmlns:a16="http://schemas.microsoft.com/office/drawing/2014/main" id="{FE127199-6905-4A80-9AFA-875C87BAE96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08" name="Freeform: Shape 207">
                    <a:extLst>
                      <a:ext uri="{FF2B5EF4-FFF2-40B4-BE49-F238E27FC236}">
                        <a16:creationId xmlns:a16="http://schemas.microsoft.com/office/drawing/2014/main" id="{7B83ACA0-CC67-4A0C-9116-7AA808518A7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06" name="TextBox 205">
                  <a:extLst>
                    <a:ext uri="{FF2B5EF4-FFF2-40B4-BE49-F238E27FC236}">
                      <a16:creationId xmlns:a16="http://schemas.microsoft.com/office/drawing/2014/main" id="{9FC0D65C-BA4E-42FC-AEA0-D3EA8A21257C}"/>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212" name="Group 211" descr="Datacenter">
                <a:extLst>
                  <a:ext uri="{FF2B5EF4-FFF2-40B4-BE49-F238E27FC236}">
                    <a16:creationId xmlns:a16="http://schemas.microsoft.com/office/drawing/2014/main" id="{F1E3B086-2798-4B01-8035-3F8DC5F31DDF}"/>
                  </a:ext>
                </a:extLst>
              </p:cNvPr>
              <p:cNvGrpSpPr/>
              <p:nvPr/>
            </p:nvGrpSpPr>
            <p:grpSpPr>
              <a:xfrm>
                <a:off x="-1500459" y="3298666"/>
                <a:ext cx="484822" cy="530897"/>
                <a:chOff x="5614157" y="3113410"/>
                <a:chExt cx="543998" cy="595697"/>
              </a:xfrm>
            </p:grpSpPr>
            <p:sp>
              <p:nvSpPr>
                <p:cNvPr id="213" name="Freeform: Shape 212">
                  <a:extLst>
                    <a:ext uri="{FF2B5EF4-FFF2-40B4-BE49-F238E27FC236}">
                      <a16:creationId xmlns:a16="http://schemas.microsoft.com/office/drawing/2014/main" id="{C608EB8D-A95D-4EAD-909D-73B6DF8A0C5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14" name="Group 213">
                  <a:extLst>
                    <a:ext uri="{FF2B5EF4-FFF2-40B4-BE49-F238E27FC236}">
                      <a16:creationId xmlns:a16="http://schemas.microsoft.com/office/drawing/2014/main" id="{41FFF037-D0E3-40FE-9A11-146DA145213F}"/>
                    </a:ext>
                  </a:extLst>
                </p:cNvPr>
                <p:cNvGrpSpPr/>
                <p:nvPr/>
              </p:nvGrpSpPr>
              <p:grpSpPr>
                <a:xfrm>
                  <a:off x="5718434" y="3411392"/>
                  <a:ext cx="331095" cy="240507"/>
                  <a:chOff x="5718434" y="3381512"/>
                  <a:chExt cx="331095" cy="240507"/>
                </a:xfrm>
              </p:grpSpPr>
              <p:grpSp>
                <p:nvGrpSpPr>
                  <p:cNvPr id="216" name="Group 215">
                    <a:extLst>
                      <a:ext uri="{FF2B5EF4-FFF2-40B4-BE49-F238E27FC236}">
                        <a16:creationId xmlns:a16="http://schemas.microsoft.com/office/drawing/2014/main" id="{CCE98409-7629-4C97-AC9F-C9F896D3C1F1}"/>
                      </a:ext>
                    </a:extLst>
                  </p:cNvPr>
                  <p:cNvGrpSpPr/>
                  <p:nvPr/>
                </p:nvGrpSpPr>
                <p:grpSpPr>
                  <a:xfrm>
                    <a:off x="5718434" y="3381512"/>
                    <a:ext cx="331095" cy="205955"/>
                    <a:chOff x="1940022" y="2942066"/>
                    <a:chExt cx="2357982" cy="1466762"/>
                  </a:xfrm>
                </p:grpSpPr>
                <p:sp>
                  <p:nvSpPr>
                    <p:cNvPr id="218" name="Freeform: Shape 217">
                      <a:extLst>
                        <a:ext uri="{FF2B5EF4-FFF2-40B4-BE49-F238E27FC236}">
                          <a16:creationId xmlns:a16="http://schemas.microsoft.com/office/drawing/2014/main" id="{808529AE-AF25-42E8-8DB1-9327E9FB1D5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19" name="Freeform: Shape 218">
                      <a:extLst>
                        <a:ext uri="{FF2B5EF4-FFF2-40B4-BE49-F238E27FC236}">
                          <a16:creationId xmlns:a16="http://schemas.microsoft.com/office/drawing/2014/main" id="{104D028C-7D1B-4A1E-B265-9AA7A551AD5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20" name="Freeform: Shape 219">
                      <a:extLst>
                        <a:ext uri="{FF2B5EF4-FFF2-40B4-BE49-F238E27FC236}">
                          <a16:creationId xmlns:a16="http://schemas.microsoft.com/office/drawing/2014/main" id="{910D09E4-0001-4B25-B6E1-FB3A923894B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17" name="Freeform: Shape 216">
                    <a:extLst>
                      <a:ext uri="{FF2B5EF4-FFF2-40B4-BE49-F238E27FC236}">
                        <a16:creationId xmlns:a16="http://schemas.microsoft.com/office/drawing/2014/main" id="{3BD39D9B-3DF4-4E27-8409-759D8A84511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15" name="TextBox 214">
                  <a:extLst>
                    <a:ext uri="{FF2B5EF4-FFF2-40B4-BE49-F238E27FC236}">
                      <a16:creationId xmlns:a16="http://schemas.microsoft.com/office/drawing/2014/main" id="{6CC9B02C-4F5F-45BC-9B5E-F5EC9F3E4A02}"/>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21" name="TextBox 220">
                <a:extLst>
                  <a:ext uri="{FF2B5EF4-FFF2-40B4-BE49-F238E27FC236}">
                    <a16:creationId xmlns:a16="http://schemas.microsoft.com/office/drawing/2014/main" id="{35AA535D-37F8-40E8-927B-C37CC135B75E}"/>
                  </a:ext>
                </a:extLst>
              </p:cNvPr>
              <p:cNvSpPr txBox="1"/>
              <p:nvPr/>
            </p:nvSpPr>
            <p:spPr>
              <a:xfrm>
                <a:off x="-2095514" y="3828439"/>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3</a:t>
                </a:r>
              </a:p>
            </p:txBody>
          </p:sp>
          <p:sp>
            <p:nvSpPr>
              <p:cNvPr id="222" name="Oval 221" descr="Circle">
                <a:extLst>
                  <a:ext uri="{FF2B5EF4-FFF2-40B4-BE49-F238E27FC236}">
                    <a16:creationId xmlns:a16="http://schemas.microsoft.com/office/drawing/2014/main" id="{29B1BA79-449B-44B4-8988-BC124129F1DA}"/>
                  </a:ext>
                </a:extLst>
              </p:cNvPr>
              <p:cNvSpPr/>
              <p:nvPr/>
            </p:nvSpPr>
            <p:spPr>
              <a:xfrm>
                <a:off x="-3237566" y="1802684"/>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23" name="Group 222" descr="Datacenter">
                <a:extLst>
                  <a:ext uri="{FF2B5EF4-FFF2-40B4-BE49-F238E27FC236}">
                    <a16:creationId xmlns:a16="http://schemas.microsoft.com/office/drawing/2014/main" id="{2D228E55-2973-4D12-9441-7EA18BCD50EF}"/>
                  </a:ext>
                </a:extLst>
              </p:cNvPr>
              <p:cNvGrpSpPr/>
              <p:nvPr/>
            </p:nvGrpSpPr>
            <p:grpSpPr>
              <a:xfrm>
                <a:off x="-3117740" y="2196218"/>
                <a:ext cx="484822" cy="530897"/>
                <a:chOff x="5614157" y="3113410"/>
                <a:chExt cx="543998" cy="595697"/>
              </a:xfrm>
            </p:grpSpPr>
            <p:sp>
              <p:nvSpPr>
                <p:cNvPr id="224" name="Freeform: Shape 223">
                  <a:extLst>
                    <a:ext uri="{FF2B5EF4-FFF2-40B4-BE49-F238E27FC236}">
                      <a16:creationId xmlns:a16="http://schemas.microsoft.com/office/drawing/2014/main" id="{450453BD-1446-4DA7-90E3-4B9636C3CD2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25" name="Group 224">
                  <a:extLst>
                    <a:ext uri="{FF2B5EF4-FFF2-40B4-BE49-F238E27FC236}">
                      <a16:creationId xmlns:a16="http://schemas.microsoft.com/office/drawing/2014/main" id="{118FB34C-5B27-4135-9A43-051789A5C6ED}"/>
                    </a:ext>
                  </a:extLst>
                </p:cNvPr>
                <p:cNvGrpSpPr/>
                <p:nvPr/>
              </p:nvGrpSpPr>
              <p:grpSpPr>
                <a:xfrm>
                  <a:off x="5718434" y="3411392"/>
                  <a:ext cx="331095" cy="240507"/>
                  <a:chOff x="5718434" y="3381512"/>
                  <a:chExt cx="331095" cy="240507"/>
                </a:xfrm>
              </p:grpSpPr>
              <p:grpSp>
                <p:nvGrpSpPr>
                  <p:cNvPr id="227" name="Group 226">
                    <a:extLst>
                      <a:ext uri="{FF2B5EF4-FFF2-40B4-BE49-F238E27FC236}">
                        <a16:creationId xmlns:a16="http://schemas.microsoft.com/office/drawing/2014/main" id="{39CBF1CF-3E06-4018-9E21-F8A72EF47395}"/>
                      </a:ext>
                    </a:extLst>
                  </p:cNvPr>
                  <p:cNvGrpSpPr/>
                  <p:nvPr/>
                </p:nvGrpSpPr>
                <p:grpSpPr>
                  <a:xfrm>
                    <a:off x="5718434" y="3381512"/>
                    <a:ext cx="331095" cy="205955"/>
                    <a:chOff x="1940022" y="2942066"/>
                    <a:chExt cx="2357982" cy="1466762"/>
                  </a:xfrm>
                </p:grpSpPr>
                <p:sp>
                  <p:nvSpPr>
                    <p:cNvPr id="229" name="Freeform: Shape 228">
                      <a:extLst>
                        <a:ext uri="{FF2B5EF4-FFF2-40B4-BE49-F238E27FC236}">
                          <a16:creationId xmlns:a16="http://schemas.microsoft.com/office/drawing/2014/main" id="{5FB84528-A6FB-4C22-8922-97924015BC7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0" name="Freeform: Shape 229">
                      <a:extLst>
                        <a:ext uri="{FF2B5EF4-FFF2-40B4-BE49-F238E27FC236}">
                          <a16:creationId xmlns:a16="http://schemas.microsoft.com/office/drawing/2014/main" id="{AFEA6E25-9790-463C-ADF9-035B352C9B5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1" name="Freeform: Shape 230">
                      <a:extLst>
                        <a:ext uri="{FF2B5EF4-FFF2-40B4-BE49-F238E27FC236}">
                          <a16:creationId xmlns:a16="http://schemas.microsoft.com/office/drawing/2014/main" id="{1BD48918-27DD-47B0-BCFC-E5A48A49775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28" name="Freeform: Shape 227">
                    <a:extLst>
                      <a:ext uri="{FF2B5EF4-FFF2-40B4-BE49-F238E27FC236}">
                        <a16:creationId xmlns:a16="http://schemas.microsoft.com/office/drawing/2014/main" id="{B83B132E-5D02-407D-9C17-17EEAEE69AE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26" name="TextBox 225">
                  <a:extLst>
                    <a:ext uri="{FF2B5EF4-FFF2-40B4-BE49-F238E27FC236}">
                      <a16:creationId xmlns:a16="http://schemas.microsoft.com/office/drawing/2014/main" id="{1E24D894-6800-4BD2-9622-5D9EA15B727E}"/>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grpSp>
            <p:nvGrpSpPr>
              <p:cNvPr id="232" name="Group 231" descr="Datacenter">
                <a:extLst>
                  <a:ext uri="{FF2B5EF4-FFF2-40B4-BE49-F238E27FC236}">
                    <a16:creationId xmlns:a16="http://schemas.microsoft.com/office/drawing/2014/main" id="{EDD05657-123D-4020-A4F6-D5D40244EA27}"/>
                  </a:ext>
                </a:extLst>
              </p:cNvPr>
              <p:cNvGrpSpPr/>
              <p:nvPr/>
            </p:nvGrpSpPr>
            <p:grpSpPr>
              <a:xfrm>
                <a:off x="-2545508" y="2196218"/>
                <a:ext cx="484822" cy="530897"/>
                <a:chOff x="5614157" y="3113410"/>
                <a:chExt cx="543998" cy="595697"/>
              </a:xfrm>
            </p:grpSpPr>
            <p:sp>
              <p:nvSpPr>
                <p:cNvPr id="233" name="Freeform: Shape 232">
                  <a:extLst>
                    <a:ext uri="{FF2B5EF4-FFF2-40B4-BE49-F238E27FC236}">
                      <a16:creationId xmlns:a16="http://schemas.microsoft.com/office/drawing/2014/main" id="{4FBB5CEA-BB53-465E-BC6C-EF7623DBAA0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nvGrpSpPr>
                <p:cNvPr id="234" name="Group 233">
                  <a:extLst>
                    <a:ext uri="{FF2B5EF4-FFF2-40B4-BE49-F238E27FC236}">
                      <a16:creationId xmlns:a16="http://schemas.microsoft.com/office/drawing/2014/main" id="{65206F97-7714-434D-879A-CEE300AEDEB9}"/>
                    </a:ext>
                  </a:extLst>
                </p:cNvPr>
                <p:cNvGrpSpPr/>
                <p:nvPr/>
              </p:nvGrpSpPr>
              <p:grpSpPr>
                <a:xfrm>
                  <a:off x="5718434" y="3411392"/>
                  <a:ext cx="331095" cy="240507"/>
                  <a:chOff x="5718434" y="3381512"/>
                  <a:chExt cx="331095" cy="240507"/>
                </a:xfrm>
              </p:grpSpPr>
              <p:grpSp>
                <p:nvGrpSpPr>
                  <p:cNvPr id="236" name="Group 235">
                    <a:extLst>
                      <a:ext uri="{FF2B5EF4-FFF2-40B4-BE49-F238E27FC236}">
                        <a16:creationId xmlns:a16="http://schemas.microsoft.com/office/drawing/2014/main" id="{BBC2F797-FC84-4FBB-AB0F-5AF778B6F583}"/>
                      </a:ext>
                    </a:extLst>
                  </p:cNvPr>
                  <p:cNvGrpSpPr/>
                  <p:nvPr/>
                </p:nvGrpSpPr>
                <p:grpSpPr>
                  <a:xfrm>
                    <a:off x="5718434" y="3381512"/>
                    <a:ext cx="331095" cy="205955"/>
                    <a:chOff x="1940022" y="2942066"/>
                    <a:chExt cx="2357982" cy="1466762"/>
                  </a:xfrm>
                </p:grpSpPr>
                <p:sp>
                  <p:nvSpPr>
                    <p:cNvPr id="238" name="Freeform: Shape 237">
                      <a:extLst>
                        <a:ext uri="{FF2B5EF4-FFF2-40B4-BE49-F238E27FC236}">
                          <a16:creationId xmlns:a16="http://schemas.microsoft.com/office/drawing/2014/main" id="{17CB8F59-4B7A-4CCE-A378-AF5E76D882D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39" name="Freeform: Shape 238">
                      <a:extLst>
                        <a:ext uri="{FF2B5EF4-FFF2-40B4-BE49-F238E27FC236}">
                          <a16:creationId xmlns:a16="http://schemas.microsoft.com/office/drawing/2014/main" id="{2286768A-71F3-4960-9387-FE6217EBF2A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sp>
                  <p:nvSpPr>
                    <p:cNvPr id="240" name="Freeform: Shape 239">
                      <a:extLst>
                        <a:ext uri="{FF2B5EF4-FFF2-40B4-BE49-F238E27FC236}">
                          <a16:creationId xmlns:a16="http://schemas.microsoft.com/office/drawing/2014/main" id="{84585C1A-E7D9-41A4-A7AC-5FCFBC0AC94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37" name="Freeform: Shape 236">
                    <a:extLst>
                      <a:ext uri="{FF2B5EF4-FFF2-40B4-BE49-F238E27FC236}">
                        <a16:creationId xmlns:a16="http://schemas.microsoft.com/office/drawing/2014/main" id="{0812C228-0468-4270-BAD9-AB2402D17D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FFFFFF"/>
                      </a:solidFill>
                      <a:latin typeface="Segoe UI"/>
                    </a:endParaRPr>
                  </a:p>
                </p:txBody>
              </p:sp>
            </p:grpSp>
            <p:sp>
              <p:nvSpPr>
                <p:cNvPr id="235" name="TextBox 234">
                  <a:extLst>
                    <a:ext uri="{FF2B5EF4-FFF2-40B4-BE49-F238E27FC236}">
                      <a16:creationId xmlns:a16="http://schemas.microsoft.com/office/drawing/2014/main" id="{FDB5C2EA-14AA-48E9-ACF1-CF9245085CE3}"/>
                    </a:ext>
                  </a:extLst>
                </p:cNvPr>
                <p:cNvSpPr txBox="1"/>
                <p:nvPr/>
              </p:nvSpPr>
              <p:spPr>
                <a:xfrm>
                  <a:off x="5673091" y="3167194"/>
                  <a:ext cx="421782" cy="389380"/>
                </a:xfrm>
                <a:prstGeom prst="rect">
                  <a:avLst/>
                </a:prstGeom>
                <a:noFill/>
              </p:spPr>
              <p:txBody>
                <a:bodyPr wrap="square" rtlCol="0">
                  <a:spAutoFit/>
                </a:bodyPr>
                <a:lstStyle/>
                <a:p>
                  <a:pPr algn="ctr" defTabSz="932597">
                    <a:defRPr/>
                  </a:pPr>
                  <a:endParaRPr lang="en-US" sz="816" cap="all">
                    <a:solidFill>
                      <a:srgbClr val="FFFFFF"/>
                    </a:solidFill>
                    <a:latin typeface="Segoe UI Semibold" panose="020B0702040204020203" pitchFamily="34" charset="0"/>
                    <a:cs typeface="Segoe UI Semibold" panose="020B0702040204020203" pitchFamily="34" charset="0"/>
                  </a:endParaRPr>
                </a:p>
              </p:txBody>
            </p:sp>
          </p:grpSp>
          <p:sp>
            <p:nvSpPr>
              <p:cNvPr id="241" name="TextBox 240">
                <a:extLst>
                  <a:ext uri="{FF2B5EF4-FFF2-40B4-BE49-F238E27FC236}">
                    <a16:creationId xmlns:a16="http://schemas.microsoft.com/office/drawing/2014/main" id="{8384FEA8-86C5-43D7-81F0-4157D7398F4E}"/>
                  </a:ext>
                </a:extLst>
              </p:cNvPr>
              <p:cNvSpPr txBox="1"/>
              <p:nvPr/>
            </p:nvSpPr>
            <p:spPr>
              <a:xfrm>
                <a:off x="-3140562" y="2725990"/>
                <a:ext cx="1106300"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Zone 1</a:t>
                </a:r>
              </a:p>
            </p:txBody>
          </p:sp>
          <p:sp>
            <p:nvSpPr>
              <p:cNvPr id="242" name="TextBox 241">
                <a:extLst>
                  <a:ext uri="{FF2B5EF4-FFF2-40B4-BE49-F238E27FC236}">
                    <a16:creationId xmlns:a16="http://schemas.microsoft.com/office/drawing/2014/main" id="{B38F0032-F66E-439A-AD89-216E6DFBA831}"/>
                  </a:ext>
                </a:extLst>
              </p:cNvPr>
              <p:cNvSpPr txBox="1"/>
              <p:nvPr/>
            </p:nvSpPr>
            <p:spPr>
              <a:xfrm>
                <a:off x="-4283067" y="2968450"/>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sp>
            <p:nvSpPr>
              <p:cNvPr id="243" name="TextBox 242">
                <a:extLst>
                  <a:ext uri="{FF2B5EF4-FFF2-40B4-BE49-F238E27FC236}">
                    <a16:creationId xmlns:a16="http://schemas.microsoft.com/office/drawing/2014/main" id="{1B1EF33A-8418-45D4-BDF3-33A9BFEFB1A8}"/>
                  </a:ext>
                </a:extLst>
              </p:cNvPr>
              <p:cNvSpPr txBox="1"/>
              <p:nvPr/>
            </p:nvSpPr>
            <p:spPr>
              <a:xfrm>
                <a:off x="-3218828" y="1869854"/>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sp>
            <p:nvSpPr>
              <p:cNvPr id="244" name="TextBox 243">
                <a:extLst>
                  <a:ext uri="{FF2B5EF4-FFF2-40B4-BE49-F238E27FC236}">
                    <a16:creationId xmlns:a16="http://schemas.microsoft.com/office/drawing/2014/main" id="{608C9BE8-23D8-4E9A-AFF2-37C5251E5D06}"/>
                  </a:ext>
                </a:extLst>
              </p:cNvPr>
              <p:cNvSpPr txBox="1"/>
              <p:nvPr/>
            </p:nvSpPr>
            <p:spPr>
              <a:xfrm>
                <a:off x="-2174003" y="2945619"/>
                <a:ext cx="1256334" cy="347023"/>
              </a:xfrm>
              <a:prstGeom prst="rect">
                <a:avLst/>
              </a:prstGeom>
              <a:noFill/>
            </p:spPr>
            <p:txBody>
              <a:bodyPr wrap="square" rtlCol="0">
                <a:spAutoFit/>
              </a:bodyPr>
              <a:lstStyle/>
              <a:p>
                <a:pPr algn="ctr" defTabSz="932597">
                  <a:defRPr/>
                </a:pPr>
                <a:r>
                  <a:rPr lang="en-US" sz="816">
                    <a:solidFill>
                      <a:srgbClr val="FFFFFF"/>
                    </a:solidFill>
                    <a:latin typeface="Segoe UI Semibold" panose="020B0702040204020203" pitchFamily="34" charset="0"/>
                    <a:cs typeface="Segoe UI Semibold" panose="020B0702040204020203" pitchFamily="34" charset="0"/>
                  </a:rPr>
                  <a:t>Availability</a:t>
                </a:r>
              </a:p>
            </p:txBody>
          </p:sp>
          <p:cxnSp>
            <p:nvCxnSpPr>
              <p:cNvPr id="246" name="Straight Connector 245" descr="line">
                <a:extLst>
                  <a:ext uri="{FF2B5EF4-FFF2-40B4-BE49-F238E27FC236}">
                    <a16:creationId xmlns:a16="http://schemas.microsoft.com/office/drawing/2014/main" id="{A1E9001B-948A-4CFC-B465-B104FCB5E89F}"/>
                  </a:ext>
                </a:extLst>
              </p:cNvPr>
              <p:cNvCxnSpPr/>
              <p:nvPr/>
            </p:nvCxnSpPr>
            <p:spPr>
              <a:xfrm>
                <a:off x="-3688035" y="3599841"/>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descr="line">
                <a:extLst>
                  <a:ext uri="{FF2B5EF4-FFF2-40B4-BE49-F238E27FC236}">
                    <a16:creationId xmlns:a16="http://schemas.microsoft.com/office/drawing/2014/main" id="{AE5D9A5A-22DD-48F2-AF03-D17CDDD564F0}"/>
                  </a:ext>
                </a:extLst>
              </p:cNvPr>
              <p:cNvCxnSpPr/>
              <p:nvPr/>
            </p:nvCxnSpPr>
            <p:spPr>
              <a:xfrm>
                <a:off x="-2632871" y="2483974"/>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descr="line">
                <a:extLst>
                  <a:ext uri="{FF2B5EF4-FFF2-40B4-BE49-F238E27FC236}">
                    <a16:creationId xmlns:a16="http://schemas.microsoft.com/office/drawing/2014/main" id="{49088CB4-05AC-4847-9EA4-2634F6817264}"/>
                  </a:ext>
                </a:extLst>
              </p:cNvPr>
              <p:cNvCxnSpPr/>
              <p:nvPr/>
            </p:nvCxnSpPr>
            <p:spPr>
              <a:xfrm>
                <a:off x="-1587036" y="3581177"/>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descr="line">
                <a:extLst>
                  <a:ext uri="{FF2B5EF4-FFF2-40B4-BE49-F238E27FC236}">
                    <a16:creationId xmlns:a16="http://schemas.microsoft.com/office/drawing/2014/main" id="{0A5B7F9F-86DB-4E74-8F5C-3EA70E75D33B}"/>
                  </a:ext>
                </a:extLst>
              </p:cNvPr>
              <p:cNvCxnSpPr>
                <a:cxnSpLocks/>
                <a:stCxn id="182" idx="7"/>
                <a:endCxn id="222" idx="3"/>
              </p:cNvCxnSpPr>
              <p:nvPr/>
            </p:nvCxnSpPr>
            <p:spPr>
              <a:xfrm flipV="1">
                <a:off x="-3199233" y="2896134"/>
                <a:ext cx="149273" cy="196604"/>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descr="line">
                <a:extLst>
                  <a:ext uri="{FF2B5EF4-FFF2-40B4-BE49-F238E27FC236}">
                    <a16:creationId xmlns:a16="http://schemas.microsoft.com/office/drawing/2014/main" id="{43FB7950-3974-42AC-811C-2879CAAEB2C5}"/>
                  </a:ext>
                </a:extLst>
              </p:cNvPr>
              <p:cNvCxnSpPr>
                <a:cxnSpLocks/>
                <a:stCxn id="182" idx="6"/>
                <a:endCxn id="202" idx="2"/>
              </p:cNvCxnSpPr>
              <p:nvPr/>
            </p:nvCxnSpPr>
            <p:spPr>
              <a:xfrm>
                <a:off x="-3011626" y="3545661"/>
                <a:ext cx="819110"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descr="line">
                <a:extLst>
                  <a:ext uri="{FF2B5EF4-FFF2-40B4-BE49-F238E27FC236}">
                    <a16:creationId xmlns:a16="http://schemas.microsoft.com/office/drawing/2014/main" id="{0AB6FCE3-5E72-40F7-810A-20D8303E0F80}"/>
                  </a:ext>
                </a:extLst>
              </p:cNvPr>
              <p:cNvCxnSpPr>
                <a:cxnSpLocks/>
                <a:endCxn id="202" idx="1"/>
              </p:cNvCxnSpPr>
              <p:nvPr/>
            </p:nvCxnSpPr>
            <p:spPr>
              <a:xfrm>
                <a:off x="-2149186" y="2882296"/>
                <a:ext cx="144275" cy="21044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4" name="Group 253">
            <a:extLst>
              <a:ext uri="{FF2B5EF4-FFF2-40B4-BE49-F238E27FC236}">
                <a16:creationId xmlns:a16="http://schemas.microsoft.com/office/drawing/2014/main" id="{17F9BC53-DD21-4AF2-8A87-2A7FED6ACC12}"/>
              </a:ext>
              <a:ext uri="{C183D7F6-B498-43B3-948B-1728B52AA6E4}">
                <adec:decorative xmlns:adec="http://schemas.microsoft.com/office/drawing/2017/decorative" val="1"/>
              </a:ext>
            </a:extLst>
          </p:cNvPr>
          <p:cNvGrpSpPr/>
          <p:nvPr/>
        </p:nvGrpSpPr>
        <p:grpSpPr>
          <a:xfrm>
            <a:off x="8585953" y="1632437"/>
            <a:ext cx="3208155" cy="1904752"/>
            <a:chOff x="8417501" y="1600574"/>
            <a:chExt cx="3145536" cy="1867573"/>
          </a:xfrm>
        </p:grpSpPr>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1"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bIns="139891" rtlCol="0" anchor="b" anchorCtr="0"/>
            <a:lstStyle/>
            <a:p>
              <a:pPr algn="ctr" defTabSz="932563"/>
              <a:r>
                <a:rPr lang="en-US" sz="796">
                  <a:solidFill>
                    <a:srgbClr val="FFFFFF"/>
                  </a:solidFill>
                  <a:latin typeface="Segoe UI Semibold"/>
                </a:rPr>
                <a:t>Blast radius</a:t>
              </a:r>
            </a:p>
          </p:txBody>
        </p:sp>
        <p:grpSp>
          <p:nvGrpSpPr>
            <p:cNvPr id="24" name="Group 23">
              <a:extLst>
                <a:ext uri="{FF2B5EF4-FFF2-40B4-BE49-F238E27FC236}">
                  <a16:creationId xmlns:a16="http://schemas.microsoft.com/office/drawing/2014/main" id="{6C337949-88F9-436F-84C8-A0E0030F3899}"/>
                </a:ext>
              </a:extLst>
            </p:cNvPr>
            <p:cNvGrpSpPr/>
            <p:nvPr/>
          </p:nvGrpSpPr>
          <p:grpSpPr>
            <a:xfrm>
              <a:off x="8488130" y="2026388"/>
              <a:ext cx="2953585" cy="1074810"/>
              <a:chOff x="12656033" y="2327303"/>
              <a:chExt cx="3620296" cy="1317425"/>
            </a:xfrm>
          </p:grpSpPr>
          <p:grpSp>
            <p:nvGrpSpPr>
              <p:cNvPr id="91" name="Group 90" descr="Three regions with datacenters in each region">
                <a:extLst>
                  <a:ext uri="{FF2B5EF4-FFF2-40B4-BE49-F238E27FC236}">
                    <a16:creationId xmlns:a16="http://schemas.microsoft.com/office/drawing/2014/main" id="{0143A205-5115-4C68-8B2E-4AC13DEBB143}"/>
                  </a:ext>
                </a:extLst>
              </p:cNvPr>
              <p:cNvGrpSpPr/>
              <p:nvPr/>
            </p:nvGrpSpPr>
            <p:grpSpPr>
              <a:xfrm>
                <a:off x="12656033" y="2327303"/>
                <a:ext cx="1813411" cy="1317425"/>
                <a:chOff x="8352058" y="1666337"/>
                <a:chExt cx="3971269" cy="2836455"/>
              </a:xfrm>
            </p:grpSpPr>
            <p:sp>
              <p:nvSpPr>
                <p:cNvPr id="92" name="Oval 91">
                  <a:extLst>
                    <a:ext uri="{FF2B5EF4-FFF2-40B4-BE49-F238E27FC236}">
                      <a16:creationId xmlns:a16="http://schemas.microsoft.com/office/drawing/2014/main" id="{A164499F-F35B-4E0E-AC55-F8E9B305B501}"/>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3" name="Group 92">
                  <a:extLst>
                    <a:ext uri="{FF2B5EF4-FFF2-40B4-BE49-F238E27FC236}">
                      <a16:creationId xmlns:a16="http://schemas.microsoft.com/office/drawing/2014/main" id="{671EDFB7-7A28-47B1-A6F3-D80F7634ADB8}"/>
                    </a:ext>
                  </a:extLst>
                </p:cNvPr>
                <p:cNvGrpSpPr/>
                <p:nvPr/>
              </p:nvGrpSpPr>
              <p:grpSpPr>
                <a:xfrm>
                  <a:off x="8848387" y="3516714"/>
                  <a:ext cx="494544" cy="738955"/>
                  <a:chOff x="5614157" y="3113410"/>
                  <a:chExt cx="543998" cy="812850"/>
                </a:xfrm>
              </p:grpSpPr>
              <p:sp>
                <p:nvSpPr>
                  <p:cNvPr id="149" name="Freeform: Shape 148">
                    <a:extLst>
                      <a:ext uri="{FF2B5EF4-FFF2-40B4-BE49-F238E27FC236}">
                        <a16:creationId xmlns:a16="http://schemas.microsoft.com/office/drawing/2014/main" id="{CA105A00-A0C9-4EA3-A457-B6A09E5E8AC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0" name="Group 149">
                    <a:extLst>
                      <a:ext uri="{FF2B5EF4-FFF2-40B4-BE49-F238E27FC236}">
                        <a16:creationId xmlns:a16="http://schemas.microsoft.com/office/drawing/2014/main" id="{B6052A8B-8628-4FE6-AC54-44380C034D05}"/>
                      </a:ext>
                    </a:extLst>
                  </p:cNvPr>
                  <p:cNvGrpSpPr/>
                  <p:nvPr/>
                </p:nvGrpSpPr>
                <p:grpSpPr>
                  <a:xfrm>
                    <a:off x="5718434" y="3411392"/>
                    <a:ext cx="331095" cy="240507"/>
                    <a:chOff x="5718434" y="3381512"/>
                    <a:chExt cx="331095" cy="240507"/>
                  </a:xfrm>
                </p:grpSpPr>
                <p:grpSp>
                  <p:nvGrpSpPr>
                    <p:cNvPr id="152" name="Group 151">
                      <a:extLst>
                        <a:ext uri="{FF2B5EF4-FFF2-40B4-BE49-F238E27FC236}">
                          <a16:creationId xmlns:a16="http://schemas.microsoft.com/office/drawing/2014/main" id="{62272ECE-C307-4A67-BC70-F09BB5DC3AE7}"/>
                        </a:ext>
                      </a:extLst>
                    </p:cNvPr>
                    <p:cNvGrpSpPr/>
                    <p:nvPr/>
                  </p:nvGrpSpPr>
                  <p:grpSpPr>
                    <a:xfrm>
                      <a:off x="5718434" y="3381512"/>
                      <a:ext cx="331095" cy="205955"/>
                      <a:chOff x="1940022" y="2942066"/>
                      <a:chExt cx="2357982" cy="1466762"/>
                    </a:xfrm>
                  </p:grpSpPr>
                  <p:sp>
                    <p:nvSpPr>
                      <p:cNvPr id="154" name="Freeform: Shape 153">
                        <a:extLst>
                          <a:ext uri="{FF2B5EF4-FFF2-40B4-BE49-F238E27FC236}">
                            <a16:creationId xmlns:a16="http://schemas.microsoft.com/office/drawing/2014/main" id="{9CDBB23B-CD9E-4597-AE5B-C47228019B6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5" name="Freeform: Shape 154">
                        <a:extLst>
                          <a:ext uri="{FF2B5EF4-FFF2-40B4-BE49-F238E27FC236}">
                            <a16:creationId xmlns:a16="http://schemas.microsoft.com/office/drawing/2014/main" id="{3823C05B-F4A0-4840-B472-9D52D2EAFE4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6" name="Freeform: Shape 155">
                        <a:extLst>
                          <a:ext uri="{FF2B5EF4-FFF2-40B4-BE49-F238E27FC236}">
                            <a16:creationId xmlns:a16="http://schemas.microsoft.com/office/drawing/2014/main" id="{3B6CB287-4641-432F-ADA3-CA499060623E}"/>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3" name="Freeform: Shape 152">
                      <a:extLst>
                        <a:ext uri="{FF2B5EF4-FFF2-40B4-BE49-F238E27FC236}">
                          <a16:creationId xmlns:a16="http://schemas.microsoft.com/office/drawing/2014/main" id="{F712935E-C7F4-48D7-8612-2B8A51AD7D0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1" name="TextBox 150">
                    <a:extLst>
                      <a:ext uri="{FF2B5EF4-FFF2-40B4-BE49-F238E27FC236}">
                        <a16:creationId xmlns:a16="http://schemas.microsoft.com/office/drawing/2014/main" id="{653D6874-7F6F-4BFC-A202-8E67DAE67ED6}"/>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94" name="Group 93">
                  <a:extLst>
                    <a:ext uri="{FF2B5EF4-FFF2-40B4-BE49-F238E27FC236}">
                      <a16:creationId xmlns:a16="http://schemas.microsoft.com/office/drawing/2014/main" id="{FAFC4C04-FCB7-41B9-A864-9C1435271741}"/>
                    </a:ext>
                  </a:extLst>
                </p:cNvPr>
                <p:cNvGrpSpPr/>
                <p:nvPr/>
              </p:nvGrpSpPr>
              <p:grpSpPr>
                <a:xfrm>
                  <a:off x="9432093" y="3516714"/>
                  <a:ext cx="494544" cy="738955"/>
                  <a:chOff x="5614157" y="3113410"/>
                  <a:chExt cx="543998" cy="812850"/>
                </a:xfrm>
              </p:grpSpPr>
              <p:sp>
                <p:nvSpPr>
                  <p:cNvPr id="141" name="Freeform: Shape 140">
                    <a:extLst>
                      <a:ext uri="{FF2B5EF4-FFF2-40B4-BE49-F238E27FC236}">
                        <a16:creationId xmlns:a16="http://schemas.microsoft.com/office/drawing/2014/main" id="{AFD450D3-A175-4011-9F19-D3EFBC8D6B9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42" name="Group 141">
                    <a:extLst>
                      <a:ext uri="{FF2B5EF4-FFF2-40B4-BE49-F238E27FC236}">
                        <a16:creationId xmlns:a16="http://schemas.microsoft.com/office/drawing/2014/main" id="{934ECE29-C02D-4BC0-89C8-6935F7F2D076}"/>
                      </a:ext>
                    </a:extLst>
                  </p:cNvPr>
                  <p:cNvGrpSpPr/>
                  <p:nvPr/>
                </p:nvGrpSpPr>
                <p:grpSpPr>
                  <a:xfrm>
                    <a:off x="5718434" y="3411392"/>
                    <a:ext cx="331095" cy="240507"/>
                    <a:chOff x="5718434" y="3381512"/>
                    <a:chExt cx="331095" cy="240507"/>
                  </a:xfrm>
                </p:grpSpPr>
                <p:grpSp>
                  <p:nvGrpSpPr>
                    <p:cNvPr id="144" name="Group 143">
                      <a:extLst>
                        <a:ext uri="{FF2B5EF4-FFF2-40B4-BE49-F238E27FC236}">
                          <a16:creationId xmlns:a16="http://schemas.microsoft.com/office/drawing/2014/main" id="{38BBC585-D726-4BDD-8B4C-897D271D0976}"/>
                        </a:ext>
                      </a:extLst>
                    </p:cNvPr>
                    <p:cNvGrpSpPr/>
                    <p:nvPr/>
                  </p:nvGrpSpPr>
                  <p:grpSpPr>
                    <a:xfrm>
                      <a:off x="5718434" y="3381512"/>
                      <a:ext cx="331095" cy="205955"/>
                      <a:chOff x="1940022" y="2942066"/>
                      <a:chExt cx="2357982" cy="1466762"/>
                    </a:xfrm>
                  </p:grpSpPr>
                  <p:sp>
                    <p:nvSpPr>
                      <p:cNvPr id="146" name="Freeform: Shape 145">
                        <a:extLst>
                          <a:ext uri="{FF2B5EF4-FFF2-40B4-BE49-F238E27FC236}">
                            <a16:creationId xmlns:a16="http://schemas.microsoft.com/office/drawing/2014/main" id="{2563591B-25DA-40D1-90BD-5845FAD4F32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7" name="Freeform: Shape 146">
                        <a:extLst>
                          <a:ext uri="{FF2B5EF4-FFF2-40B4-BE49-F238E27FC236}">
                            <a16:creationId xmlns:a16="http://schemas.microsoft.com/office/drawing/2014/main" id="{7BFDB23A-B34D-41CE-8E4B-3D4C708A65D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48D9CB25-7A29-4C4B-94B8-B259342F272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5" name="Freeform: Shape 144">
                      <a:extLst>
                        <a:ext uri="{FF2B5EF4-FFF2-40B4-BE49-F238E27FC236}">
                          <a16:creationId xmlns:a16="http://schemas.microsoft.com/office/drawing/2014/main" id="{3E0C9733-506D-4863-A76C-7DB689D8B41A}"/>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3" name="TextBox 142">
                    <a:extLst>
                      <a:ext uri="{FF2B5EF4-FFF2-40B4-BE49-F238E27FC236}">
                        <a16:creationId xmlns:a16="http://schemas.microsoft.com/office/drawing/2014/main" id="{28C1CDD0-835E-4725-8BB3-A1F4C28FF392}"/>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95" name="Oval 94">
                  <a:extLst>
                    <a:ext uri="{FF2B5EF4-FFF2-40B4-BE49-F238E27FC236}">
                      <a16:creationId xmlns:a16="http://schemas.microsoft.com/office/drawing/2014/main" id="{636A0D50-EC9C-4194-9123-8BBD1E471703}"/>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6" name="Group 95">
                  <a:extLst>
                    <a:ext uri="{FF2B5EF4-FFF2-40B4-BE49-F238E27FC236}">
                      <a16:creationId xmlns:a16="http://schemas.microsoft.com/office/drawing/2014/main" id="{5BE12E90-9979-468A-95C3-36637157C337}"/>
                    </a:ext>
                  </a:extLst>
                </p:cNvPr>
                <p:cNvGrpSpPr/>
                <p:nvPr/>
              </p:nvGrpSpPr>
              <p:grpSpPr>
                <a:xfrm>
                  <a:off x="10990667" y="3516714"/>
                  <a:ext cx="494544" cy="738955"/>
                  <a:chOff x="5614157" y="3113410"/>
                  <a:chExt cx="543998" cy="812850"/>
                </a:xfrm>
              </p:grpSpPr>
              <p:sp>
                <p:nvSpPr>
                  <p:cNvPr id="133" name="Freeform: Shape 132">
                    <a:extLst>
                      <a:ext uri="{FF2B5EF4-FFF2-40B4-BE49-F238E27FC236}">
                        <a16:creationId xmlns:a16="http://schemas.microsoft.com/office/drawing/2014/main" id="{4ECC8F5B-4BF6-4539-A912-1227E7933AF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34" name="Group 133">
                    <a:extLst>
                      <a:ext uri="{FF2B5EF4-FFF2-40B4-BE49-F238E27FC236}">
                        <a16:creationId xmlns:a16="http://schemas.microsoft.com/office/drawing/2014/main" id="{88C338E6-050F-44DD-8509-9B393F2BFEE5}"/>
                      </a:ext>
                    </a:extLst>
                  </p:cNvPr>
                  <p:cNvGrpSpPr/>
                  <p:nvPr/>
                </p:nvGrpSpPr>
                <p:grpSpPr>
                  <a:xfrm>
                    <a:off x="5718434" y="3411392"/>
                    <a:ext cx="331095" cy="240507"/>
                    <a:chOff x="5718434" y="3381512"/>
                    <a:chExt cx="331095" cy="240507"/>
                  </a:xfrm>
                </p:grpSpPr>
                <p:grpSp>
                  <p:nvGrpSpPr>
                    <p:cNvPr id="136" name="Group 135">
                      <a:extLst>
                        <a:ext uri="{FF2B5EF4-FFF2-40B4-BE49-F238E27FC236}">
                          <a16:creationId xmlns:a16="http://schemas.microsoft.com/office/drawing/2014/main" id="{47026E18-E2A3-41B9-A2D9-8C8C110CBD03}"/>
                        </a:ext>
                      </a:extLst>
                    </p:cNvPr>
                    <p:cNvGrpSpPr/>
                    <p:nvPr/>
                  </p:nvGrpSpPr>
                  <p:grpSpPr>
                    <a:xfrm>
                      <a:off x="5718434" y="3381512"/>
                      <a:ext cx="331095" cy="205955"/>
                      <a:chOff x="1940022" y="2942066"/>
                      <a:chExt cx="2357982" cy="1466762"/>
                    </a:xfrm>
                  </p:grpSpPr>
                  <p:sp>
                    <p:nvSpPr>
                      <p:cNvPr id="138" name="Freeform: Shape 137">
                        <a:extLst>
                          <a:ext uri="{FF2B5EF4-FFF2-40B4-BE49-F238E27FC236}">
                            <a16:creationId xmlns:a16="http://schemas.microsoft.com/office/drawing/2014/main" id="{CDA598EA-4E49-4744-8D5A-9B90E69197C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9" name="Freeform: Shape 138">
                        <a:extLst>
                          <a:ext uri="{FF2B5EF4-FFF2-40B4-BE49-F238E27FC236}">
                            <a16:creationId xmlns:a16="http://schemas.microsoft.com/office/drawing/2014/main" id="{843B873F-6914-458E-B479-7B2E7C184CA5}"/>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0" name="Freeform: Shape 139">
                        <a:extLst>
                          <a:ext uri="{FF2B5EF4-FFF2-40B4-BE49-F238E27FC236}">
                            <a16:creationId xmlns:a16="http://schemas.microsoft.com/office/drawing/2014/main" id="{96078087-9396-4742-8BB5-FB3525F0EF9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37" name="Freeform: Shape 136">
                      <a:extLst>
                        <a:ext uri="{FF2B5EF4-FFF2-40B4-BE49-F238E27FC236}">
                          <a16:creationId xmlns:a16="http://schemas.microsoft.com/office/drawing/2014/main" id="{1900D1E9-D078-42F7-AA22-D9905F6D136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35" name="TextBox 134">
                    <a:extLst>
                      <a:ext uri="{FF2B5EF4-FFF2-40B4-BE49-F238E27FC236}">
                        <a16:creationId xmlns:a16="http://schemas.microsoft.com/office/drawing/2014/main" id="{B0BB143E-6023-49C2-9C12-6D193F1E82A2}"/>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97" name="Group 96">
                  <a:extLst>
                    <a:ext uri="{FF2B5EF4-FFF2-40B4-BE49-F238E27FC236}">
                      <a16:creationId xmlns:a16="http://schemas.microsoft.com/office/drawing/2014/main" id="{8A44455A-3427-4C10-A564-350EB9F1C0BA}"/>
                    </a:ext>
                  </a:extLst>
                </p:cNvPr>
                <p:cNvGrpSpPr/>
                <p:nvPr/>
              </p:nvGrpSpPr>
              <p:grpSpPr>
                <a:xfrm>
                  <a:off x="11574373" y="3516714"/>
                  <a:ext cx="494544" cy="738955"/>
                  <a:chOff x="5614157" y="3113410"/>
                  <a:chExt cx="543998" cy="812850"/>
                </a:xfrm>
              </p:grpSpPr>
              <p:sp>
                <p:nvSpPr>
                  <p:cNvPr id="125" name="Freeform: Shape 124">
                    <a:extLst>
                      <a:ext uri="{FF2B5EF4-FFF2-40B4-BE49-F238E27FC236}">
                        <a16:creationId xmlns:a16="http://schemas.microsoft.com/office/drawing/2014/main" id="{13B5063A-6AA1-48D5-B902-A23709E4C0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26" name="Group 125">
                    <a:extLst>
                      <a:ext uri="{FF2B5EF4-FFF2-40B4-BE49-F238E27FC236}">
                        <a16:creationId xmlns:a16="http://schemas.microsoft.com/office/drawing/2014/main" id="{7CD90DE6-0DAD-41BD-9B8D-315B18780936}"/>
                      </a:ext>
                    </a:extLst>
                  </p:cNvPr>
                  <p:cNvGrpSpPr/>
                  <p:nvPr/>
                </p:nvGrpSpPr>
                <p:grpSpPr>
                  <a:xfrm>
                    <a:off x="5718434" y="3411392"/>
                    <a:ext cx="331095" cy="240507"/>
                    <a:chOff x="5718434" y="3381512"/>
                    <a:chExt cx="331095" cy="240507"/>
                  </a:xfrm>
                </p:grpSpPr>
                <p:grpSp>
                  <p:nvGrpSpPr>
                    <p:cNvPr id="128" name="Group 127">
                      <a:extLst>
                        <a:ext uri="{FF2B5EF4-FFF2-40B4-BE49-F238E27FC236}">
                          <a16:creationId xmlns:a16="http://schemas.microsoft.com/office/drawing/2014/main" id="{AAB96802-8F89-4CF8-9EAE-153B7D55E0BE}"/>
                        </a:ext>
                      </a:extLst>
                    </p:cNvPr>
                    <p:cNvGrpSpPr/>
                    <p:nvPr/>
                  </p:nvGrpSpPr>
                  <p:grpSpPr>
                    <a:xfrm>
                      <a:off x="5718434" y="3381512"/>
                      <a:ext cx="331095" cy="205955"/>
                      <a:chOff x="1940022" y="2942066"/>
                      <a:chExt cx="2357982" cy="1466762"/>
                    </a:xfrm>
                  </p:grpSpPr>
                  <p:sp>
                    <p:nvSpPr>
                      <p:cNvPr id="130" name="Freeform: Shape 129">
                        <a:extLst>
                          <a:ext uri="{FF2B5EF4-FFF2-40B4-BE49-F238E27FC236}">
                            <a16:creationId xmlns:a16="http://schemas.microsoft.com/office/drawing/2014/main" id="{910A3540-DE93-4A3E-81CA-15FAB0F090D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1" name="Freeform: Shape 130">
                        <a:extLst>
                          <a:ext uri="{FF2B5EF4-FFF2-40B4-BE49-F238E27FC236}">
                            <a16:creationId xmlns:a16="http://schemas.microsoft.com/office/drawing/2014/main" id="{FB25A037-B451-46CE-947A-1FDD8DDD705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32" name="Freeform: Shape 131">
                        <a:extLst>
                          <a:ext uri="{FF2B5EF4-FFF2-40B4-BE49-F238E27FC236}">
                            <a16:creationId xmlns:a16="http://schemas.microsoft.com/office/drawing/2014/main" id="{62BA6EFC-82F5-410A-B3A1-37F95FFE259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9" name="Freeform: Shape 128">
                      <a:extLst>
                        <a:ext uri="{FF2B5EF4-FFF2-40B4-BE49-F238E27FC236}">
                          <a16:creationId xmlns:a16="http://schemas.microsoft.com/office/drawing/2014/main" id="{FB25A062-77E8-4632-BF78-17C785427BB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7" name="TextBox 126">
                    <a:extLst>
                      <a:ext uri="{FF2B5EF4-FFF2-40B4-BE49-F238E27FC236}">
                        <a16:creationId xmlns:a16="http://schemas.microsoft.com/office/drawing/2014/main" id="{D875AAFF-73BC-4441-82F6-A1CC7C1FAB81}"/>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98" name="Oval 97">
                  <a:extLst>
                    <a:ext uri="{FF2B5EF4-FFF2-40B4-BE49-F238E27FC236}">
                      <a16:creationId xmlns:a16="http://schemas.microsoft.com/office/drawing/2014/main" id="{EEAA881A-6825-4B27-95BD-48EE052C876B}"/>
                    </a:ext>
                  </a:extLst>
                </p:cNvPr>
                <p:cNvSpPr/>
                <p:nvPr/>
              </p:nvSpPr>
              <p:spPr>
                <a:xfrm>
                  <a:off x="9802434"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9" name="Group 98">
                  <a:extLst>
                    <a:ext uri="{FF2B5EF4-FFF2-40B4-BE49-F238E27FC236}">
                      <a16:creationId xmlns:a16="http://schemas.microsoft.com/office/drawing/2014/main" id="{9F3F03D7-2854-40FF-AF02-478B7D227605}"/>
                    </a:ext>
                  </a:extLst>
                </p:cNvPr>
                <p:cNvGrpSpPr/>
                <p:nvPr/>
              </p:nvGrpSpPr>
              <p:grpSpPr>
                <a:xfrm>
                  <a:off x="9924662" y="2392159"/>
                  <a:ext cx="494544" cy="738955"/>
                  <a:chOff x="5614157" y="3113410"/>
                  <a:chExt cx="543998" cy="812850"/>
                </a:xfrm>
              </p:grpSpPr>
              <p:sp>
                <p:nvSpPr>
                  <p:cNvPr id="117" name="Freeform: Shape 116">
                    <a:extLst>
                      <a:ext uri="{FF2B5EF4-FFF2-40B4-BE49-F238E27FC236}">
                        <a16:creationId xmlns:a16="http://schemas.microsoft.com/office/drawing/2014/main" id="{E8D98558-EC9E-480A-B7EA-5355039CACE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8" name="Group 117">
                    <a:extLst>
                      <a:ext uri="{FF2B5EF4-FFF2-40B4-BE49-F238E27FC236}">
                        <a16:creationId xmlns:a16="http://schemas.microsoft.com/office/drawing/2014/main" id="{87281D4C-9096-4FDE-82A9-FD0C13071851}"/>
                      </a:ext>
                    </a:extLst>
                  </p:cNvPr>
                  <p:cNvGrpSpPr/>
                  <p:nvPr/>
                </p:nvGrpSpPr>
                <p:grpSpPr>
                  <a:xfrm>
                    <a:off x="5718434" y="3411392"/>
                    <a:ext cx="331095" cy="240507"/>
                    <a:chOff x="5718434" y="3381512"/>
                    <a:chExt cx="331095" cy="240507"/>
                  </a:xfrm>
                </p:grpSpPr>
                <p:grpSp>
                  <p:nvGrpSpPr>
                    <p:cNvPr id="120" name="Group 119">
                      <a:extLst>
                        <a:ext uri="{FF2B5EF4-FFF2-40B4-BE49-F238E27FC236}">
                          <a16:creationId xmlns:a16="http://schemas.microsoft.com/office/drawing/2014/main" id="{3E805B5B-E149-493C-AD00-A28B3A6DC759}"/>
                        </a:ext>
                      </a:extLst>
                    </p:cNvPr>
                    <p:cNvGrpSpPr/>
                    <p:nvPr/>
                  </p:nvGrpSpPr>
                  <p:grpSpPr>
                    <a:xfrm>
                      <a:off x="5718434" y="3381512"/>
                      <a:ext cx="331095" cy="205955"/>
                      <a:chOff x="1940022" y="2942066"/>
                      <a:chExt cx="2357982" cy="1466762"/>
                    </a:xfrm>
                  </p:grpSpPr>
                  <p:sp>
                    <p:nvSpPr>
                      <p:cNvPr id="122" name="Freeform: Shape 121">
                        <a:extLst>
                          <a:ext uri="{FF2B5EF4-FFF2-40B4-BE49-F238E27FC236}">
                            <a16:creationId xmlns:a16="http://schemas.microsoft.com/office/drawing/2014/main" id="{BBCE37FA-550A-4958-89A3-B6D26731B73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3" name="Freeform: Shape 122">
                        <a:extLst>
                          <a:ext uri="{FF2B5EF4-FFF2-40B4-BE49-F238E27FC236}">
                            <a16:creationId xmlns:a16="http://schemas.microsoft.com/office/drawing/2014/main" id="{E8FBCC34-2E7A-4CAA-9633-41F88F1EC96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4" name="Freeform: Shape 123">
                        <a:extLst>
                          <a:ext uri="{FF2B5EF4-FFF2-40B4-BE49-F238E27FC236}">
                            <a16:creationId xmlns:a16="http://schemas.microsoft.com/office/drawing/2014/main" id="{E2362EAB-0A0C-4B37-8390-491F45CC354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1" name="Freeform: Shape 120">
                      <a:extLst>
                        <a:ext uri="{FF2B5EF4-FFF2-40B4-BE49-F238E27FC236}">
                          <a16:creationId xmlns:a16="http://schemas.microsoft.com/office/drawing/2014/main" id="{C48AC40C-5DE4-4450-A206-4F540DA3B08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9" name="TextBox 118">
                    <a:extLst>
                      <a:ext uri="{FF2B5EF4-FFF2-40B4-BE49-F238E27FC236}">
                        <a16:creationId xmlns:a16="http://schemas.microsoft.com/office/drawing/2014/main" id="{5E19E315-635C-49F3-97FF-F582610329DF}"/>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00" name="Group 99">
                  <a:extLst>
                    <a:ext uri="{FF2B5EF4-FFF2-40B4-BE49-F238E27FC236}">
                      <a16:creationId xmlns:a16="http://schemas.microsoft.com/office/drawing/2014/main" id="{08209E17-0FE2-49A6-91C0-649C9AAA17BE}"/>
                    </a:ext>
                  </a:extLst>
                </p:cNvPr>
                <p:cNvGrpSpPr/>
                <p:nvPr/>
              </p:nvGrpSpPr>
              <p:grpSpPr>
                <a:xfrm>
                  <a:off x="10508368" y="2392159"/>
                  <a:ext cx="494544" cy="738955"/>
                  <a:chOff x="5614157" y="3113410"/>
                  <a:chExt cx="543998" cy="812850"/>
                </a:xfrm>
              </p:grpSpPr>
              <p:sp>
                <p:nvSpPr>
                  <p:cNvPr id="109" name="Freeform: Shape 108">
                    <a:extLst>
                      <a:ext uri="{FF2B5EF4-FFF2-40B4-BE49-F238E27FC236}">
                        <a16:creationId xmlns:a16="http://schemas.microsoft.com/office/drawing/2014/main" id="{82E8B4BF-048D-43E3-B4C3-271F308A4041}"/>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0" name="Group 109">
                    <a:extLst>
                      <a:ext uri="{FF2B5EF4-FFF2-40B4-BE49-F238E27FC236}">
                        <a16:creationId xmlns:a16="http://schemas.microsoft.com/office/drawing/2014/main" id="{946CBA8D-901E-4AAB-B833-6C6226BA2E66}"/>
                      </a:ext>
                    </a:extLst>
                  </p:cNvPr>
                  <p:cNvGrpSpPr/>
                  <p:nvPr/>
                </p:nvGrpSpPr>
                <p:grpSpPr>
                  <a:xfrm>
                    <a:off x="5718434" y="3411392"/>
                    <a:ext cx="331095" cy="240507"/>
                    <a:chOff x="5718434" y="3381512"/>
                    <a:chExt cx="331095" cy="240507"/>
                  </a:xfrm>
                </p:grpSpPr>
                <p:grpSp>
                  <p:nvGrpSpPr>
                    <p:cNvPr id="112" name="Group 111">
                      <a:extLst>
                        <a:ext uri="{FF2B5EF4-FFF2-40B4-BE49-F238E27FC236}">
                          <a16:creationId xmlns:a16="http://schemas.microsoft.com/office/drawing/2014/main" id="{EE2E87AB-D313-45A0-8927-89F8840EC79B}"/>
                        </a:ext>
                      </a:extLst>
                    </p:cNvPr>
                    <p:cNvGrpSpPr/>
                    <p:nvPr/>
                  </p:nvGrpSpPr>
                  <p:grpSpPr>
                    <a:xfrm>
                      <a:off x="5718434" y="3381512"/>
                      <a:ext cx="331095" cy="205955"/>
                      <a:chOff x="1940022" y="2942066"/>
                      <a:chExt cx="2357982" cy="1466762"/>
                    </a:xfrm>
                  </p:grpSpPr>
                  <p:sp>
                    <p:nvSpPr>
                      <p:cNvPr id="114" name="Freeform: Shape 113">
                        <a:extLst>
                          <a:ext uri="{FF2B5EF4-FFF2-40B4-BE49-F238E27FC236}">
                            <a16:creationId xmlns:a16="http://schemas.microsoft.com/office/drawing/2014/main" id="{09996109-4B3E-4CCD-9845-76B8E280737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4894CABD-1F6E-40E3-808C-5A549C90E05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74CA3DD1-8217-4F9E-A402-706B1A23D0F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3" name="Freeform: Shape 112">
                      <a:extLst>
                        <a:ext uri="{FF2B5EF4-FFF2-40B4-BE49-F238E27FC236}">
                          <a16:creationId xmlns:a16="http://schemas.microsoft.com/office/drawing/2014/main" id="{FC834EEB-3CED-46F7-8CF5-CA1DCAC4672A}"/>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1" name="TextBox 110">
                    <a:extLst>
                      <a:ext uri="{FF2B5EF4-FFF2-40B4-BE49-F238E27FC236}">
                        <a16:creationId xmlns:a16="http://schemas.microsoft.com/office/drawing/2014/main" id="{CFC88E6F-9FC3-4D6A-BE41-1E3D8B48050B}"/>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101" name="Rectangle: Rounded Corners 100">
                  <a:extLst>
                    <a:ext uri="{FF2B5EF4-FFF2-40B4-BE49-F238E27FC236}">
                      <a16:creationId xmlns:a16="http://schemas.microsoft.com/office/drawing/2014/main" id="{6C052D73-0981-4C44-850D-9D46197F6C30}"/>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6DA4E31C-336C-401B-939D-5F3637D6D7C2}"/>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1C17E5-A837-443B-B8C5-337B1C43EC6C}"/>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E5AABF0-3513-4697-81E5-0CF6D6B3F7FB}"/>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8CA8EBA-4643-4349-AB98-8D36D863E96E}"/>
                    </a:ext>
                  </a:extLst>
                </p:cNvPr>
                <p:cNvCxnSpPr>
                  <a:cxnSpLocks/>
                  <a:stCxn id="92" idx="7"/>
                  <a:endCxn id="9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3F09B3E-E73E-4A6A-BA6F-07A7B3E96A23}"/>
                    </a:ext>
                  </a:extLst>
                </p:cNvPr>
                <p:cNvCxnSpPr>
                  <a:cxnSpLocks/>
                  <a:stCxn id="92" idx="6"/>
                  <a:endCxn id="9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2AE0-36ED-418A-AF63-EA0A49E9542D}"/>
                    </a:ext>
                  </a:extLst>
                </p:cNvPr>
                <p:cNvCxnSpPr>
                  <a:cxnSpLocks/>
                  <a:endCxn id="9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DEA8F16-895D-43FE-B516-DB9099550204}"/>
                    </a:ext>
                  </a:extLst>
                </p:cNvPr>
                <p:cNvSpPr txBox="1"/>
                <p:nvPr/>
              </p:nvSpPr>
              <p:spPr>
                <a:xfrm>
                  <a:off x="8352058" y="1666337"/>
                  <a:ext cx="2259346" cy="1051065"/>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1</a:t>
                  </a:r>
                </a:p>
              </p:txBody>
            </p:sp>
          </p:grpSp>
          <p:sp>
            <p:nvSpPr>
              <p:cNvPr id="157" name="Rectangle: Rounded Corners 156" descr="Dotted line box">
                <a:extLst>
                  <a:ext uri="{FF2B5EF4-FFF2-40B4-BE49-F238E27FC236}">
                    <a16:creationId xmlns:a16="http://schemas.microsoft.com/office/drawing/2014/main" id="{698BBA30-0DC6-4A67-93B3-0271C70F9923}"/>
                  </a:ext>
                </a:extLst>
              </p:cNvPr>
              <p:cNvSpPr/>
              <p:nvPr/>
            </p:nvSpPr>
            <p:spPr bwMode="auto">
              <a:xfrm>
                <a:off x="14850976" y="2436895"/>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9AABFE79-8174-4B39-8178-A69264E2F9BD}"/>
                  </a:ext>
                </a:extLst>
              </p:cNvPr>
              <p:cNvSpPr txBox="1"/>
              <p:nvPr/>
            </p:nvSpPr>
            <p:spPr>
              <a:xfrm>
                <a:off x="14751609" y="2327303"/>
                <a:ext cx="1031690" cy="488181"/>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2</a:t>
                </a:r>
              </a:p>
            </p:txBody>
          </p:sp>
          <p:grpSp>
            <p:nvGrpSpPr>
              <p:cNvPr id="159" name="Group 158" descr="Data centers">
                <a:extLst>
                  <a:ext uri="{FF2B5EF4-FFF2-40B4-BE49-F238E27FC236}">
                    <a16:creationId xmlns:a16="http://schemas.microsoft.com/office/drawing/2014/main" id="{439D8C49-C669-4ECA-A905-EE4571DB5271}"/>
                  </a:ext>
                </a:extLst>
              </p:cNvPr>
              <p:cNvGrpSpPr/>
              <p:nvPr/>
            </p:nvGrpSpPr>
            <p:grpSpPr>
              <a:xfrm>
                <a:off x="15164749" y="2766463"/>
                <a:ext cx="750770" cy="689468"/>
                <a:chOff x="10118946" y="4319304"/>
                <a:chExt cx="842407" cy="773622"/>
              </a:xfrm>
            </p:grpSpPr>
            <p:cxnSp>
              <p:nvCxnSpPr>
                <p:cNvPr id="160" name="Straight Connector 159">
                  <a:extLst>
                    <a:ext uri="{FF2B5EF4-FFF2-40B4-BE49-F238E27FC236}">
                      <a16:creationId xmlns:a16="http://schemas.microsoft.com/office/drawing/2014/main" id="{22EC2719-BC84-4FDF-AFA3-8F0FA3B6337A}"/>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00AC09E5-D9CA-4AA6-8AD3-05E720C3D78D}"/>
                    </a:ext>
                  </a:extLst>
                </p:cNvPr>
                <p:cNvGrpSpPr/>
                <p:nvPr/>
              </p:nvGrpSpPr>
              <p:grpSpPr>
                <a:xfrm>
                  <a:off x="10547282" y="4319304"/>
                  <a:ext cx="414071" cy="453423"/>
                  <a:chOff x="5614157" y="3113410"/>
                  <a:chExt cx="543998" cy="595697"/>
                </a:xfrm>
              </p:grpSpPr>
              <p:sp>
                <p:nvSpPr>
                  <p:cNvPr id="171" name="Freeform: Shape 170">
                    <a:extLst>
                      <a:ext uri="{FF2B5EF4-FFF2-40B4-BE49-F238E27FC236}">
                        <a16:creationId xmlns:a16="http://schemas.microsoft.com/office/drawing/2014/main" id="{4AC58C3D-32B4-4E6A-8D64-70B3301415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172" name="Group 171">
                    <a:extLst>
                      <a:ext uri="{FF2B5EF4-FFF2-40B4-BE49-F238E27FC236}">
                        <a16:creationId xmlns:a16="http://schemas.microsoft.com/office/drawing/2014/main" id="{9AA6FC34-3132-42DD-893D-1B39F3543AD0}"/>
                      </a:ext>
                    </a:extLst>
                  </p:cNvPr>
                  <p:cNvGrpSpPr/>
                  <p:nvPr/>
                </p:nvGrpSpPr>
                <p:grpSpPr>
                  <a:xfrm>
                    <a:off x="5718434" y="3411392"/>
                    <a:ext cx="331095" cy="240507"/>
                    <a:chOff x="5718434" y="3381512"/>
                    <a:chExt cx="331095" cy="240507"/>
                  </a:xfrm>
                </p:grpSpPr>
                <p:grpSp>
                  <p:nvGrpSpPr>
                    <p:cNvPr id="174" name="Group 173">
                      <a:extLst>
                        <a:ext uri="{FF2B5EF4-FFF2-40B4-BE49-F238E27FC236}">
                          <a16:creationId xmlns:a16="http://schemas.microsoft.com/office/drawing/2014/main" id="{220B3279-9D18-4701-AE8B-40C9663BD9BD}"/>
                        </a:ext>
                      </a:extLst>
                    </p:cNvPr>
                    <p:cNvGrpSpPr/>
                    <p:nvPr/>
                  </p:nvGrpSpPr>
                  <p:grpSpPr>
                    <a:xfrm>
                      <a:off x="5718434" y="3381512"/>
                      <a:ext cx="331095" cy="205955"/>
                      <a:chOff x="1940022" y="2942066"/>
                      <a:chExt cx="2357982" cy="1466762"/>
                    </a:xfrm>
                  </p:grpSpPr>
                  <p:sp>
                    <p:nvSpPr>
                      <p:cNvPr id="176" name="Freeform: Shape 175">
                        <a:extLst>
                          <a:ext uri="{FF2B5EF4-FFF2-40B4-BE49-F238E27FC236}">
                            <a16:creationId xmlns:a16="http://schemas.microsoft.com/office/drawing/2014/main" id="{F7B5D328-00CB-4A9E-AE80-D650AA01BA2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7" name="Freeform: Shape 176">
                        <a:extLst>
                          <a:ext uri="{FF2B5EF4-FFF2-40B4-BE49-F238E27FC236}">
                            <a16:creationId xmlns:a16="http://schemas.microsoft.com/office/drawing/2014/main" id="{33E7AFD7-6E3C-469D-9F23-C112104D938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8" name="Freeform: Shape 177">
                        <a:extLst>
                          <a:ext uri="{FF2B5EF4-FFF2-40B4-BE49-F238E27FC236}">
                            <a16:creationId xmlns:a16="http://schemas.microsoft.com/office/drawing/2014/main" id="{238079B4-65EB-4782-8A9D-BC73C9CFDA5F}"/>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75" name="Freeform: Shape 174">
                      <a:extLst>
                        <a:ext uri="{FF2B5EF4-FFF2-40B4-BE49-F238E27FC236}">
                          <a16:creationId xmlns:a16="http://schemas.microsoft.com/office/drawing/2014/main" id="{BF4E01CB-6523-4C3F-B181-011AC38669E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73" name="TextBox 172">
                    <a:extLst>
                      <a:ext uri="{FF2B5EF4-FFF2-40B4-BE49-F238E27FC236}">
                        <a16:creationId xmlns:a16="http://schemas.microsoft.com/office/drawing/2014/main" id="{9FB0090F-D587-4FE1-B496-6D247CD7C241}"/>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nvGrpSpPr>
                <p:cNvPr id="162" name="Group 161">
                  <a:extLst>
                    <a:ext uri="{FF2B5EF4-FFF2-40B4-BE49-F238E27FC236}">
                      <a16:creationId xmlns:a16="http://schemas.microsoft.com/office/drawing/2014/main" id="{264F4108-184E-469C-AEC8-E1174DA4FBD3}"/>
                    </a:ext>
                  </a:extLst>
                </p:cNvPr>
                <p:cNvGrpSpPr/>
                <p:nvPr/>
              </p:nvGrpSpPr>
              <p:grpSpPr>
                <a:xfrm>
                  <a:off x="10118946" y="4618639"/>
                  <a:ext cx="414071" cy="453423"/>
                  <a:chOff x="5614157" y="3113410"/>
                  <a:chExt cx="543998" cy="595697"/>
                </a:xfrm>
              </p:grpSpPr>
              <p:sp>
                <p:nvSpPr>
                  <p:cNvPr id="163" name="Freeform: Shape 162">
                    <a:extLst>
                      <a:ext uri="{FF2B5EF4-FFF2-40B4-BE49-F238E27FC236}">
                        <a16:creationId xmlns:a16="http://schemas.microsoft.com/office/drawing/2014/main" id="{3DD674A8-43C0-4B59-9B85-3188D2AB8E9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164" name="Group 163">
                    <a:extLst>
                      <a:ext uri="{FF2B5EF4-FFF2-40B4-BE49-F238E27FC236}">
                        <a16:creationId xmlns:a16="http://schemas.microsoft.com/office/drawing/2014/main" id="{AC687BFF-D012-4E45-8D2C-F6E1EB8C6793}"/>
                      </a:ext>
                    </a:extLst>
                  </p:cNvPr>
                  <p:cNvGrpSpPr/>
                  <p:nvPr/>
                </p:nvGrpSpPr>
                <p:grpSpPr>
                  <a:xfrm>
                    <a:off x="5718434" y="3411392"/>
                    <a:ext cx="331095" cy="240507"/>
                    <a:chOff x="5718434" y="3381512"/>
                    <a:chExt cx="331095" cy="240507"/>
                  </a:xfrm>
                </p:grpSpPr>
                <p:grpSp>
                  <p:nvGrpSpPr>
                    <p:cNvPr id="166" name="Group 165">
                      <a:extLst>
                        <a:ext uri="{FF2B5EF4-FFF2-40B4-BE49-F238E27FC236}">
                          <a16:creationId xmlns:a16="http://schemas.microsoft.com/office/drawing/2014/main" id="{9F2FDA80-F66E-44B0-A61E-2CBF20E9705C}"/>
                        </a:ext>
                      </a:extLst>
                    </p:cNvPr>
                    <p:cNvGrpSpPr/>
                    <p:nvPr/>
                  </p:nvGrpSpPr>
                  <p:grpSpPr>
                    <a:xfrm>
                      <a:off x="5718434" y="3381512"/>
                      <a:ext cx="331095" cy="205955"/>
                      <a:chOff x="1940022" y="2942066"/>
                      <a:chExt cx="2357982" cy="1466762"/>
                    </a:xfrm>
                  </p:grpSpPr>
                  <p:sp>
                    <p:nvSpPr>
                      <p:cNvPr id="168" name="Freeform: Shape 167">
                        <a:extLst>
                          <a:ext uri="{FF2B5EF4-FFF2-40B4-BE49-F238E27FC236}">
                            <a16:creationId xmlns:a16="http://schemas.microsoft.com/office/drawing/2014/main" id="{57CAE234-C90B-4E52-8AD6-418D1FFA8E8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69" name="Freeform: Shape 168">
                        <a:extLst>
                          <a:ext uri="{FF2B5EF4-FFF2-40B4-BE49-F238E27FC236}">
                            <a16:creationId xmlns:a16="http://schemas.microsoft.com/office/drawing/2014/main" id="{7B094770-34EA-44A9-A78D-63F9D0CE6EB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170" name="Freeform: Shape 169">
                        <a:extLst>
                          <a:ext uri="{FF2B5EF4-FFF2-40B4-BE49-F238E27FC236}">
                            <a16:creationId xmlns:a16="http://schemas.microsoft.com/office/drawing/2014/main" id="{B59BF193-9967-443B-A95D-1665D838C4D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67" name="Freeform: Shape 166">
                      <a:extLst>
                        <a:ext uri="{FF2B5EF4-FFF2-40B4-BE49-F238E27FC236}">
                          <a16:creationId xmlns:a16="http://schemas.microsoft.com/office/drawing/2014/main" id="{C1533A00-ABB8-492A-8BD6-85D6BCC273F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165" name="TextBox 164">
                    <a:extLst>
                      <a:ext uri="{FF2B5EF4-FFF2-40B4-BE49-F238E27FC236}">
                        <a16:creationId xmlns:a16="http://schemas.microsoft.com/office/drawing/2014/main" id="{AF321403-4D6F-4AA6-A1F8-8E7A2C822988}"/>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cxnSp>
            <p:nvCxnSpPr>
              <p:cNvPr id="179" name="Straight Arrow Connector 178" descr="line">
                <a:extLst>
                  <a:ext uri="{FF2B5EF4-FFF2-40B4-BE49-F238E27FC236}">
                    <a16:creationId xmlns:a16="http://schemas.microsoft.com/office/drawing/2014/main" id="{8C3B273A-71A8-4256-8C69-36AB956BB57A}"/>
                  </a:ext>
                </a:extLst>
              </p:cNvPr>
              <p:cNvCxnSpPr>
                <a:cxnSpLocks/>
                <a:stCxn id="101" idx="3"/>
                <a:endCxn id="157" idx="1"/>
              </p:cNvCxnSpPr>
              <p:nvPr/>
            </p:nvCxnSpPr>
            <p:spPr>
              <a:xfrm>
                <a:off x="14469444" y="3040812"/>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0F61072A-5941-467B-A89D-7FA9D1824EB1}"/>
                </a:ext>
              </a:extLst>
            </p:cNvPr>
            <p:cNvSpPr/>
            <p:nvPr/>
          </p:nvSpPr>
          <p:spPr bwMode="auto">
            <a:xfrm>
              <a:off x="9106797" y="1600574"/>
              <a:ext cx="176694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cxnSp>
          <p:nvCxnSpPr>
            <p:cNvPr id="253" name="Straight Arrow Connector 252">
              <a:extLst>
                <a:ext uri="{FF2B5EF4-FFF2-40B4-BE49-F238E27FC236}">
                  <a16:creationId xmlns:a16="http://schemas.microsoft.com/office/drawing/2014/main" id="{5C8774E5-1BF0-4B00-91F0-A8256BECDFE9}"/>
                </a:ext>
              </a:extLst>
            </p:cNvPr>
            <p:cNvCxnSpPr>
              <a:cxnSpLocks/>
            </p:cNvCxnSpPr>
            <p:nvPr/>
          </p:nvCxnSpPr>
          <p:spPr>
            <a:xfrm>
              <a:off x="9990269" y="3371850"/>
              <a:ext cx="0" cy="96297"/>
            </a:xfrm>
            <a:prstGeom prst="straightConnector1">
              <a:avLst/>
            </a:prstGeom>
            <a:ln w="317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7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255"/>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8"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wipe(left)">
                                      <p:cBhvr>
                                        <p:cTn id="17" dur="500"/>
                                        <p:tgtEl>
                                          <p:spTgt spid="62"/>
                                        </p:tgtEl>
                                      </p:cBhvr>
                                    </p:animEffect>
                                  </p:childTnLst>
                                </p:cTn>
                              </p:par>
                              <p:par>
                                <p:cTn id="18" presetID="22" presetClass="entr" presetSubtype="1" fill="hold" nodeType="withEffect">
                                  <p:stCondLst>
                                    <p:cond delay="100"/>
                                  </p:stCondLst>
                                  <p:childTnLst>
                                    <p:set>
                                      <p:cBhvr>
                                        <p:cTn id="19" dur="1" fill="hold">
                                          <p:stCondLst>
                                            <p:cond delay="0"/>
                                          </p:stCondLst>
                                        </p:cTn>
                                        <p:tgtEl>
                                          <p:spTgt spid="57"/>
                                        </p:tgtEl>
                                        <p:attrNameLst>
                                          <p:attrName>style.visibility</p:attrName>
                                        </p:attrNameLst>
                                      </p:cBhvr>
                                      <p:to>
                                        <p:strVal val="visible"/>
                                      </p:to>
                                    </p:set>
                                    <p:animEffect transition="in" filter="wipe(up)">
                                      <p:cBhvr>
                                        <p:cTn id="20" dur="500"/>
                                        <p:tgtEl>
                                          <p:spTgt spid="57"/>
                                        </p:tgtEl>
                                      </p:cBhvr>
                                    </p:animEffect>
                                  </p:childTnLst>
                                </p:cTn>
                              </p:par>
                              <p:par>
                                <p:cTn id="21" presetID="10" presetClass="entr" presetSubtype="0" fill="hold" nodeType="withEffect">
                                  <p:stCondLst>
                                    <p:cond delay="100"/>
                                  </p:stCondLst>
                                  <p:childTnLst>
                                    <p:set>
                                      <p:cBhvr>
                                        <p:cTn id="22" dur="1" fill="hold">
                                          <p:stCondLst>
                                            <p:cond delay="0"/>
                                          </p:stCondLst>
                                        </p:cTn>
                                        <p:tgtEl>
                                          <p:spTgt spid="256"/>
                                        </p:tgtEl>
                                        <p:attrNameLst>
                                          <p:attrName>style.visibility</p:attrName>
                                        </p:attrNameLst>
                                      </p:cBhvr>
                                      <p:to>
                                        <p:strVal val="visible"/>
                                      </p:to>
                                    </p:set>
                                    <p:animEffect transition="in" filter="fade">
                                      <p:cBhvr>
                                        <p:cTn id="23" dur="500"/>
                                        <p:tgtEl>
                                          <p:spTgt spid="256"/>
                                        </p:tgtEl>
                                      </p:cBhvr>
                                    </p:animEffect>
                                  </p:childTnLst>
                                </p:cTn>
                              </p:par>
                              <p:par>
                                <p:cTn id="24" presetID="42" presetClass="path" presetSubtype="0" decel="100000" fill="hold" nodeType="withEffect">
                                  <p:stCondLst>
                                    <p:cond delay="100"/>
                                  </p:stCondLst>
                                  <p:childTnLst>
                                    <p:animMotion origin="layout" path="M 4.16667E-7 -0.02662 L 4.16667E-7 3.7037E-7 " pathEditMode="relative" rAng="0" ptsTypes="AA">
                                      <p:cBhvr>
                                        <p:cTn id="25" dur="600" fill="hold"/>
                                        <p:tgtEl>
                                          <p:spTgt spid="256"/>
                                        </p:tgtEl>
                                        <p:attrNameLst>
                                          <p:attrName>ppt_x</p:attrName>
                                          <p:attrName>ppt_y</p:attrName>
                                        </p:attrNameLst>
                                      </p:cBhvr>
                                      <p:rCtr x="0" y="1296"/>
                                    </p:animMotion>
                                  </p:childTnLst>
                                </p:cTn>
                              </p:par>
                              <p:par>
                                <p:cTn id="26" presetID="10" presetClass="entr" presetSubtype="0" fill="hold" nodeType="withEffect">
                                  <p:stCondLst>
                                    <p:cond delay="2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35" presetClass="path" presetSubtype="0" decel="100000" fill="hold" nodeType="withEffect">
                                  <p:stCondLst>
                                    <p:cond delay="200"/>
                                  </p:stCondLst>
                                  <p:childTnLst>
                                    <p:animMotion origin="layout" path="M 0.01849 4.81481E-6 L 4.16667E-7 4.81481E-6 " pathEditMode="relative" rAng="0" ptsTypes="AA">
                                      <p:cBhvr>
                                        <p:cTn id="30" dur="600" fill="hold"/>
                                        <p:tgtEl>
                                          <p:spTgt spid="63"/>
                                        </p:tgtEl>
                                        <p:attrNameLst>
                                          <p:attrName>ppt_x</p:attrName>
                                          <p:attrName>ppt_y</p:attrName>
                                        </p:attrNameLst>
                                      </p:cBhvr>
                                      <p:rCtr x="-924" y="0"/>
                                    </p:animMotion>
                                  </p:childTnLst>
                                </p:cTn>
                              </p:par>
                              <p:par>
                                <p:cTn id="31" presetID="22" presetClass="entr" presetSubtype="8" fill="hold" nodeType="withEffect">
                                  <p:stCondLst>
                                    <p:cond delay="20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par>
                                <p:cTn id="34" presetID="22" presetClass="entr" presetSubtype="1" fill="hold" nodeType="withEffect">
                                  <p:stCondLst>
                                    <p:cond delay="30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500"/>
                                        <p:tgtEl>
                                          <p:spTgt spid="58"/>
                                        </p:tgtEl>
                                      </p:cBhvr>
                                    </p:animEffect>
                                  </p:childTnLst>
                                </p:cTn>
                              </p:par>
                              <p:par>
                                <p:cTn id="37" presetID="10" presetClass="entr" presetSubtype="0" fill="hold" nodeType="withEffect">
                                  <p:stCondLst>
                                    <p:cond delay="300"/>
                                  </p:stCondLst>
                                  <p:childTnLst>
                                    <p:set>
                                      <p:cBhvr>
                                        <p:cTn id="38" dur="1" fill="hold">
                                          <p:stCondLst>
                                            <p:cond delay="0"/>
                                          </p:stCondLst>
                                        </p:cTn>
                                        <p:tgtEl>
                                          <p:spTgt spid="254"/>
                                        </p:tgtEl>
                                        <p:attrNameLst>
                                          <p:attrName>style.visibility</p:attrName>
                                        </p:attrNameLst>
                                      </p:cBhvr>
                                      <p:to>
                                        <p:strVal val="visible"/>
                                      </p:to>
                                    </p:set>
                                    <p:animEffect transition="in" filter="fade">
                                      <p:cBhvr>
                                        <p:cTn id="39" dur="500"/>
                                        <p:tgtEl>
                                          <p:spTgt spid="254"/>
                                        </p:tgtEl>
                                      </p:cBhvr>
                                    </p:animEffect>
                                  </p:childTnLst>
                                </p:cTn>
                              </p:par>
                              <p:par>
                                <p:cTn id="40" presetID="42" presetClass="path" presetSubtype="0" decel="100000" fill="hold" nodeType="withEffect">
                                  <p:stCondLst>
                                    <p:cond delay="300"/>
                                  </p:stCondLst>
                                  <p:childTnLst>
                                    <p:animMotion origin="layout" path="M 4.16667E-7 -0.02662 L 4.16667E-7 3.7037E-7 " pathEditMode="relative" rAng="0" ptsTypes="AA">
                                      <p:cBhvr>
                                        <p:cTn id="41" dur="600" fill="hold"/>
                                        <p:tgtEl>
                                          <p:spTgt spid="254"/>
                                        </p:tgtEl>
                                        <p:attrNameLst>
                                          <p:attrName>ppt_x</p:attrName>
                                          <p:attrName>ppt_y</p:attrName>
                                        </p:attrNameLst>
                                      </p:cBhvr>
                                      <p:rCtr x="0" y="1296"/>
                                    </p:animMotion>
                                  </p:childTnLst>
                                </p:cTn>
                              </p:par>
                              <p:par>
                                <p:cTn id="42" presetID="10" presetClass="entr" presetSubtype="0" fill="hold" nodeType="withEffect">
                                  <p:stCondLst>
                                    <p:cond delay="3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35" presetClass="path" presetSubtype="0" decel="100000" fill="hold" nodeType="withEffect">
                                  <p:stCondLst>
                                    <p:cond delay="300"/>
                                  </p:stCondLst>
                                  <p:childTnLst>
                                    <p:animMotion origin="layout" path="M 0.01849 -2.22222E-6 L -3.75E-6 -2.22222E-6 " pathEditMode="relative" rAng="0" ptsTypes="AA">
                                      <p:cBhvr>
                                        <p:cTn id="46" dur="600" fill="hold"/>
                                        <p:tgtEl>
                                          <p:spTgt spid="67"/>
                                        </p:tgtEl>
                                        <p:attrNameLst>
                                          <p:attrName>ppt_x</p:attrName>
                                          <p:attrName>ppt_y</p:attrName>
                                        </p:attrNameLst>
                                      </p:cBhvr>
                                      <p:rCtr x="-924" y="0"/>
                                    </p:animMotion>
                                  </p:childTnLst>
                                </p:cTn>
                              </p:par>
                              <p:par>
                                <p:cTn id="47" presetID="22" presetClass="entr" presetSubtype="8" fill="hold" nodeType="withEffect">
                                  <p:stCondLst>
                                    <p:cond delay="30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E4906-1187-4C03-8C3D-E798E905E832}"/>
              </a:ext>
              <a:ext uri="{C183D7F6-B498-43B3-948B-1728B52AA6E4}">
                <adec:decorative xmlns:adec="http://schemas.microsoft.com/office/drawing/2017/decorative" val="1"/>
              </a:ext>
            </a:extLst>
          </p:cNvPr>
          <p:cNvGrpSpPr/>
          <p:nvPr/>
        </p:nvGrpSpPr>
        <p:grpSpPr>
          <a:xfrm>
            <a:off x="563136" y="1632437"/>
            <a:ext cx="3208155" cy="1904752"/>
            <a:chOff x="551280" y="1600574"/>
            <a:chExt cx="3145536" cy="1867573"/>
          </a:xfrm>
        </p:grpSpPr>
        <p:sp>
          <p:nvSpPr>
            <p:cNvPr id="21" name="Rectangle: Rounded Corners 20">
              <a:extLst>
                <a:ext uri="{FF2B5EF4-FFF2-40B4-BE49-F238E27FC236}">
                  <a16:creationId xmlns:a16="http://schemas.microsoft.com/office/drawing/2014/main" id="{598AA73F-903E-46D6-8966-76149B096D0A}"/>
                </a:ext>
              </a:extLst>
            </p:cNvPr>
            <p:cNvSpPr/>
            <p:nvPr/>
          </p:nvSpPr>
          <p:spPr bwMode="auto">
            <a:xfrm>
              <a:off x="551280"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grpSp>
          <p:nvGrpSpPr>
            <p:cNvPr id="22" name="Group 21">
              <a:extLst>
                <a:ext uri="{FF2B5EF4-FFF2-40B4-BE49-F238E27FC236}">
                  <a16:creationId xmlns:a16="http://schemas.microsoft.com/office/drawing/2014/main" id="{2612E56F-A0F5-47FF-80A6-6541B21138C2}"/>
                </a:ext>
              </a:extLst>
            </p:cNvPr>
            <p:cNvGrpSpPr/>
            <p:nvPr/>
          </p:nvGrpSpPr>
          <p:grpSpPr>
            <a:xfrm>
              <a:off x="621909" y="2026388"/>
              <a:ext cx="2953585" cy="1074810"/>
              <a:chOff x="12656033" y="2327303"/>
              <a:chExt cx="3620296" cy="1317425"/>
            </a:xfrm>
          </p:grpSpPr>
          <p:grpSp>
            <p:nvGrpSpPr>
              <p:cNvPr id="25" name="Group 24" descr="Three regions with datacenters in each region">
                <a:extLst>
                  <a:ext uri="{FF2B5EF4-FFF2-40B4-BE49-F238E27FC236}">
                    <a16:creationId xmlns:a16="http://schemas.microsoft.com/office/drawing/2014/main" id="{AF3254E2-6DB1-4B79-ACC1-A73292E59E47}"/>
                  </a:ext>
                </a:extLst>
              </p:cNvPr>
              <p:cNvGrpSpPr/>
              <p:nvPr/>
            </p:nvGrpSpPr>
            <p:grpSpPr>
              <a:xfrm>
                <a:off x="12656033" y="2327303"/>
                <a:ext cx="1813411" cy="1317425"/>
                <a:chOff x="8352058" y="1666337"/>
                <a:chExt cx="3971269" cy="2836455"/>
              </a:xfrm>
            </p:grpSpPr>
            <p:sp>
              <p:nvSpPr>
                <p:cNvPr id="50" name="Oval 49">
                  <a:extLst>
                    <a:ext uri="{FF2B5EF4-FFF2-40B4-BE49-F238E27FC236}">
                      <a16:creationId xmlns:a16="http://schemas.microsoft.com/office/drawing/2014/main" id="{02E59686-911E-4CA6-9888-1FA04E14E669}"/>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51" name="Group 50">
                  <a:extLst>
                    <a:ext uri="{FF2B5EF4-FFF2-40B4-BE49-F238E27FC236}">
                      <a16:creationId xmlns:a16="http://schemas.microsoft.com/office/drawing/2014/main" id="{74FA5B13-9926-4CA6-BF58-A4430AC5FD8D}"/>
                    </a:ext>
                  </a:extLst>
                </p:cNvPr>
                <p:cNvGrpSpPr/>
                <p:nvPr/>
              </p:nvGrpSpPr>
              <p:grpSpPr>
                <a:xfrm>
                  <a:off x="8848387" y="3516714"/>
                  <a:ext cx="494544" cy="738955"/>
                  <a:chOff x="5614157" y="3113410"/>
                  <a:chExt cx="543998" cy="812850"/>
                </a:xfrm>
              </p:grpSpPr>
              <p:sp>
                <p:nvSpPr>
                  <p:cNvPr id="122" name="Freeform: Shape 121">
                    <a:extLst>
                      <a:ext uri="{FF2B5EF4-FFF2-40B4-BE49-F238E27FC236}">
                        <a16:creationId xmlns:a16="http://schemas.microsoft.com/office/drawing/2014/main" id="{829338EB-EFCB-4646-879C-350EBF1D3C9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23" name="Group 122">
                    <a:extLst>
                      <a:ext uri="{FF2B5EF4-FFF2-40B4-BE49-F238E27FC236}">
                        <a16:creationId xmlns:a16="http://schemas.microsoft.com/office/drawing/2014/main" id="{D62E8ACF-3A2F-490E-91F5-95073E55091F}"/>
                      </a:ext>
                    </a:extLst>
                  </p:cNvPr>
                  <p:cNvGrpSpPr/>
                  <p:nvPr/>
                </p:nvGrpSpPr>
                <p:grpSpPr>
                  <a:xfrm>
                    <a:off x="5718434" y="3411392"/>
                    <a:ext cx="331095" cy="240507"/>
                    <a:chOff x="5718434" y="3381512"/>
                    <a:chExt cx="331095" cy="240507"/>
                  </a:xfrm>
                </p:grpSpPr>
                <p:grpSp>
                  <p:nvGrpSpPr>
                    <p:cNvPr id="125" name="Group 124">
                      <a:extLst>
                        <a:ext uri="{FF2B5EF4-FFF2-40B4-BE49-F238E27FC236}">
                          <a16:creationId xmlns:a16="http://schemas.microsoft.com/office/drawing/2014/main" id="{9FE8D7CB-C7AB-433B-9523-43E992364527}"/>
                        </a:ext>
                      </a:extLst>
                    </p:cNvPr>
                    <p:cNvGrpSpPr/>
                    <p:nvPr/>
                  </p:nvGrpSpPr>
                  <p:grpSpPr>
                    <a:xfrm>
                      <a:off x="5718434" y="3381512"/>
                      <a:ext cx="331095" cy="205955"/>
                      <a:chOff x="1940022" y="2942066"/>
                      <a:chExt cx="2357982" cy="1466762"/>
                    </a:xfrm>
                  </p:grpSpPr>
                  <p:sp>
                    <p:nvSpPr>
                      <p:cNvPr id="127" name="Freeform: Shape 126">
                        <a:extLst>
                          <a:ext uri="{FF2B5EF4-FFF2-40B4-BE49-F238E27FC236}">
                            <a16:creationId xmlns:a16="http://schemas.microsoft.com/office/drawing/2014/main" id="{6FD28842-FD1B-4261-8F82-1A1D5750929B}"/>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8" name="Freeform: Shape 127">
                        <a:extLst>
                          <a:ext uri="{FF2B5EF4-FFF2-40B4-BE49-F238E27FC236}">
                            <a16:creationId xmlns:a16="http://schemas.microsoft.com/office/drawing/2014/main" id="{D233C89C-7314-4E6E-B617-E941CCB22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9" name="Freeform: Shape 128">
                        <a:extLst>
                          <a:ext uri="{FF2B5EF4-FFF2-40B4-BE49-F238E27FC236}">
                            <a16:creationId xmlns:a16="http://schemas.microsoft.com/office/drawing/2014/main" id="{02529F12-AABB-4E64-9AE9-41133325500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6" name="Freeform: Shape 125">
                      <a:extLst>
                        <a:ext uri="{FF2B5EF4-FFF2-40B4-BE49-F238E27FC236}">
                          <a16:creationId xmlns:a16="http://schemas.microsoft.com/office/drawing/2014/main" id="{F8347FD1-179B-4898-99C5-7026E25D22B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24" name="TextBox 123">
                    <a:extLst>
                      <a:ext uri="{FF2B5EF4-FFF2-40B4-BE49-F238E27FC236}">
                        <a16:creationId xmlns:a16="http://schemas.microsoft.com/office/drawing/2014/main" id="{4B399A82-1B22-438C-BA7C-DA8D58D58BEF}"/>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52" name="Group 51">
                  <a:extLst>
                    <a:ext uri="{FF2B5EF4-FFF2-40B4-BE49-F238E27FC236}">
                      <a16:creationId xmlns:a16="http://schemas.microsoft.com/office/drawing/2014/main" id="{37D5A411-CBA5-45E4-AD37-DF32EACB774F}"/>
                    </a:ext>
                  </a:extLst>
                </p:cNvPr>
                <p:cNvGrpSpPr/>
                <p:nvPr/>
              </p:nvGrpSpPr>
              <p:grpSpPr>
                <a:xfrm>
                  <a:off x="9432093" y="3516714"/>
                  <a:ext cx="494544" cy="738955"/>
                  <a:chOff x="5614157" y="3113410"/>
                  <a:chExt cx="543998" cy="812850"/>
                </a:xfrm>
              </p:grpSpPr>
              <p:sp>
                <p:nvSpPr>
                  <p:cNvPr id="114" name="Freeform: Shape 113">
                    <a:extLst>
                      <a:ext uri="{FF2B5EF4-FFF2-40B4-BE49-F238E27FC236}">
                        <a16:creationId xmlns:a16="http://schemas.microsoft.com/office/drawing/2014/main" id="{4634DDEC-4686-4292-939F-BE98612D38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15" name="Group 114">
                    <a:extLst>
                      <a:ext uri="{FF2B5EF4-FFF2-40B4-BE49-F238E27FC236}">
                        <a16:creationId xmlns:a16="http://schemas.microsoft.com/office/drawing/2014/main" id="{14049EE1-00BD-43D3-960B-399FD4185100}"/>
                      </a:ext>
                    </a:extLst>
                  </p:cNvPr>
                  <p:cNvGrpSpPr/>
                  <p:nvPr/>
                </p:nvGrpSpPr>
                <p:grpSpPr>
                  <a:xfrm>
                    <a:off x="5718434" y="3411392"/>
                    <a:ext cx="331095" cy="240507"/>
                    <a:chOff x="5718434" y="3381512"/>
                    <a:chExt cx="331095" cy="240507"/>
                  </a:xfrm>
                </p:grpSpPr>
                <p:grpSp>
                  <p:nvGrpSpPr>
                    <p:cNvPr id="117" name="Group 116">
                      <a:extLst>
                        <a:ext uri="{FF2B5EF4-FFF2-40B4-BE49-F238E27FC236}">
                          <a16:creationId xmlns:a16="http://schemas.microsoft.com/office/drawing/2014/main" id="{D0281CC9-7B52-4CD7-AB76-6CD68A6A5C0D}"/>
                        </a:ext>
                      </a:extLst>
                    </p:cNvPr>
                    <p:cNvGrpSpPr/>
                    <p:nvPr/>
                  </p:nvGrpSpPr>
                  <p:grpSpPr>
                    <a:xfrm>
                      <a:off x="5718434" y="3381512"/>
                      <a:ext cx="331095" cy="205955"/>
                      <a:chOff x="1940022" y="2942066"/>
                      <a:chExt cx="2357982" cy="1466762"/>
                    </a:xfrm>
                  </p:grpSpPr>
                  <p:sp>
                    <p:nvSpPr>
                      <p:cNvPr id="119" name="Freeform: Shape 118">
                        <a:extLst>
                          <a:ext uri="{FF2B5EF4-FFF2-40B4-BE49-F238E27FC236}">
                            <a16:creationId xmlns:a16="http://schemas.microsoft.com/office/drawing/2014/main" id="{6BE539CD-2470-4F41-85B9-E6DDF31A9B7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182CA3DD-4FAD-4E96-AE43-6C7E9B93209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D2E38683-9CC7-41B1-AFD1-512385D6FA5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8" name="Freeform: Shape 117">
                      <a:extLst>
                        <a:ext uri="{FF2B5EF4-FFF2-40B4-BE49-F238E27FC236}">
                          <a16:creationId xmlns:a16="http://schemas.microsoft.com/office/drawing/2014/main" id="{E1E95AEB-B57B-409D-919F-1D466D4BA0E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6" name="TextBox 115">
                    <a:extLst>
                      <a:ext uri="{FF2B5EF4-FFF2-40B4-BE49-F238E27FC236}">
                        <a16:creationId xmlns:a16="http://schemas.microsoft.com/office/drawing/2014/main" id="{6CB0D817-CDBD-49BF-947D-3BF0AD17C709}"/>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53" name="Oval 52">
                  <a:extLst>
                    <a:ext uri="{FF2B5EF4-FFF2-40B4-BE49-F238E27FC236}">
                      <a16:creationId xmlns:a16="http://schemas.microsoft.com/office/drawing/2014/main" id="{7927E353-4ACB-4EA6-95D6-E7F0547D2AA3}"/>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54" name="Group 53">
                  <a:extLst>
                    <a:ext uri="{FF2B5EF4-FFF2-40B4-BE49-F238E27FC236}">
                      <a16:creationId xmlns:a16="http://schemas.microsoft.com/office/drawing/2014/main" id="{634E3A5A-BA14-44CA-886C-CC7A6B474E7C}"/>
                    </a:ext>
                  </a:extLst>
                </p:cNvPr>
                <p:cNvGrpSpPr/>
                <p:nvPr/>
              </p:nvGrpSpPr>
              <p:grpSpPr>
                <a:xfrm>
                  <a:off x="10990667" y="3516714"/>
                  <a:ext cx="494544" cy="738955"/>
                  <a:chOff x="5614157" y="3113410"/>
                  <a:chExt cx="543998" cy="812850"/>
                </a:xfrm>
              </p:grpSpPr>
              <p:sp>
                <p:nvSpPr>
                  <p:cNvPr id="106" name="Freeform: Shape 105">
                    <a:extLst>
                      <a:ext uri="{FF2B5EF4-FFF2-40B4-BE49-F238E27FC236}">
                        <a16:creationId xmlns:a16="http://schemas.microsoft.com/office/drawing/2014/main" id="{31E7A4BF-F547-4184-95F0-A02C46C1C3D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07" name="Group 106">
                    <a:extLst>
                      <a:ext uri="{FF2B5EF4-FFF2-40B4-BE49-F238E27FC236}">
                        <a16:creationId xmlns:a16="http://schemas.microsoft.com/office/drawing/2014/main" id="{23091291-F3E0-4E38-82D2-2B43E6C7E7D8}"/>
                      </a:ext>
                    </a:extLst>
                  </p:cNvPr>
                  <p:cNvGrpSpPr/>
                  <p:nvPr/>
                </p:nvGrpSpPr>
                <p:grpSpPr>
                  <a:xfrm>
                    <a:off x="5718434" y="3411392"/>
                    <a:ext cx="331095" cy="240507"/>
                    <a:chOff x="5718434" y="3381512"/>
                    <a:chExt cx="331095" cy="240507"/>
                  </a:xfrm>
                </p:grpSpPr>
                <p:grpSp>
                  <p:nvGrpSpPr>
                    <p:cNvPr id="109" name="Group 108">
                      <a:extLst>
                        <a:ext uri="{FF2B5EF4-FFF2-40B4-BE49-F238E27FC236}">
                          <a16:creationId xmlns:a16="http://schemas.microsoft.com/office/drawing/2014/main" id="{77D07EF0-FC0E-4761-8006-7BB85389F64F}"/>
                        </a:ext>
                      </a:extLst>
                    </p:cNvPr>
                    <p:cNvGrpSpPr/>
                    <p:nvPr/>
                  </p:nvGrpSpPr>
                  <p:grpSpPr>
                    <a:xfrm>
                      <a:off x="5718434" y="3381512"/>
                      <a:ext cx="331095" cy="205955"/>
                      <a:chOff x="1940022" y="2942066"/>
                      <a:chExt cx="2357982" cy="1466762"/>
                    </a:xfrm>
                  </p:grpSpPr>
                  <p:sp>
                    <p:nvSpPr>
                      <p:cNvPr id="111" name="Freeform: Shape 110">
                        <a:extLst>
                          <a:ext uri="{FF2B5EF4-FFF2-40B4-BE49-F238E27FC236}">
                            <a16:creationId xmlns:a16="http://schemas.microsoft.com/office/drawing/2014/main" id="{FF1BA7B2-7DC6-4D60-AEAB-23535FFE0E0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E1439536-AF60-4F27-9CC8-A1794F581BBB}"/>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95B635E6-4E0B-4AA1-BE58-808340CFDB4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10" name="Freeform: Shape 109">
                      <a:extLst>
                        <a:ext uri="{FF2B5EF4-FFF2-40B4-BE49-F238E27FC236}">
                          <a16:creationId xmlns:a16="http://schemas.microsoft.com/office/drawing/2014/main" id="{F68DDE45-2525-4877-87D5-C6F85AE8652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8" name="TextBox 107">
                    <a:extLst>
                      <a:ext uri="{FF2B5EF4-FFF2-40B4-BE49-F238E27FC236}">
                        <a16:creationId xmlns:a16="http://schemas.microsoft.com/office/drawing/2014/main" id="{7CC6CE7D-4588-4D2E-B7E8-D6B68626B15D}"/>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55" name="Group 54">
                  <a:extLst>
                    <a:ext uri="{FF2B5EF4-FFF2-40B4-BE49-F238E27FC236}">
                      <a16:creationId xmlns:a16="http://schemas.microsoft.com/office/drawing/2014/main" id="{BD1D5B3F-4755-4E5C-93C8-587068A42C10}"/>
                    </a:ext>
                  </a:extLst>
                </p:cNvPr>
                <p:cNvGrpSpPr/>
                <p:nvPr/>
              </p:nvGrpSpPr>
              <p:grpSpPr>
                <a:xfrm>
                  <a:off x="11574373" y="3516714"/>
                  <a:ext cx="494544" cy="738955"/>
                  <a:chOff x="5614157" y="3113410"/>
                  <a:chExt cx="543998" cy="812850"/>
                </a:xfrm>
              </p:grpSpPr>
              <p:sp>
                <p:nvSpPr>
                  <p:cNvPr id="98" name="Freeform: Shape 97">
                    <a:extLst>
                      <a:ext uri="{FF2B5EF4-FFF2-40B4-BE49-F238E27FC236}">
                        <a16:creationId xmlns:a16="http://schemas.microsoft.com/office/drawing/2014/main" id="{E4620754-1868-4585-8C86-3019E63A6B6B}"/>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9" name="Group 98">
                    <a:extLst>
                      <a:ext uri="{FF2B5EF4-FFF2-40B4-BE49-F238E27FC236}">
                        <a16:creationId xmlns:a16="http://schemas.microsoft.com/office/drawing/2014/main" id="{B91007F9-B902-49F2-A13A-8256B9F158FE}"/>
                      </a:ext>
                    </a:extLst>
                  </p:cNvPr>
                  <p:cNvGrpSpPr/>
                  <p:nvPr/>
                </p:nvGrpSpPr>
                <p:grpSpPr>
                  <a:xfrm>
                    <a:off x="5718434" y="3411392"/>
                    <a:ext cx="331095" cy="240507"/>
                    <a:chOff x="5718434" y="3381512"/>
                    <a:chExt cx="331095" cy="240507"/>
                  </a:xfrm>
                </p:grpSpPr>
                <p:grpSp>
                  <p:nvGrpSpPr>
                    <p:cNvPr id="101" name="Group 100">
                      <a:extLst>
                        <a:ext uri="{FF2B5EF4-FFF2-40B4-BE49-F238E27FC236}">
                          <a16:creationId xmlns:a16="http://schemas.microsoft.com/office/drawing/2014/main" id="{E5BAA705-F826-4496-9CA4-22E2294F30EE}"/>
                        </a:ext>
                      </a:extLst>
                    </p:cNvPr>
                    <p:cNvGrpSpPr/>
                    <p:nvPr/>
                  </p:nvGrpSpPr>
                  <p:grpSpPr>
                    <a:xfrm>
                      <a:off x="5718434" y="3381512"/>
                      <a:ext cx="331095" cy="205955"/>
                      <a:chOff x="1940022" y="2942066"/>
                      <a:chExt cx="2357982" cy="1466762"/>
                    </a:xfrm>
                  </p:grpSpPr>
                  <p:sp>
                    <p:nvSpPr>
                      <p:cNvPr id="103" name="Freeform: Shape 102">
                        <a:extLst>
                          <a:ext uri="{FF2B5EF4-FFF2-40B4-BE49-F238E27FC236}">
                            <a16:creationId xmlns:a16="http://schemas.microsoft.com/office/drawing/2014/main" id="{14278403-27F9-463F-B74F-B3698B606FF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436EB270-F4F2-4462-90A9-116B065E8BD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BD1B77F1-AE2F-4A3F-85B0-C5568FCB2AE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2" name="Freeform: Shape 101">
                      <a:extLst>
                        <a:ext uri="{FF2B5EF4-FFF2-40B4-BE49-F238E27FC236}">
                          <a16:creationId xmlns:a16="http://schemas.microsoft.com/office/drawing/2014/main" id="{8D14D100-9CD1-4D20-B5ED-41F29B84927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00" name="TextBox 99">
                    <a:extLst>
                      <a:ext uri="{FF2B5EF4-FFF2-40B4-BE49-F238E27FC236}">
                        <a16:creationId xmlns:a16="http://schemas.microsoft.com/office/drawing/2014/main" id="{E113D1F0-DDB5-4352-A9E8-D5492A405914}"/>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56" name="Oval 55">
                  <a:extLst>
                    <a:ext uri="{FF2B5EF4-FFF2-40B4-BE49-F238E27FC236}">
                      <a16:creationId xmlns:a16="http://schemas.microsoft.com/office/drawing/2014/main" id="{2D17C720-FD0E-4DC7-A54D-A9A5B3FE16CB}"/>
                    </a:ext>
                  </a:extLst>
                </p:cNvPr>
                <p:cNvSpPr/>
                <p:nvPr/>
              </p:nvSpPr>
              <p:spPr>
                <a:xfrm>
                  <a:off x="9802434"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71" name="Group 70">
                  <a:extLst>
                    <a:ext uri="{FF2B5EF4-FFF2-40B4-BE49-F238E27FC236}">
                      <a16:creationId xmlns:a16="http://schemas.microsoft.com/office/drawing/2014/main" id="{33F9DE1B-FBBA-4047-AFE3-EB29A5386C4F}"/>
                    </a:ext>
                  </a:extLst>
                </p:cNvPr>
                <p:cNvGrpSpPr/>
                <p:nvPr/>
              </p:nvGrpSpPr>
              <p:grpSpPr>
                <a:xfrm>
                  <a:off x="9924662" y="2392159"/>
                  <a:ext cx="494544" cy="738955"/>
                  <a:chOff x="5614157" y="3113410"/>
                  <a:chExt cx="543998" cy="812850"/>
                </a:xfrm>
              </p:grpSpPr>
              <p:sp>
                <p:nvSpPr>
                  <p:cNvPr id="90" name="Freeform: Shape 89">
                    <a:extLst>
                      <a:ext uri="{FF2B5EF4-FFF2-40B4-BE49-F238E27FC236}">
                        <a16:creationId xmlns:a16="http://schemas.microsoft.com/office/drawing/2014/main" id="{D49300A3-5E7B-457D-BF5E-C6C4141C287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1" name="Group 90">
                    <a:extLst>
                      <a:ext uri="{FF2B5EF4-FFF2-40B4-BE49-F238E27FC236}">
                        <a16:creationId xmlns:a16="http://schemas.microsoft.com/office/drawing/2014/main" id="{33D87CA4-87D7-4BC7-81C6-AB79AB6F07D3}"/>
                      </a:ext>
                    </a:extLst>
                  </p:cNvPr>
                  <p:cNvGrpSpPr/>
                  <p:nvPr/>
                </p:nvGrpSpPr>
                <p:grpSpPr>
                  <a:xfrm>
                    <a:off x="5718434" y="3411392"/>
                    <a:ext cx="331095" cy="240507"/>
                    <a:chOff x="5718434" y="3381512"/>
                    <a:chExt cx="331095" cy="240507"/>
                  </a:xfrm>
                </p:grpSpPr>
                <p:grpSp>
                  <p:nvGrpSpPr>
                    <p:cNvPr id="93" name="Group 92">
                      <a:extLst>
                        <a:ext uri="{FF2B5EF4-FFF2-40B4-BE49-F238E27FC236}">
                          <a16:creationId xmlns:a16="http://schemas.microsoft.com/office/drawing/2014/main" id="{E4016C9E-41E9-4438-85C9-1E5800E2B105}"/>
                        </a:ext>
                      </a:extLst>
                    </p:cNvPr>
                    <p:cNvGrpSpPr/>
                    <p:nvPr/>
                  </p:nvGrpSpPr>
                  <p:grpSpPr>
                    <a:xfrm>
                      <a:off x="5718434" y="3381512"/>
                      <a:ext cx="331095" cy="205955"/>
                      <a:chOff x="1940022" y="2942066"/>
                      <a:chExt cx="2357982" cy="1466762"/>
                    </a:xfrm>
                  </p:grpSpPr>
                  <p:sp>
                    <p:nvSpPr>
                      <p:cNvPr id="95" name="Freeform: Shape 94">
                        <a:extLst>
                          <a:ext uri="{FF2B5EF4-FFF2-40B4-BE49-F238E27FC236}">
                            <a16:creationId xmlns:a16="http://schemas.microsoft.com/office/drawing/2014/main" id="{609AFA60-AD66-453B-892F-09BA92DDD51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96" name="Freeform: Shape 95">
                        <a:extLst>
                          <a:ext uri="{FF2B5EF4-FFF2-40B4-BE49-F238E27FC236}">
                            <a16:creationId xmlns:a16="http://schemas.microsoft.com/office/drawing/2014/main" id="{6EC3F021-D96C-49E3-8225-824287323ED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97" name="Freeform: Shape 96">
                        <a:extLst>
                          <a:ext uri="{FF2B5EF4-FFF2-40B4-BE49-F238E27FC236}">
                            <a16:creationId xmlns:a16="http://schemas.microsoft.com/office/drawing/2014/main" id="{B851E034-2DE6-428E-9B25-2D729B1707A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94" name="Freeform: Shape 93">
                      <a:extLst>
                        <a:ext uri="{FF2B5EF4-FFF2-40B4-BE49-F238E27FC236}">
                          <a16:creationId xmlns:a16="http://schemas.microsoft.com/office/drawing/2014/main" id="{90646BE9-8F33-4CA8-BC91-C90FB3C8A99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92" name="TextBox 91">
                    <a:extLst>
                      <a:ext uri="{FF2B5EF4-FFF2-40B4-BE49-F238E27FC236}">
                        <a16:creationId xmlns:a16="http://schemas.microsoft.com/office/drawing/2014/main" id="{3E3323D1-FFD7-426C-BC8B-67C509625B35}"/>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72" name="Group 71">
                  <a:extLst>
                    <a:ext uri="{FF2B5EF4-FFF2-40B4-BE49-F238E27FC236}">
                      <a16:creationId xmlns:a16="http://schemas.microsoft.com/office/drawing/2014/main" id="{8B4F0F4B-6E1C-4E60-9948-2493E467FB9B}"/>
                    </a:ext>
                  </a:extLst>
                </p:cNvPr>
                <p:cNvGrpSpPr/>
                <p:nvPr/>
              </p:nvGrpSpPr>
              <p:grpSpPr>
                <a:xfrm>
                  <a:off x="10508368" y="2392159"/>
                  <a:ext cx="494544" cy="738955"/>
                  <a:chOff x="5614157" y="3113410"/>
                  <a:chExt cx="543998" cy="812850"/>
                </a:xfrm>
              </p:grpSpPr>
              <p:sp>
                <p:nvSpPr>
                  <p:cNvPr id="82" name="Freeform: Shape 81">
                    <a:extLst>
                      <a:ext uri="{FF2B5EF4-FFF2-40B4-BE49-F238E27FC236}">
                        <a16:creationId xmlns:a16="http://schemas.microsoft.com/office/drawing/2014/main" id="{C107C2FE-944C-45C8-85E3-335FBB10A78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83" name="Group 82">
                    <a:extLst>
                      <a:ext uri="{FF2B5EF4-FFF2-40B4-BE49-F238E27FC236}">
                        <a16:creationId xmlns:a16="http://schemas.microsoft.com/office/drawing/2014/main" id="{2B87EF50-68EE-4AF7-8398-3BBB70D04492}"/>
                      </a:ext>
                    </a:extLst>
                  </p:cNvPr>
                  <p:cNvGrpSpPr/>
                  <p:nvPr/>
                </p:nvGrpSpPr>
                <p:grpSpPr>
                  <a:xfrm>
                    <a:off x="5718434" y="3411392"/>
                    <a:ext cx="331095" cy="240507"/>
                    <a:chOff x="5718434" y="3381512"/>
                    <a:chExt cx="331095" cy="240507"/>
                  </a:xfrm>
                </p:grpSpPr>
                <p:grpSp>
                  <p:nvGrpSpPr>
                    <p:cNvPr id="85" name="Group 84">
                      <a:extLst>
                        <a:ext uri="{FF2B5EF4-FFF2-40B4-BE49-F238E27FC236}">
                          <a16:creationId xmlns:a16="http://schemas.microsoft.com/office/drawing/2014/main" id="{713E0207-AB50-4F1C-AF79-FE668EF6C393}"/>
                        </a:ext>
                      </a:extLst>
                    </p:cNvPr>
                    <p:cNvGrpSpPr/>
                    <p:nvPr/>
                  </p:nvGrpSpPr>
                  <p:grpSpPr>
                    <a:xfrm>
                      <a:off x="5718434" y="3381512"/>
                      <a:ext cx="331095" cy="205955"/>
                      <a:chOff x="1940022" y="2942066"/>
                      <a:chExt cx="2357982" cy="1466762"/>
                    </a:xfrm>
                  </p:grpSpPr>
                  <p:sp>
                    <p:nvSpPr>
                      <p:cNvPr id="87" name="Freeform: Shape 86">
                        <a:extLst>
                          <a:ext uri="{FF2B5EF4-FFF2-40B4-BE49-F238E27FC236}">
                            <a16:creationId xmlns:a16="http://schemas.microsoft.com/office/drawing/2014/main" id="{8C1629F0-8E86-485E-8568-2EB60C38FF4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88" name="Freeform: Shape 87">
                        <a:extLst>
                          <a:ext uri="{FF2B5EF4-FFF2-40B4-BE49-F238E27FC236}">
                            <a16:creationId xmlns:a16="http://schemas.microsoft.com/office/drawing/2014/main" id="{11604285-8F79-4534-B34F-14262671F0E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89" name="Freeform: Shape 88">
                        <a:extLst>
                          <a:ext uri="{FF2B5EF4-FFF2-40B4-BE49-F238E27FC236}">
                            <a16:creationId xmlns:a16="http://schemas.microsoft.com/office/drawing/2014/main" id="{E68120CD-C33A-49DB-8ADC-1638F1A9F9F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86" name="Freeform: Shape 85">
                      <a:extLst>
                        <a:ext uri="{FF2B5EF4-FFF2-40B4-BE49-F238E27FC236}">
                          <a16:creationId xmlns:a16="http://schemas.microsoft.com/office/drawing/2014/main" id="{2C5CAD7A-DDA3-4BD3-AB61-A9F3C8BE59B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84" name="TextBox 83">
                    <a:extLst>
                      <a:ext uri="{FF2B5EF4-FFF2-40B4-BE49-F238E27FC236}">
                        <a16:creationId xmlns:a16="http://schemas.microsoft.com/office/drawing/2014/main" id="{64823924-65F7-4448-86EE-AA5F50D38A1C}"/>
                      </a:ext>
                    </a:extLst>
                  </p:cNvPr>
                  <p:cNvSpPr txBox="1"/>
                  <p:nvPr/>
                </p:nvSpPr>
                <p:spPr>
                  <a:xfrm>
                    <a:off x="5673090" y="3167196"/>
                    <a:ext cx="421780" cy="759064"/>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sp>
              <p:nvSpPr>
                <p:cNvPr id="73" name="Rectangle: Rounded Corners 72">
                  <a:extLst>
                    <a:ext uri="{FF2B5EF4-FFF2-40B4-BE49-F238E27FC236}">
                      <a16:creationId xmlns:a16="http://schemas.microsoft.com/office/drawing/2014/main" id="{8FB02A76-C382-4E72-BCC8-DB41ACB7ED79}"/>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5F061CFB-F40E-4959-8FD7-8A932BEE23D1}"/>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BD365CF-3127-4AA3-A48E-17A7CE33FFB6}"/>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0D08B2D-FBEE-46A9-995A-D866CF0BB1AC}"/>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84DE767-BF17-46A2-8A0F-0EFC2CDA547B}"/>
                    </a:ext>
                  </a:extLst>
                </p:cNvPr>
                <p:cNvCxnSpPr>
                  <a:cxnSpLocks/>
                  <a:stCxn id="50" idx="7"/>
                  <a:endCxn id="56"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C1ACD4B-C504-4B0F-896A-DDE530E97896}"/>
                    </a:ext>
                  </a:extLst>
                </p:cNvPr>
                <p:cNvCxnSpPr>
                  <a:cxnSpLocks/>
                  <a:stCxn id="50" idx="6"/>
                  <a:endCxn id="53"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0197396-48D1-4B7A-9EE9-2D4E1A1D8AB9}"/>
                    </a:ext>
                  </a:extLst>
                </p:cNvPr>
                <p:cNvCxnSpPr>
                  <a:cxnSpLocks/>
                  <a:endCxn id="53"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FE863CE-7043-4E4C-8C65-B970699B1AA6}"/>
                    </a:ext>
                  </a:extLst>
                </p:cNvPr>
                <p:cNvSpPr txBox="1"/>
                <p:nvPr/>
              </p:nvSpPr>
              <p:spPr>
                <a:xfrm>
                  <a:off x="8352058" y="1666337"/>
                  <a:ext cx="2259346" cy="1051065"/>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1</a:t>
                  </a:r>
                </a:p>
              </p:txBody>
            </p:sp>
          </p:grpSp>
          <p:sp>
            <p:nvSpPr>
              <p:cNvPr id="26" name="Rectangle: Rounded Corners 25" descr="Dotted line box">
                <a:extLst>
                  <a:ext uri="{FF2B5EF4-FFF2-40B4-BE49-F238E27FC236}">
                    <a16:creationId xmlns:a16="http://schemas.microsoft.com/office/drawing/2014/main" id="{848D3DA9-8A22-4796-9158-24B23B03D150}"/>
                  </a:ext>
                </a:extLst>
              </p:cNvPr>
              <p:cNvSpPr/>
              <p:nvPr/>
            </p:nvSpPr>
            <p:spPr bwMode="auto">
              <a:xfrm>
                <a:off x="14850976" y="2436895"/>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4ABEA862-D0ED-4F05-8A54-D266E7AA22A2}"/>
                  </a:ext>
                </a:extLst>
              </p:cNvPr>
              <p:cNvSpPr txBox="1"/>
              <p:nvPr/>
            </p:nvSpPr>
            <p:spPr>
              <a:xfrm>
                <a:off x="14751609" y="2327303"/>
                <a:ext cx="1031690" cy="488181"/>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800">
                    <a:solidFill>
                      <a:srgbClr val="FFFFFF"/>
                    </a:solidFill>
                    <a:latin typeface="Segoe UI Semibold" panose="020B0702040204020203" pitchFamily="34" charset="0"/>
                    <a:cs typeface="Segoe UI Semibold" panose="020B0702040204020203" pitchFamily="34" charset="0"/>
                  </a:rPr>
                  <a:t>Region 2</a:t>
                </a:r>
              </a:p>
            </p:txBody>
          </p:sp>
          <p:grpSp>
            <p:nvGrpSpPr>
              <p:cNvPr id="28" name="Group 27" descr="Data centers">
                <a:extLst>
                  <a:ext uri="{FF2B5EF4-FFF2-40B4-BE49-F238E27FC236}">
                    <a16:creationId xmlns:a16="http://schemas.microsoft.com/office/drawing/2014/main" id="{DC0076B9-A030-43DC-968A-3F9686C05E57}"/>
                  </a:ext>
                </a:extLst>
              </p:cNvPr>
              <p:cNvGrpSpPr/>
              <p:nvPr/>
            </p:nvGrpSpPr>
            <p:grpSpPr>
              <a:xfrm>
                <a:off x="15164749" y="2766463"/>
                <a:ext cx="750770" cy="689468"/>
                <a:chOff x="10118946" y="4319304"/>
                <a:chExt cx="842407" cy="773622"/>
              </a:xfrm>
            </p:grpSpPr>
            <p:cxnSp>
              <p:nvCxnSpPr>
                <p:cNvPr id="30" name="Straight Connector 29">
                  <a:extLst>
                    <a:ext uri="{FF2B5EF4-FFF2-40B4-BE49-F238E27FC236}">
                      <a16:creationId xmlns:a16="http://schemas.microsoft.com/office/drawing/2014/main" id="{B9F46E59-C7C2-4C3F-95D4-E3BBB5796B12}"/>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239A98E-B697-4BD3-84FB-C38E5645D83D}"/>
                    </a:ext>
                  </a:extLst>
                </p:cNvPr>
                <p:cNvGrpSpPr/>
                <p:nvPr/>
              </p:nvGrpSpPr>
              <p:grpSpPr>
                <a:xfrm>
                  <a:off x="10547282" y="4319304"/>
                  <a:ext cx="414071" cy="453423"/>
                  <a:chOff x="5614157" y="3113410"/>
                  <a:chExt cx="543998" cy="595697"/>
                </a:xfrm>
              </p:grpSpPr>
              <p:sp>
                <p:nvSpPr>
                  <p:cNvPr id="42" name="Freeform: Shape 41">
                    <a:extLst>
                      <a:ext uri="{FF2B5EF4-FFF2-40B4-BE49-F238E27FC236}">
                        <a16:creationId xmlns:a16="http://schemas.microsoft.com/office/drawing/2014/main" id="{427BC4DF-5279-45B2-B8F0-D97CE020FF2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43" name="Group 42">
                    <a:extLst>
                      <a:ext uri="{FF2B5EF4-FFF2-40B4-BE49-F238E27FC236}">
                        <a16:creationId xmlns:a16="http://schemas.microsoft.com/office/drawing/2014/main" id="{693A4FAD-8D7A-46F2-9CF2-CE6A6E2B8A2C}"/>
                      </a:ext>
                    </a:extLst>
                  </p:cNvPr>
                  <p:cNvGrpSpPr/>
                  <p:nvPr/>
                </p:nvGrpSpPr>
                <p:grpSpPr>
                  <a:xfrm>
                    <a:off x="5718434" y="3411392"/>
                    <a:ext cx="331095" cy="240507"/>
                    <a:chOff x="5718434" y="3381512"/>
                    <a:chExt cx="331095" cy="240507"/>
                  </a:xfrm>
                </p:grpSpPr>
                <p:grpSp>
                  <p:nvGrpSpPr>
                    <p:cNvPr id="45" name="Group 44">
                      <a:extLst>
                        <a:ext uri="{FF2B5EF4-FFF2-40B4-BE49-F238E27FC236}">
                          <a16:creationId xmlns:a16="http://schemas.microsoft.com/office/drawing/2014/main" id="{76306285-59BC-4116-82EF-692DA1C13309}"/>
                        </a:ext>
                      </a:extLst>
                    </p:cNvPr>
                    <p:cNvGrpSpPr/>
                    <p:nvPr/>
                  </p:nvGrpSpPr>
                  <p:grpSpPr>
                    <a:xfrm>
                      <a:off x="5718434" y="3381512"/>
                      <a:ext cx="331095" cy="205955"/>
                      <a:chOff x="1940022" y="2942066"/>
                      <a:chExt cx="2357982" cy="1466762"/>
                    </a:xfrm>
                  </p:grpSpPr>
                  <p:sp>
                    <p:nvSpPr>
                      <p:cNvPr id="47" name="Freeform: Shape 46">
                        <a:extLst>
                          <a:ext uri="{FF2B5EF4-FFF2-40B4-BE49-F238E27FC236}">
                            <a16:creationId xmlns:a16="http://schemas.microsoft.com/office/drawing/2014/main" id="{75C89CA4-E1A8-4332-A497-8CDCE4B4EFC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8" name="Freeform: Shape 47">
                        <a:extLst>
                          <a:ext uri="{FF2B5EF4-FFF2-40B4-BE49-F238E27FC236}">
                            <a16:creationId xmlns:a16="http://schemas.microsoft.com/office/drawing/2014/main" id="{18374459-38CE-4779-9551-F82B2698761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9" name="Freeform: Shape 48">
                        <a:extLst>
                          <a:ext uri="{FF2B5EF4-FFF2-40B4-BE49-F238E27FC236}">
                            <a16:creationId xmlns:a16="http://schemas.microsoft.com/office/drawing/2014/main" id="{03A09D21-2329-45EF-A61D-EABE14D8A009}"/>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46" name="Freeform: Shape 45">
                      <a:extLst>
                        <a:ext uri="{FF2B5EF4-FFF2-40B4-BE49-F238E27FC236}">
                          <a16:creationId xmlns:a16="http://schemas.microsoft.com/office/drawing/2014/main" id="{132042AB-A569-4A2F-8B63-CDE1C166636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44" name="TextBox 43">
                    <a:extLst>
                      <a:ext uri="{FF2B5EF4-FFF2-40B4-BE49-F238E27FC236}">
                        <a16:creationId xmlns:a16="http://schemas.microsoft.com/office/drawing/2014/main" id="{53D395D2-49DD-44E4-BCAE-0DBE2AB13406}"/>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9E9DE6A3-79AC-4690-9337-5CD24EDD6F6D}"/>
                    </a:ext>
                  </a:extLst>
                </p:cNvPr>
                <p:cNvGrpSpPr/>
                <p:nvPr/>
              </p:nvGrpSpPr>
              <p:grpSpPr>
                <a:xfrm>
                  <a:off x="10118946" y="4618639"/>
                  <a:ext cx="414071" cy="453423"/>
                  <a:chOff x="5614157" y="3113410"/>
                  <a:chExt cx="543998" cy="595697"/>
                </a:xfrm>
              </p:grpSpPr>
              <p:sp>
                <p:nvSpPr>
                  <p:cNvPr id="33" name="Freeform: Shape 32">
                    <a:extLst>
                      <a:ext uri="{FF2B5EF4-FFF2-40B4-BE49-F238E27FC236}">
                        <a16:creationId xmlns:a16="http://schemas.microsoft.com/office/drawing/2014/main" id="{593FD356-DA77-473B-90B1-FE341A8301E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nvGrpSpPr>
                  <p:cNvPr id="34" name="Group 33">
                    <a:extLst>
                      <a:ext uri="{FF2B5EF4-FFF2-40B4-BE49-F238E27FC236}">
                        <a16:creationId xmlns:a16="http://schemas.microsoft.com/office/drawing/2014/main" id="{88D597F6-7545-40B8-B158-D48EBE1A0FF0}"/>
                      </a:ext>
                    </a:extLst>
                  </p:cNvPr>
                  <p:cNvGrpSpPr/>
                  <p:nvPr/>
                </p:nvGrpSpPr>
                <p:grpSpPr>
                  <a:xfrm>
                    <a:off x="5718434" y="3411392"/>
                    <a:ext cx="331095" cy="240507"/>
                    <a:chOff x="5718434" y="3381512"/>
                    <a:chExt cx="331095" cy="240507"/>
                  </a:xfrm>
                </p:grpSpPr>
                <p:grpSp>
                  <p:nvGrpSpPr>
                    <p:cNvPr id="37" name="Group 36">
                      <a:extLst>
                        <a:ext uri="{FF2B5EF4-FFF2-40B4-BE49-F238E27FC236}">
                          <a16:creationId xmlns:a16="http://schemas.microsoft.com/office/drawing/2014/main" id="{CD56D6B7-48A3-4884-98D6-5C9B5DF16A2B}"/>
                        </a:ext>
                      </a:extLst>
                    </p:cNvPr>
                    <p:cNvGrpSpPr/>
                    <p:nvPr/>
                  </p:nvGrpSpPr>
                  <p:grpSpPr>
                    <a:xfrm>
                      <a:off x="5718434" y="3381512"/>
                      <a:ext cx="331095" cy="205955"/>
                      <a:chOff x="1940022" y="2942066"/>
                      <a:chExt cx="2357982" cy="1466762"/>
                    </a:xfrm>
                  </p:grpSpPr>
                  <p:sp>
                    <p:nvSpPr>
                      <p:cNvPr id="39" name="Freeform: Shape 38">
                        <a:extLst>
                          <a:ext uri="{FF2B5EF4-FFF2-40B4-BE49-F238E27FC236}">
                            <a16:creationId xmlns:a16="http://schemas.microsoft.com/office/drawing/2014/main" id="{3762054C-D3C3-4094-8916-8C43FDD83A3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0" name="Freeform: Shape 39">
                        <a:extLst>
                          <a:ext uri="{FF2B5EF4-FFF2-40B4-BE49-F238E27FC236}">
                            <a16:creationId xmlns:a16="http://schemas.microsoft.com/office/drawing/2014/main" id="{32E2B65F-2941-4AC6-8AE7-79693233954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sp>
                    <p:nvSpPr>
                      <p:cNvPr id="41" name="Freeform: Shape 40">
                        <a:extLst>
                          <a:ext uri="{FF2B5EF4-FFF2-40B4-BE49-F238E27FC236}">
                            <a16:creationId xmlns:a16="http://schemas.microsoft.com/office/drawing/2014/main" id="{7C5528B1-0527-4444-945A-825494D9729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38" name="Freeform: Shape 37">
                      <a:extLst>
                        <a:ext uri="{FF2B5EF4-FFF2-40B4-BE49-F238E27FC236}">
                          <a16:creationId xmlns:a16="http://schemas.microsoft.com/office/drawing/2014/main" id="{09BC1AEB-C2BB-4467-8AF4-C5728C872C0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99">
                        <a:solidFill>
                          <a:srgbClr val="FFFFFF"/>
                        </a:solidFill>
                        <a:latin typeface="Segoe UI"/>
                      </a:endParaRPr>
                    </a:p>
                  </p:txBody>
                </p:sp>
              </p:grpSp>
              <p:sp>
                <p:nvSpPr>
                  <p:cNvPr id="36" name="TextBox 35">
                    <a:extLst>
                      <a:ext uri="{FF2B5EF4-FFF2-40B4-BE49-F238E27FC236}">
                        <a16:creationId xmlns:a16="http://schemas.microsoft.com/office/drawing/2014/main" id="{62ABE3E9-4D08-4471-9E5C-3E5FBB7B1343}"/>
                      </a:ext>
                    </a:extLst>
                  </p:cNvPr>
                  <p:cNvSpPr txBox="1"/>
                  <p:nvPr/>
                </p:nvSpPr>
                <p:spPr>
                  <a:xfrm>
                    <a:off x="5673090" y="3218574"/>
                    <a:ext cx="421782" cy="222447"/>
                  </a:xfrm>
                  <a:prstGeom prst="rect">
                    <a:avLst/>
                  </a:prstGeom>
                  <a:noFill/>
                </p:spPr>
                <p:txBody>
                  <a:bodyPr wrap="square" lIns="0" tIns="0" rIns="0" bIns="0" rtlCol="0">
                    <a:spAutoFit/>
                  </a:bodyPr>
                  <a:lstStyle/>
                  <a:p>
                    <a:pPr algn="ctr" defTabSz="932597">
                      <a:defRPr/>
                    </a:pPr>
                    <a:endParaRPr lang="en-US" sz="800" cap="all">
                      <a:solidFill>
                        <a:srgbClr val="FFFFFF"/>
                      </a:solidFill>
                      <a:latin typeface="Segoe UI Semibold" panose="020B0702040204020203" pitchFamily="34" charset="0"/>
                      <a:cs typeface="Segoe UI Semibold" panose="020B0702040204020203" pitchFamily="34" charset="0"/>
                    </a:endParaRPr>
                  </a:p>
                </p:txBody>
              </p:sp>
            </p:grpSp>
          </p:grpSp>
          <p:cxnSp>
            <p:nvCxnSpPr>
              <p:cNvPr id="29" name="Straight Arrow Connector 28" descr="line">
                <a:extLst>
                  <a:ext uri="{FF2B5EF4-FFF2-40B4-BE49-F238E27FC236}">
                    <a16:creationId xmlns:a16="http://schemas.microsoft.com/office/drawing/2014/main" id="{636D621E-AF79-4B09-87EB-74E01CD98946}"/>
                  </a:ext>
                </a:extLst>
              </p:cNvPr>
              <p:cNvCxnSpPr>
                <a:cxnSpLocks/>
                <a:stCxn id="73" idx="3"/>
                <a:endCxn id="26" idx="1"/>
              </p:cNvCxnSpPr>
              <p:nvPr/>
            </p:nvCxnSpPr>
            <p:spPr>
              <a:xfrm>
                <a:off x="14469444" y="3040812"/>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useBgFill="1">
          <p:nvSpPr>
            <p:cNvPr id="23" name="Rectangle 22">
              <a:extLst>
                <a:ext uri="{FF2B5EF4-FFF2-40B4-BE49-F238E27FC236}">
                  <a16:creationId xmlns:a16="http://schemas.microsoft.com/office/drawing/2014/main" id="{1AE12DC9-243C-458E-BB8C-5C3BB10E2FA5}"/>
                </a:ext>
              </a:extLst>
            </p:cNvPr>
            <p:cNvSpPr/>
            <p:nvPr/>
          </p:nvSpPr>
          <p:spPr bwMode="auto">
            <a:xfrm>
              <a:off x="1240576" y="1600574"/>
              <a:ext cx="176694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grpSp>
      <p:sp>
        <p:nvSpPr>
          <p:cNvPr id="2" name="Title 1">
            <a:extLst>
              <a:ext uri="{FF2B5EF4-FFF2-40B4-BE49-F238E27FC236}">
                <a16:creationId xmlns:a16="http://schemas.microsoft.com/office/drawing/2014/main" id="{2DE730AA-9EEC-49B0-9552-3BACD2662620}"/>
              </a:ext>
            </a:extLst>
          </p:cNvPr>
          <p:cNvSpPr>
            <a:spLocks noGrp="1"/>
          </p:cNvSpPr>
          <p:nvPr>
            <p:ph type="title"/>
          </p:nvPr>
        </p:nvSpPr>
        <p:spPr/>
        <p:txBody>
          <a:bodyPr/>
          <a:lstStyle/>
          <a:p>
            <a:r>
              <a:rPr lang="en-US"/>
              <a:t>Azure protection options for all scenarios</a:t>
            </a:r>
            <a:br>
              <a:rPr lang="en-US"/>
            </a:br>
            <a:r>
              <a:rPr lang="en-US" sz="2040">
                <a:solidFill>
                  <a:schemeClr val="accent3"/>
                </a:solidFill>
                <a:latin typeface="+mn-lt"/>
              </a:rPr>
              <a:t>Introducing Availability Zones, protecting from datacenter level failures</a:t>
            </a:r>
          </a:p>
        </p:txBody>
      </p:sp>
      <p:cxnSp>
        <p:nvCxnSpPr>
          <p:cNvPr id="57" name="Straight Connector 56">
            <a:extLst>
              <a:ext uri="{FF2B5EF4-FFF2-40B4-BE49-F238E27FC236}">
                <a16:creationId xmlns:a16="http://schemas.microsoft.com/office/drawing/2014/main" id="{6401D260-54D6-4264-AED6-930A76F1685B}"/>
              </a:ext>
              <a:ext uri="{C183D7F6-B498-43B3-948B-1728B52AA6E4}">
                <adec:decorative xmlns:adec="http://schemas.microsoft.com/office/drawing/2017/decorative" val="1"/>
              </a:ext>
            </a:extLst>
          </p:cNvPr>
          <p:cNvCxnSpPr>
            <a:cxnSpLocks/>
          </p:cNvCxnSpPr>
          <p:nvPr/>
        </p:nvCxnSpPr>
        <p:spPr>
          <a:xfrm>
            <a:off x="4178143"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A24883B2-72C9-4140-9092-C42E7F945F81}"/>
              </a:ext>
              <a:ext uri="{C183D7F6-B498-43B3-948B-1728B52AA6E4}">
                <adec:decorative xmlns:adec="http://schemas.microsoft.com/office/drawing/2017/decorative" val="1"/>
              </a:ext>
            </a:extLst>
          </p:cNvPr>
          <p:cNvCxnSpPr>
            <a:cxnSpLocks/>
          </p:cNvCxnSpPr>
          <p:nvPr/>
        </p:nvCxnSpPr>
        <p:spPr>
          <a:xfrm>
            <a:off x="8186067" y="1784430"/>
            <a:ext cx="0" cy="4651504"/>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nvGrpSpPr>
          <p:cNvPr id="59" name="Group 58" descr="Comprehensive resiliency with data residency">
            <a:extLst>
              <a:ext uri="{FF2B5EF4-FFF2-40B4-BE49-F238E27FC236}">
                <a16:creationId xmlns:a16="http://schemas.microsoft.com/office/drawing/2014/main" id="{0C50B19B-A3B6-43E0-AD88-F9C887C40DB9}"/>
              </a:ext>
            </a:extLst>
          </p:cNvPr>
          <p:cNvGrpSpPr/>
          <p:nvPr/>
        </p:nvGrpSpPr>
        <p:grpSpPr>
          <a:xfrm>
            <a:off x="563135" y="3677135"/>
            <a:ext cx="3215123" cy="2223735"/>
            <a:chOff x="498412" y="3854722"/>
            <a:chExt cx="3215579" cy="2224051"/>
          </a:xfrm>
        </p:grpSpPr>
        <p:sp>
          <p:nvSpPr>
            <p:cNvPr id="60" name="Rectangle 59">
              <a:extLst>
                <a:ext uri="{FF2B5EF4-FFF2-40B4-BE49-F238E27FC236}">
                  <a16:creationId xmlns:a16="http://schemas.microsoft.com/office/drawing/2014/main" id="{7E47AE38-FC6B-4B10-A4E6-010207BB8B2D}"/>
                </a:ext>
              </a:extLst>
            </p:cNvPr>
            <p:cNvSpPr/>
            <p:nvPr/>
          </p:nvSpPr>
          <p:spPr bwMode="auto">
            <a:xfrm>
              <a:off x="498412" y="3854722"/>
              <a:ext cx="3208695"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Comprehensive resiliency </a:t>
              </a:r>
              <a:br>
                <a:rPr lang="en-US" sz="1836" kern="0">
                  <a:solidFill>
                    <a:srgbClr val="50E6FF"/>
                  </a:solidFill>
                  <a:latin typeface="Segoe UI Semibold"/>
                  <a:cs typeface="Segoe UI" panose="020B0502040204020203" pitchFamily="34" charset="0"/>
                </a:rPr>
              </a:br>
              <a:r>
                <a:rPr lang="en-US" sz="1836" kern="0">
                  <a:solidFill>
                    <a:srgbClr val="50E6FF"/>
                  </a:solidFill>
                  <a:latin typeface="Segoe UI Semibold"/>
                  <a:cs typeface="Segoe UI" panose="020B0502040204020203" pitchFamily="34" charset="0"/>
                </a:rPr>
                <a:t>with Data Residency</a:t>
              </a:r>
            </a:p>
          </p:txBody>
        </p:sp>
        <p:sp>
          <p:nvSpPr>
            <p:cNvPr id="61" name="Text Placeholder 22">
              <a:extLst>
                <a:ext uri="{FF2B5EF4-FFF2-40B4-BE49-F238E27FC236}">
                  <a16:creationId xmlns:a16="http://schemas.microsoft.com/office/drawing/2014/main" id="{7977692A-A8BB-41B3-BEA1-AAFEC438401B}"/>
                </a:ext>
              </a:extLst>
            </p:cNvPr>
            <p:cNvSpPr txBox="1">
              <a:spLocks/>
            </p:cNvSpPr>
            <p:nvPr/>
          </p:nvSpPr>
          <p:spPr>
            <a:xfrm>
              <a:off x="498413" y="4622771"/>
              <a:ext cx="3215578" cy="1456002"/>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Availability Zones and a paired region within the same data residency boundary provides high availability, disaster recovery, and backup</a:t>
              </a:r>
            </a:p>
          </p:txBody>
        </p:sp>
      </p:grpSp>
      <p:cxnSp>
        <p:nvCxnSpPr>
          <p:cNvPr id="62" name="Straight Connector 61">
            <a:extLst>
              <a:ext uri="{FF2B5EF4-FFF2-40B4-BE49-F238E27FC236}">
                <a16:creationId xmlns:a16="http://schemas.microsoft.com/office/drawing/2014/main" id="{225F651E-D0A6-4273-A1F2-666FDE19F23A}"/>
              </a:ext>
              <a:ext uri="{C183D7F6-B498-43B3-948B-1728B52AA6E4}">
                <adec:decorative xmlns:adec="http://schemas.microsoft.com/office/drawing/2017/decorative" val="1"/>
              </a:ext>
            </a:extLst>
          </p:cNvPr>
          <p:cNvCxnSpPr>
            <a:cxnSpLocks/>
          </p:cNvCxnSpPr>
          <p:nvPr/>
        </p:nvCxnSpPr>
        <p:spPr>
          <a:xfrm>
            <a:off x="563136"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3" name="Group 62" descr="Protect against entire datacenter loss">
            <a:extLst>
              <a:ext uri="{FF2B5EF4-FFF2-40B4-BE49-F238E27FC236}">
                <a16:creationId xmlns:a16="http://schemas.microsoft.com/office/drawing/2014/main" id="{EEA209B1-AA6B-4900-BF3B-122059F8F983}"/>
              </a:ext>
            </a:extLst>
          </p:cNvPr>
          <p:cNvGrpSpPr/>
          <p:nvPr/>
        </p:nvGrpSpPr>
        <p:grpSpPr>
          <a:xfrm>
            <a:off x="4578027" y="3677136"/>
            <a:ext cx="3208154" cy="2767637"/>
            <a:chOff x="4691976" y="3854722"/>
            <a:chExt cx="3208610" cy="2768030"/>
          </a:xfrm>
        </p:grpSpPr>
        <p:sp>
          <p:nvSpPr>
            <p:cNvPr id="64" name="Rectangle 63">
              <a:extLst>
                <a:ext uri="{FF2B5EF4-FFF2-40B4-BE49-F238E27FC236}">
                  <a16:creationId xmlns:a16="http://schemas.microsoft.com/office/drawing/2014/main" id="{9433E3C0-2747-4ADA-8BA3-098C24D5B0B9}"/>
                </a:ext>
              </a:extLst>
            </p:cNvPr>
            <p:cNvSpPr/>
            <p:nvPr/>
          </p:nvSpPr>
          <p:spPr bwMode="auto">
            <a:xfrm>
              <a:off x="4691977" y="3854722"/>
              <a:ext cx="3071580"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Protect against entire datacenter loss</a:t>
              </a:r>
            </a:p>
          </p:txBody>
        </p:sp>
        <p:sp>
          <p:nvSpPr>
            <p:cNvPr id="65" name="Text Placeholder 22">
              <a:extLst>
                <a:ext uri="{FF2B5EF4-FFF2-40B4-BE49-F238E27FC236}">
                  <a16:creationId xmlns:a16="http://schemas.microsoft.com/office/drawing/2014/main" id="{9D7D917C-02FC-4F05-A7F7-4348EEC48E34}"/>
                </a:ext>
              </a:extLst>
            </p:cNvPr>
            <p:cNvSpPr txBox="1">
              <a:spLocks/>
            </p:cNvSpPr>
            <p:nvPr/>
          </p:nvSpPr>
          <p:spPr>
            <a:xfrm>
              <a:off x="4691976" y="4622771"/>
              <a:ext cx="3208610" cy="199998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Each zone is physically separated and consists of</a:t>
              </a:r>
              <a:br>
                <a:rPr lang="en-US" sz="1836">
                  <a:solidFill>
                    <a:prstClr val="white"/>
                  </a:solidFill>
                  <a:latin typeface="Segoe UI" panose="020B0502040204020203" pitchFamily="34" charset="0"/>
                  <a:cs typeface="Segoe UI" panose="020B0502040204020203" pitchFamily="34" charset="0"/>
                </a:rPr>
              </a:br>
              <a:r>
                <a:rPr lang="en-US" sz="1836">
                  <a:solidFill>
                    <a:prstClr val="white"/>
                  </a:solidFill>
                  <a:latin typeface="Segoe UI" panose="020B0502040204020203" pitchFamily="34" charset="0"/>
                  <a:cs typeface="Segoe UI" panose="020B0502040204020203" pitchFamily="34" charset="0"/>
                </a:rPr>
                <a:t>one or more datacenters with independent power, network, and cooling. Applications and data are replicated through zone-redundant services</a:t>
              </a:r>
            </a:p>
          </p:txBody>
        </p:sp>
      </p:grpSp>
      <p:cxnSp>
        <p:nvCxnSpPr>
          <p:cNvPr id="66" name="Straight Connector 65">
            <a:extLst>
              <a:ext uri="{FF2B5EF4-FFF2-40B4-BE49-F238E27FC236}">
                <a16:creationId xmlns:a16="http://schemas.microsoft.com/office/drawing/2014/main" id="{F3403A82-76D1-4EB7-8FED-07756CF747FB}"/>
              </a:ext>
              <a:ext uri="{C183D7F6-B498-43B3-948B-1728B52AA6E4}">
                <adec:decorative xmlns:adec="http://schemas.microsoft.com/office/drawing/2017/decorative" val="1"/>
              </a:ext>
            </a:extLst>
          </p:cNvPr>
          <p:cNvCxnSpPr>
            <a:cxnSpLocks/>
          </p:cNvCxnSpPr>
          <p:nvPr/>
        </p:nvCxnSpPr>
        <p:spPr>
          <a:xfrm>
            <a:off x="4578027"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descr="Run mission-critical applications with 99.99% SLA">
            <a:extLst>
              <a:ext uri="{FF2B5EF4-FFF2-40B4-BE49-F238E27FC236}">
                <a16:creationId xmlns:a16="http://schemas.microsoft.com/office/drawing/2014/main" id="{55880767-A44D-4A11-A2D4-2CAA46451696}"/>
              </a:ext>
            </a:extLst>
          </p:cNvPr>
          <p:cNvGrpSpPr/>
          <p:nvPr/>
        </p:nvGrpSpPr>
        <p:grpSpPr>
          <a:xfrm>
            <a:off x="8564488" y="3677136"/>
            <a:ext cx="3308842" cy="2249042"/>
            <a:chOff x="8448229" y="3854722"/>
            <a:chExt cx="3309311" cy="2249360"/>
          </a:xfrm>
        </p:grpSpPr>
        <p:sp>
          <p:nvSpPr>
            <p:cNvPr id="68" name="Rectangle 67">
              <a:extLst>
                <a:ext uri="{FF2B5EF4-FFF2-40B4-BE49-F238E27FC236}">
                  <a16:creationId xmlns:a16="http://schemas.microsoft.com/office/drawing/2014/main" id="{BB657D38-362E-4AE8-B9B1-3439F8635674}"/>
                </a:ext>
              </a:extLst>
            </p:cNvPr>
            <p:cNvSpPr/>
            <p:nvPr/>
          </p:nvSpPr>
          <p:spPr bwMode="auto">
            <a:xfrm>
              <a:off x="8448229" y="3854722"/>
              <a:ext cx="3309311"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36" kern="0">
                  <a:solidFill>
                    <a:srgbClr val="50E6FF"/>
                  </a:solidFill>
                  <a:latin typeface="Segoe UI Semibold"/>
                  <a:cs typeface="Segoe UI" panose="020B0502040204020203" pitchFamily="34" charset="0"/>
                </a:rPr>
                <a:t>Run mission-critical applications with 99.99% SLA </a:t>
              </a:r>
            </a:p>
          </p:txBody>
        </p:sp>
        <p:sp>
          <p:nvSpPr>
            <p:cNvPr id="69" name="Text Placeholder 22">
              <a:extLst>
                <a:ext uri="{FF2B5EF4-FFF2-40B4-BE49-F238E27FC236}">
                  <a16:creationId xmlns:a16="http://schemas.microsoft.com/office/drawing/2014/main" id="{D721D8C1-A8AB-4A5D-AECD-A74FB9B0BF58}"/>
                </a:ext>
              </a:extLst>
            </p:cNvPr>
            <p:cNvSpPr txBox="1">
              <a:spLocks/>
            </p:cNvSpPr>
            <p:nvPr/>
          </p:nvSpPr>
          <p:spPr>
            <a:xfrm>
              <a:off x="8448230" y="4622771"/>
              <a:ext cx="3186158" cy="1481311"/>
            </a:xfrm>
            <a:prstGeom prst="rect">
              <a:avLst/>
            </a:prstGeom>
          </p:spPr>
          <p:txBody>
            <a:bodyPr wrap="square" lIns="0" tIns="91414" rIns="91414" bIns="91414">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31505">
                <a:defRPr/>
              </a:pPr>
              <a:r>
                <a:rPr lang="en-US" sz="1836">
                  <a:solidFill>
                    <a:prstClr val="white"/>
                  </a:solidFill>
                  <a:latin typeface="Segoe UI" panose="020B0502040204020203" pitchFamily="34" charset="0"/>
                  <a:cs typeface="Segoe UI" panose="020B0502040204020203" pitchFamily="34" charset="0"/>
                </a:rPr>
                <a:t>High availability supported with industry best SLA when two or more VMs are running in separate Availability Zones within a region</a:t>
              </a:r>
            </a:p>
          </p:txBody>
        </p:sp>
      </p:grpSp>
      <p:cxnSp>
        <p:nvCxnSpPr>
          <p:cNvPr id="70" name="Straight Connector 69">
            <a:extLst>
              <a:ext uri="{FF2B5EF4-FFF2-40B4-BE49-F238E27FC236}">
                <a16:creationId xmlns:a16="http://schemas.microsoft.com/office/drawing/2014/main" id="{12B328A9-C917-454A-B634-20AFC603E56E}"/>
              </a:ext>
              <a:ext uri="{C183D7F6-B498-43B3-948B-1728B52AA6E4}">
                <adec:decorative xmlns:adec="http://schemas.microsoft.com/office/drawing/2017/decorative" val="1"/>
              </a:ext>
            </a:extLst>
          </p:cNvPr>
          <p:cNvCxnSpPr>
            <a:cxnSpLocks/>
          </p:cNvCxnSpPr>
          <p:nvPr/>
        </p:nvCxnSpPr>
        <p:spPr>
          <a:xfrm>
            <a:off x="8564489" y="4353649"/>
            <a:ext cx="509335"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8F62B1B-FBB3-48ED-8EA5-20A07B4A6F49}"/>
              </a:ext>
              <a:ext uri="{C183D7F6-B498-43B3-948B-1728B52AA6E4}">
                <adec:decorative xmlns:adec="http://schemas.microsoft.com/office/drawing/2017/decorative" val="1"/>
              </a:ext>
            </a:extLst>
          </p:cNvPr>
          <p:cNvGrpSpPr/>
          <p:nvPr/>
        </p:nvGrpSpPr>
        <p:grpSpPr>
          <a:xfrm>
            <a:off x="4578027" y="1632437"/>
            <a:ext cx="3208155" cy="1904752"/>
            <a:chOff x="4487805" y="1600574"/>
            <a:chExt cx="3145536" cy="1867573"/>
          </a:xfrm>
        </p:grpSpPr>
        <p:sp>
          <p:nvSpPr>
            <p:cNvPr id="76" name="Rectangle: Rounded Corners 75">
              <a:extLst>
                <a:ext uri="{FF2B5EF4-FFF2-40B4-BE49-F238E27FC236}">
                  <a16:creationId xmlns:a16="http://schemas.microsoft.com/office/drawing/2014/main" id="{5297CB0A-BA33-449B-86AD-98AFB94B4ED5}"/>
                </a:ext>
              </a:extLst>
            </p:cNvPr>
            <p:cNvSpPr/>
            <p:nvPr/>
          </p:nvSpPr>
          <p:spPr bwMode="auto">
            <a:xfrm>
              <a:off x="4487805"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sp useBgFill="1">
          <p:nvSpPr>
            <p:cNvPr id="3" name="Rectangle 2">
              <a:extLst>
                <a:ext uri="{FF2B5EF4-FFF2-40B4-BE49-F238E27FC236}">
                  <a16:creationId xmlns:a16="http://schemas.microsoft.com/office/drawing/2014/main" id="{14AAA3D2-2761-4F35-9B3E-0D4B1E34DE15}"/>
                </a:ext>
              </a:extLst>
            </p:cNvPr>
            <p:cNvSpPr/>
            <p:nvPr/>
          </p:nvSpPr>
          <p:spPr bwMode="auto">
            <a:xfrm>
              <a:off x="5815596" y="1600574"/>
              <a:ext cx="48995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Region</a:t>
              </a:r>
            </a:p>
          </p:txBody>
        </p:sp>
        <p:grpSp>
          <p:nvGrpSpPr>
            <p:cNvPr id="4" name="Group 3">
              <a:extLst>
                <a:ext uri="{FF2B5EF4-FFF2-40B4-BE49-F238E27FC236}">
                  <a16:creationId xmlns:a16="http://schemas.microsoft.com/office/drawing/2014/main" id="{A8E64B99-9662-486E-BFD3-D5D012CCBDE5}"/>
                </a:ext>
              </a:extLst>
            </p:cNvPr>
            <p:cNvGrpSpPr/>
            <p:nvPr/>
          </p:nvGrpSpPr>
          <p:grpSpPr>
            <a:xfrm>
              <a:off x="4682247" y="2012741"/>
              <a:ext cx="2756652" cy="1213743"/>
              <a:chOff x="4601411" y="2481954"/>
              <a:chExt cx="2952351" cy="1299909"/>
            </a:xfrm>
          </p:grpSpPr>
          <p:cxnSp>
            <p:nvCxnSpPr>
              <p:cNvPr id="132" name="Straight Arrow Connector 131" descr="Two way arrow">
                <a:extLst>
                  <a:ext uri="{FF2B5EF4-FFF2-40B4-BE49-F238E27FC236}">
                    <a16:creationId xmlns:a16="http://schemas.microsoft.com/office/drawing/2014/main" id="{DCA6D5DE-E081-4D55-9DF8-373311C8A446}"/>
                  </a:ext>
                </a:extLst>
              </p:cNvPr>
              <p:cNvCxnSpPr>
                <a:cxnSpLocks/>
                <a:stCxn id="137" idx="6"/>
                <a:endCxn id="158" idx="2"/>
              </p:cNvCxnSpPr>
              <p:nvPr/>
            </p:nvCxnSpPr>
            <p:spPr>
              <a:xfrm>
                <a:off x="5421851" y="2882470"/>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7B5F28A6-E6C6-43ED-8B9E-AC98BB9872B3}"/>
                  </a:ext>
                </a:extLst>
              </p:cNvPr>
              <p:cNvSpPr/>
              <p:nvPr/>
            </p:nvSpPr>
            <p:spPr bwMode="auto">
              <a:xfrm>
                <a:off x="4631314" y="3501514"/>
                <a:ext cx="860584" cy="28034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1</a:t>
                </a:r>
              </a:p>
            </p:txBody>
          </p:sp>
          <p:sp>
            <p:nvSpPr>
              <p:cNvPr id="134" name="Rectangle 133">
                <a:extLst>
                  <a:ext uri="{FF2B5EF4-FFF2-40B4-BE49-F238E27FC236}">
                    <a16:creationId xmlns:a16="http://schemas.microsoft.com/office/drawing/2014/main" id="{3CB416F0-FB03-4DBC-82F5-5AEC73AA04DD}"/>
                  </a:ext>
                </a:extLst>
              </p:cNvPr>
              <p:cNvSpPr/>
              <p:nvPr/>
            </p:nvSpPr>
            <p:spPr bwMode="auto">
              <a:xfrm>
                <a:off x="6693178" y="3501514"/>
                <a:ext cx="860584" cy="28034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3</a:t>
                </a:r>
              </a:p>
            </p:txBody>
          </p:sp>
          <p:sp>
            <p:nvSpPr>
              <p:cNvPr id="135" name="Rectangle 134">
                <a:extLst>
                  <a:ext uri="{FF2B5EF4-FFF2-40B4-BE49-F238E27FC236}">
                    <a16:creationId xmlns:a16="http://schemas.microsoft.com/office/drawing/2014/main" id="{806E90A0-0180-4C4B-8F2A-7F0997191D5C}"/>
                  </a:ext>
                </a:extLst>
              </p:cNvPr>
              <p:cNvSpPr/>
              <p:nvPr/>
            </p:nvSpPr>
            <p:spPr bwMode="auto">
              <a:xfrm>
                <a:off x="5655240" y="3501514"/>
                <a:ext cx="860584" cy="28034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3540">
                          <a:srgbClr val="FFFFFF"/>
                        </a:gs>
                        <a:gs pos="84000">
                          <a:srgbClr val="FFFFFF"/>
                        </a:gs>
                      </a:gsLst>
                      <a:lin ang="5400000" scaled="0"/>
                    </a:gradFill>
                    <a:latin typeface="Segoe UI Semibold" panose="020B0702040204020203" pitchFamily="34" charset="0"/>
                    <a:cs typeface="Segoe UI Semibold" panose="020B0702040204020203" pitchFamily="34" charset="0"/>
                  </a:rPr>
                  <a:t>Zone 2</a:t>
                </a:r>
              </a:p>
            </p:txBody>
          </p:sp>
          <p:grpSp>
            <p:nvGrpSpPr>
              <p:cNvPr id="136" name="Group 135" descr="Data centers">
                <a:extLst>
                  <a:ext uri="{FF2B5EF4-FFF2-40B4-BE49-F238E27FC236}">
                    <a16:creationId xmlns:a16="http://schemas.microsoft.com/office/drawing/2014/main" id="{756C5C32-3435-451A-A936-AFC34147109D}"/>
                  </a:ext>
                </a:extLst>
              </p:cNvPr>
              <p:cNvGrpSpPr/>
              <p:nvPr/>
            </p:nvGrpSpPr>
            <p:grpSpPr>
              <a:xfrm>
                <a:off x="4601411" y="2486241"/>
                <a:ext cx="820439" cy="792458"/>
                <a:chOff x="5573325" y="1838334"/>
                <a:chExt cx="1306745" cy="1306745"/>
              </a:xfrm>
            </p:grpSpPr>
            <p:sp>
              <p:nvSpPr>
                <p:cNvPr id="137" name="Oval 136">
                  <a:extLst>
                    <a:ext uri="{FF2B5EF4-FFF2-40B4-BE49-F238E27FC236}">
                      <a16:creationId xmlns:a16="http://schemas.microsoft.com/office/drawing/2014/main" id="{B97DB07F-A990-47B9-A4FB-DCEB95F8122A}"/>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38" name="Group 137">
                  <a:extLst>
                    <a:ext uri="{FF2B5EF4-FFF2-40B4-BE49-F238E27FC236}">
                      <a16:creationId xmlns:a16="http://schemas.microsoft.com/office/drawing/2014/main" id="{8DBB0553-81B8-419E-8795-8F97E232475B}"/>
                    </a:ext>
                  </a:extLst>
                </p:cNvPr>
                <p:cNvGrpSpPr/>
                <p:nvPr/>
              </p:nvGrpSpPr>
              <p:grpSpPr>
                <a:xfrm>
                  <a:off x="5695554" y="2239759"/>
                  <a:ext cx="494544" cy="541543"/>
                  <a:chOff x="5614157" y="3113410"/>
                  <a:chExt cx="543998" cy="595697"/>
                </a:xfrm>
              </p:grpSpPr>
              <p:sp>
                <p:nvSpPr>
                  <p:cNvPr id="149" name="Freeform: Shape 148">
                    <a:extLst>
                      <a:ext uri="{FF2B5EF4-FFF2-40B4-BE49-F238E27FC236}">
                        <a16:creationId xmlns:a16="http://schemas.microsoft.com/office/drawing/2014/main" id="{2DBC77E9-2BF4-4363-99CA-70D73FBB5F6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0" name="Group 149">
                    <a:extLst>
                      <a:ext uri="{FF2B5EF4-FFF2-40B4-BE49-F238E27FC236}">
                        <a16:creationId xmlns:a16="http://schemas.microsoft.com/office/drawing/2014/main" id="{55DDE13A-FA99-4099-A660-CF05C968873C}"/>
                      </a:ext>
                    </a:extLst>
                  </p:cNvPr>
                  <p:cNvGrpSpPr/>
                  <p:nvPr/>
                </p:nvGrpSpPr>
                <p:grpSpPr>
                  <a:xfrm>
                    <a:off x="5718434" y="3411392"/>
                    <a:ext cx="331095" cy="240507"/>
                    <a:chOff x="5718434" y="3381512"/>
                    <a:chExt cx="331095" cy="240507"/>
                  </a:xfrm>
                </p:grpSpPr>
                <p:grpSp>
                  <p:nvGrpSpPr>
                    <p:cNvPr id="152" name="Group 151">
                      <a:extLst>
                        <a:ext uri="{FF2B5EF4-FFF2-40B4-BE49-F238E27FC236}">
                          <a16:creationId xmlns:a16="http://schemas.microsoft.com/office/drawing/2014/main" id="{1E116E00-468C-47FA-97B5-22A06AA8C571}"/>
                        </a:ext>
                      </a:extLst>
                    </p:cNvPr>
                    <p:cNvGrpSpPr/>
                    <p:nvPr/>
                  </p:nvGrpSpPr>
                  <p:grpSpPr>
                    <a:xfrm>
                      <a:off x="5718434" y="3381512"/>
                      <a:ext cx="331095" cy="205955"/>
                      <a:chOff x="1940022" y="2942066"/>
                      <a:chExt cx="2357982" cy="1466762"/>
                    </a:xfrm>
                  </p:grpSpPr>
                  <p:sp>
                    <p:nvSpPr>
                      <p:cNvPr id="154" name="Freeform: Shape 153">
                        <a:extLst>
                          <a:ext uri="{FF2B5EF4-FFF2-40B4-BE49-F238E27FC236}">
                            <a16:creationId xmlns:a16="http://schemas.microsoft.com/office/drawing/2014/main" id="{4BBB448D-62F9-499D-BFF7-FDA4B24735B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5" name="Freeform: Shape 154">
                        <a:extLst>
                          <a:ext uri="{FF2B5EF4-FFF2-40B4-BE49-F238E27FC236}">
                            <a16:creationId xmlns:a16="http://schemas.microsoft.com/office/drawing/2014/main" id="{207BBD93-B12D-40BF-8B1E-57541DCF2C9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56" name="Freeform: Shape 155">
                        <a:extLst>
                          <a:ext uri="{FF2B5EF4-FFF2-40B4-BE49-F238E27FC236}">
                            <a16:creationId xmlns:a16="http://schemas.microsoft.com/office/drawing/2014/main" id="{C769CFBB-6018-4527-85C3-7BB3F7C004D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3" name="Freeform: Shape 152">
                      <a:extLst>
                        <a:ext uri="{FF2B5EF4-FFF2-40B4-BE49-F238E27FC236}">
                          <a16:creationId xmlns:a16="http://schemas.microsoft.com/office/drawing/2014/main" id="{C50C6F1B-F797-43FE-9842-208747FA66E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51" name="TextBox 150">
                    <a:extLst>
                      <a:ext uri="{FF2B5EF4-FFF2-40B4-BE49-F238E27FC236}">
                        <a16:creationId xmlns:a16="http://schemas.microsoft.com/office/drawing/2014/main" id="{61785A8A-717C-47B8-A863-5FF151256CBE}"/>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39" name="Group 138">
                  <a:extLst>
                    <a:ext uri="{FF2B5EF4-FFF2-40B4-BE49-F238E27FC236}">
                      <a16:creationId xmlns:a16="http://schemas.microsoft.com/office/drawing/2014/main" id="{FFE53377-AB47-4DD7-9FC4-BFB8C8FA9F2F}"/>
                    </a:ext>
                  </a:extLst>
                </p:cNvPr>
                <p:cNvGrpSpPr/>
                <p:nvPr/>
              </p:nvGrpSpPr>
              <p:grpSpPr>
                <a:xfrm>
                  <a:off x="6279260" y="2239759"/>
                  <a:ext cx="494544" cy="541543"/>
                  <a:chOff x="5614157" y="3113410"/>
                  <a:chExt cx="543998" cy="595697"/>
                </a:xfrm>
              </p:grpSpPr>
              <p:sp>
                <p:nvSpPr>
                  <p:cNvPr id="141" name="Freeform: Shape 140">
                    <a:extLst>
                      <a:ext uri="{FF2B5EF4-FFF2-40B4-BE49-F238E27FC236}">
                        <a16:creationId xmlns:a16="http://schemas.microsoft.com/office/drawing/2014/main" id="{425151DC-B4E0-405B-929B-851D85D3D73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42" name="Group 141">
                    <a:extLst>
                      <a:ext uri="{FF2B5EF4-FFF2-40B4-BE49-F238E27FC236}">
                        <a16:creationId xmlns:a16="http://schemas.microsoft.com/office/drawing/2014/main" id="{A17FA4A2-3450-4A65-9A73-3E4694D2554F}"/>
                      </a:ext>
                    </a:extLst>
                  </p:cNvPr>
                  <p:cNvGrpSpPr/>
                  <p:nvPr/>
                </p:nvGrpSpPr>
                <p:grpSpPr>
                  <a:xfrm>
                    <a:off x="5718434" y="3411392"/>
                    <a:ext cx="331095" cy="240507"/>
                    <a:chOff x="5718434" y="3381512"/>
                    <a:chExt cx="331095" cy="240507"/>
                  </a:xfrm>
                </p:grpSpPr>
                <p:grpSp>
                  <p:nvGrpSpPr>
                    <p:cNvPr id="144" name="Group 143">
                      <a:extLst>
                        <a:ext uri="{FF2B5EF4-FFF2-40B4-BE49-F238E27FC236}">
                          <a16:creationId xmlns:a16="http://schemas.microsoft.com/office/drawing/2014/main" id="{FCBF7CAE-BBE0-49EC-971A-DB5F41321F04}"/>
                        </a:ext>
                      </a:extLst>
                    </p:cNvPr>
                    <p:cNvGrpSpPr/>
                    <p:nvPr/>
                  </p:nvGrpSpPr>
                  <p:grpSpPr>
                    <a:xfrm>
                      <a:off x="5718434" y="3381512"/>
                      <a:ext cx="331095" cy="205955"/>
                      <a:chOff x="1940022" y="2942066"/>
                      <a:chExt cx="2357982" cy="1466762"/>
                    </a:xfrm>
                  </p:grpSpPr>
                  <p:sp>
                    <p:nvSpPr>
                      <p:cNvPr id="146" name="Freeform: Shape 145">
                        <a:extLst>
                          <a:ext uri="{FF2B5EF4-FFF2-40B4-BE49-F238E27FC236}">
                            <a16:creationId xmlns:a16="http://schemas.microsoft.com/office/drawing/2014/main" id="{B47B8242-C2E1-4455-BD8E-BFBD7CAA384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7" name="Freeform: Shape 146">
                        <a:extLst>
                          <a:ext uri="{FF2B5EF4-FFF2-40B4-BE49-F238E27FC236}">
                            <a16:creationId xmlns:a16="http://schemas.microsoft.com/office/drawing/2014/main" id="{2846A35D-61D0-499D-905B-3BF4E6F7B2E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58C086EB-0FB3-40A6-935E-83F85923303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5" name="Freeform: Shape 144">
                      <a:extLst>
                        <a:ext uri="{FF2B5EF4-FFF2-40B4-BE49-F238E27FC236}">
                          <a16:creationId xmlns:a16="http://schemas.microsoft.com/office/drawing/2014/main" id="{1ACB1CD4-A0EA-4798-A730-A2DEC4FE74E0}"/>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43" name="TextBox 142">
                    <a:extLst>
                      <a:ext uri="{FF2B5EF4-FFF2-40B4-BE49-F238E27FC236}">
                        <a16:creationId xmlns:a16="http://schemas.microsoft.com/office/drawing/2014/main" id="{51A116DF-3264-44B5-8BB9-665DCDA56A93}"/>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40" name="Straight Connector 139">
                  <a:extLst>
                    <a:ext uri="{FF2B5EF4-FFF2-40B4-BE49-F238E27FC236}">
                      <a16:creationId xmlns:a16="http://schemas.microsoft.com/office/drawing/2014/main" id="{CC01C0C9-39ED-40E4-9AA3-F5D7FE152B89}"/>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descr="Data centers">
                <a:extLst>
                  <a:ext uri="{FF2B5EF4-FFF2-40B4-BE49-F238E27FC236}">
                    <a16:creationId xmlns:a16="http://schemas.microsoft.com/office/drawing/2014/main" id="{626FE927-8575-43CB-B1E4-E24614B957B1}"/>
                  </a:ext>
                </a:extLst>
              </p:cNvPr>
              <p:cNvGrpSpPr/>
              <p:nvPr/>
            </p:nvGrpSpPr>
            <p:grpSpPr>
              <a:xfrm>
                <a:off x="5659585" y="2486241"/>
                <a:ext cx="820439" cy="792458"/>
                <a:chOff x="5573325" y="1838334"/>
                <a:chExt cx="1306745" cy="1306745"/>
              </a:xfrm>
            </p:grpSpPr>
            <p:sp>
              <p:nvSpPr>
                <p:cNvPr id="158" name="Oval 157">
                  <a:extLst>
                    <a:ext uri="{FF2B5EF4-FFF2-40B4-BE49-F238E27FC236}">
                      <a16:creationId xmlns:a16="http://schemas.microsoft.com/office/drawing/2014/main" id="{95D5D2C8-DD93-4B3C-A32A-C49DCE9DCCD6}"/>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59" name="Group 158">
                  <a:extLst>
                    <a:ext uri="{FF2B5EF4-FFF2-40B4-BE49-F238E27FC236}">
                      <a16:creationId xmlns:a16="http://schemas.microsoft.com/office/drawing/2014/main" id="{843456D4-E287-48A6-AA4F-5A4CA8AEB6F8}"/>
                    </a:ext>
                  </a:extLst>
                </p:cNvPr>
                <p:cNvGrpSpPr/>
                <p:nvPr/>
              </p:nvGrpSpPr>
              <p:grpSpPr>
                <a:xfrm>
                  <a:off x="5695554" y="2239759"/>
                  <a:ext cx="494544" cy="541543"/>
                  <a:chOff x="5614157" y="3113410"/>
                  <a:chExt cx="543998" cy="595697"/>
                </a:xfrm>
              </p:grpSpPr>
              <p:sp>
                <p:nvSpPr>
                  <p:cNvPr id="170" name="Freeform: Shape 169">
                    <a:extLst>
                      <a:ext uri="{FF2B5EF4-FFF2-40B4-BE49-F238E27FC236}">
                        <a16:creationId xmlns:a16="http://schemas.microsoft.com/office/drawing/2014/main" id="{82E4FB2D-E790-4A4C-88A6-7B120EE26DE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71" name="Group 170">
                    <a:extLst>
                      <a:ext uri="{FF2B5EF4-FFF2-40B4-BE49-F238E27FC236}">
                        <a16:creationId xmlns:a16="http://schemas.microsoft.com/office/drawing/2014/main" id="{0CE22415-7DFC-4ECA-BC25-BE04B46ABEC2}"/>
                      </a:ext>
                    </a:extLst>
                  </p:cNvPr>
                  <p:cNvGrpSpPr/>
                  <p:nvPr/>
                </p:nvGrpSpPr>
                <p:grpSpPr>
                  <a:xfrm>
                    <a:off x="5718434" y="3411392"/>
                    <a:ext cx="331095" cy="240507"/>
                    <a:chOff x="5718434" y="3381512"/>
                    <a:chExt cx="331095" cy="240507"/>
                  </a:xfrm>
                </p:grpSpPr>
                <p:grpSp>
                  <p:nvGrpSpPr>
                    <p:cNvPr id="173" name="Group 172">
                      <a:extLst>
                        <a:ext uri="{FF2B5EF4-FFF2-40B4-BE49-F238E27FC236}">
                          <a16:creationId xmlns:a16="http://schemas.microsoft.com/office/drawing/2014/main" id="{DAEF2722-0513-4751-856B-3B78C7260A3B}"/>
                        </a:ext>
                      </a:extLst>
                    </p:cNvPr>
                    <p:cNvGrpSpPr/>
                    <p:nvPr/>
                  </p:nvGrpSpPr>
                  <p:grpSpPr>
                    <a:xfrm>
                      <a:off x="5718434" y="3381512"/>
                      <a:ext cx="331095" cy="205955"/>
                      <a:chOff x="1940022" y="2942066"/>
                      <a:chExt cx="2357982" cy="1466762"/>
                    </a:xfrm>
                  </p:grpSpPr>
                  <p:sp>
                    <p:nvSpPr>
                      <p:cNvPr id="175" name="Freeform: Shape 174">
                        <a:extLst>
                          <a:ext uri="{FF2B5EF4-FFF2-40B4-BE49-F238E27FC236}">
                            <a16:creationId xmlns:a16="http://schemas.microsoft.com/office/drawing/2014/main" id="{7B698FE0-9968-4F80-B362-FCC2215EB38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76" name="Freeform: Shape 175">
                        <a:extLst>
                          <a:ext uri="{FF2B5EF4-FFF2-40B4-BE49-F238E27FC236}">
                            <a16:creationId xmlns:a16="http://schemas.microsoft.com/office/drawing/2014/main" id="{9627D6A8-1C8C-4D1A-B12E-CF3A2F172E4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77" name="Freeform: Shape 176">
                        <a:extLst>
                          <a:ext uri="{FF2B5EF4-FFF2-40B4-BE49-F238E27FC236}">
                            <a16:creationId xmlns:a16="http://schemas.microsoft.com/office/drawing/2014/main" id="{9E1A2CCD-4B28-4856-809C-DA81E8BB254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74" name="Freeform: Shape 173">
                      <a:extLst>
                        <a:ext uri="{FF2B5EF4-FFF2-40B4-BE49-F238E27FC236}">
                          <a16:creationId xmlns:a16="http://schemas.microsoft.com/office/drawing/2014/main" id="{D8A12842-BAA5-42CB-A4AD-896617D1C93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72" name="TextBox 171">
                    <a:extLst>
                      <a:ext uri="{FF2B5EF4-FFF2-40B4-BE49-F238E27FC236}">
                        <a16:creationId xmlns:a16="http://schemas.microsoft.com/office/drawing/2014/main" id="{1822FF10-D48B-4984-983F-5925EBDEE9BA}"/>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60" name="Group 159">
                  <a:extLst>
                    <a:ext uri="{FF2B5EF4-FFF2-40B4-BE49-F238E27FC236}">
                      <a16:creationId xmlns:a16="http://schemas.microsoft.com/office/drawing/2014/main" id="{59524D36-6287-4294-9CFB-0A7E452BC452}"/>
                    </a:ext>
                  </a:extLst>
                </p:cNvPr>
                <p:cNvGrpSpPr/>
                <p:nvPr/>
              </p:nvGrpSpPr>
              <p:grpSpPr>
                <a:xfrm>
                  <a:off x="6279260" y="2239759"/>
                  <a:ext cx="494544" cy="541543"/>
                  <a:chOff x="5614157" y="3113410"/>
                  <a:chExt cx="543998" cy="595697"/>
                </a:xfrm>
              </p:grpSpPr>
              <p:sp>
                <p:nvSpPr>
                  <p:cNvPr id="162" name="Freeform: Shape 161">
                    <a:extLst>
                      <a:ext uri="{FF2B5EF4-FFF2-40B4-BE49-F238E27FC236}">
                        <a16:creationId xmlns:a16="http://schemas.microsoft.com/office/drawing/2014/main" id="{0AADD9F7-4B6C-4C1D-8384-C3C9046A440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63" name="Group 162">
                    <a:extLst>
                      <a:ext uri="{FF2B5EF4-FFF2-40B4-BE49-F238E27FC236}">
                        <a16:creationId xmlns:a16="http://schemas.microsoft.com/office/drawing/2014/main" id="{A4C80ECE-0F3C-470A-A6D4-3A4FA74788A9}"/>
                      </a:ext>
                    </a:extLst>
                  </p:cNvPr>
                  <p:cNvGrpSpPr/>
                  <p:nvPr/>
                </p:nvGrpSpPr>
                <p:grpSpPr>
                  <a:xfrm>
                    <a:off x="5718434" y="3411392"/>
                    <a:ext cx="331095" cy="240507"/>
                    <a:chOff x="5718434" y="3381512"/>
                    <a:chExt cx="331095" cy="240507"/>
                  </a:xfrm>
                </p:grpSpPr>
                <p:grpSp>
                  <p:nvGrpSpPr>
                    <p:cNvPr id="165" name="Group 164">
                      <a:extLst>
                        <a:ext uri="{FF2B5EF4-FFF2-40B4-BE49-F238E27FC236}">
                          <a16:creationId xmlns:a16="http://schemas.microsoft.com/office/drawing/2014/main" id="{B33FABF9-1AAC-45D9-B1F8-7482AC8316F4}"/>
                        </a:ext>
                      </a:extLst>
                    </p:cNvPr>
                    <p:cNvGrpSpPr/>
                    <p:nvPr/>
                  </p:nvGrpSpPr>
                  <p:grpSpPr>
                    <a:xfrm>
                      <a:off x="5718434" y="3381512"/>
                      <a:ext cx="331095" cy="205955"/>
                      <a:chOff x="1940022" y="2942066"/>
                      <a:chExt cx="2357982" cy="1466762"/>
                    </a:xfrm>
                  </p:grpSpPr>
                  <p:sp>
                    <p:nvSpPr>
                      <p:cNvPr id="167" name="Freeform: Shape 166">
                        <a:extLst>
                          <a:ext uri="{FF2B5EF4-FFF2-40B4-BE49-F238E27FC236}">
                            <a16:creationId xmlns:a16="http://schemas.microsoft.com/office/drawing/2014/main" id="{A9201F0F-2A99-4EBC-BE4C-320C48782049}"/>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68" name="Freeform: Shape 167">
                        <a:extLst>
                          <a:ext uri="{FF2B5EF4-FFF2-40B4-BE49-F238E27FC236}">
                            <a16:creationId xmlns:a16="http://schemas.microsoft.com/office/drawing/2014/main" id="{BA41A520-8C49-410B-9EDE-4F3ACA0A8D3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69" name="Freeform: Shape 168">
                        <a:extLst>
                          <a:ext uri="{FF2B5EF4-FFF2-40B4-BE49-F238E27FC236}">
                            <a16:creationId xmlns:a16="http://schemas.microsoft.com/office/drawing/2014/main" id="{C8E9FC67-6ECC-474E-9E5A-2E69FC48933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66" name="Freeform: Shape 165">
                      <a:extLst>
                        <a:ext uri="{FF2B5EF4-FFF2-40B4-BE49-F238E27FC236}">
                          <a16:creationId xmlns:a16="http://schemas.microsoft.com/office/drawing/2014/main" id="{8943CFDC-16F4-41F0-9461-11561ADADCE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64" name="TextBox 163">
                    <a:extLst>
                      <a:ext uri="{FF2B5EF4-FFF2-40B4-BE49-F238E27FC236}">
                        <a16:creationId xmlns:a16="http://schemas.microsoft.com/office/drawing/2014/main" id="{780F1A7C-9F01-4D7E-9BA9-3A2AC00011C5}"/>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61" name="Straight Connector 160">
                  <a:extLst>
                    <a:ext uri="{FF2B5EF4-FFF2-40B4-BE49-F238E27FC236}">
                      <a16:creationId xmlns:a16="http://schemas.microsoft.com/office/drawing/2014/main" id="{3604068E-1601-454F-BD71-2BE81FA19533}"/>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8" name="Group 177" descr="Data centers">
                <a:extLst>
                  <a:ext uri="{FF2B5EF4-FFF2-40B4-BE49-F238E27FC236}">
                    <a16:creationId xmlns:a16="http://schemas.microsoft.com/office/drawing/2014/main" id="{C4AE5C04-812F-4BEB-9DD0-E96834976AF6}"/>
                  </a:ext>
                </a:extLst>
              </p:cNvPr>
              <p:cNvGrpSpPr/>
              <p:nvPr/>
            </p:nvGrpSpPr>
            <p:grpSpPr>
              <a:xfrm>
                <a:off x="6710036" y="2481954"/>
                <a:ext cx="820439" cy="792458"/>
                <a:chOff x="5573325" y="1838334"/>
                <a:chExt cx="1306745" cy="1306745"/>
              </a:xfrm>
            </p:grpSpPr>
            <p:sp>
              <p:nvSpPr>
                <p:cNvPr id="179" name="Oval 178">
                  <a:extLst>
                    <a:ext uri="{FF2B5EF4-FFF2-40B4-BE49-F238E27FC236}">
                      <a16:creationId xmlns:a16="http://schemas.microsoft.com/office/drawing/2014/main" id="{AC8B0F0C-F978-448F-B035-898B69D31AD8}"/>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80" name="Group 179">
                  <a:extLst>
                    <a:ext uri="{FF2B5EF4-FFF2-40B4-BE49-F238E27FC236}">
                      <a16:creationId xmlns:a16="http://schemas.microsoft.com/office/drawing/2014/main" id="{556A596D-9CF7-4851-85FE-F448888FA599}"/>
                    </a:ext>
                  </a:extLst>
                </p:cNvPr>
                <p:cNvGrpSpPr/>
                <p:nvPr/>
              </p:nvGrpSpPr>
              <p:grpSpPr>
                <a:xfrm>
                  <a:off x="5695554" y="2239759"/>
                  <a:ext cx="494544" cy="541543"/>
                  <a:chOff x="5614157" y="3113410"/>
                  <a:chExt cx="543998" cy="595697"/>
                </a:xfrm>
              </p:grpSpPr>
              <p:sp>
                <p:nvSpPr>
                  <p:cNvPr id="191" name="Freeform: Shape 190">
                    <a:extLst>
                      <a:ext uri="{FF2B5EF4-FFF2-40B4-BE49-F238E27FC236}">
                        <a16:creationId xmlns:a16="http://schemas.microsoft.com/office/drawing/2014/main" id="{DE2C0925-0618-4AA9-A4BF-72E2618E938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92" name="Group 191">
                    <a:extLst>
                      <a:ext uri="{FF2B5EF4-FFF2-40B4-BE49-F238E27FC236}">
                        <a16:creationId xmlns:a16="http://schemas.microsoft.com/office/drawing/2014/main" id="{F1CCA161-62A7-4B8A-8362-9B9D9A4912F0}"/>
                      </a:ext>
                    </a:extLst>
                  </p:cNvPr>
                  <p:cNvGrpSpPr/>
                  <p:nvPr/>
                </p:nvGrpSpPr>
                <p:grpSpPr>
                  <a:xfrm>
                    <a:off x="5718434" y="3411392"/>
                    <a:ext cx="331095" cy="240507"/>
                    <a:chOff x="5718434" y="3381512"/>
                    <a:chExt cx="331095" cy="240507"/>
                  </a:xfrm>
                </p:grpSpPr>
                <p:grpSp>
                  <p:nvGrpSpPr>
                    <p:cNvPr id="194" name="Group 193">
                      <a:extLst>
                        <a:ext uri="{FF2B5EF4-FFF2-40B4-BE49-F238E27FC236}">
                          <a16:creationId xmlns:a16="http://schemas.microsoft.com/office/drawing/2014/main" id="{4DC54C7C-50C0-4F0C-B729-D19AA486E24C}"/>
                        </a:ext>
                      </a:extLst>
                    </p:cNvPr>
                    <p:cNvGrpSpPr/>
                    <p:nvPr/>
                  </p:nvGrpSpPr>
                  <p:grpSpPr>
                    <a:xfrm>
                      <a:off x="5718434" y="3381512"/>
                      <a:ext cx="331095" cy="205955"/>
                      <a:chOff x="1940022" y="2942066"/>
                      <a:chExt cx="2357982" cy="1466762"/>
                    </a:xfrm>
                  </p:grpSpPr>
                  <p:sp>
                    <p:nvSpPr>
                      <p:cNvPr id="196" name="Freeform: Shape 195">
                        <a:extLst>
                          <a:ext uri="{FF2B5EF4-FFF2-40B4-BE49-F238E27FC236}">
                            <a16:creationId xmlns:a16="http://schemas.microsoft.com/office/drawing/2014/main" id="{E1F6FFA7-9101-4CBB-9CAB-2E49457A720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7" name="Freeform: Shape 196">
                        <a:extLst>
                          <a:ext uri="{FF2B5EF4-FFF2-40B4-BE49-F238E27FC236}">
                            <a16:creationId xmlns:a16="http://schemas.microsoft.com/office/drawing/2014/main" id="{44E17C14-0713-4BF4-9121-3C62E96C720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8" name="Freeform: Shape 197">
                        <a:extLst>
                          <a:ext uri="{FF2B5EF4-FFF2-40B4-BE49-F238E27FC236}">
                            <a16:creationId xmlns:a16="http://schemas.microsoft.com/office/drawing/2014/main" id="{BB70CA62-F1D0-4357-8DB9-D2D89DF5DE6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95" name="Freeform: Shape 194">
                      <a:extLst>
                        <a:ext uri="{FF2B5EF4-FFF2-40B4-BE49-F238E27FC236}">
                          <a16:creationId xmlns:a16="http://schemas.microsoft.com/office/drawing/2014/main" id="{8A7A2940-6D0B-49D3-B7B3-C6787322B7C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93" name="TextBox 192">
                    <a:extLst>
                      <a:ext uri="{FF2B5EF4-FFF2-40B4-BE49-F238E27FC236}">
                        <a16:creationId xmlns:a16="http://schemas.microsoft.com/office/drawing/2014/main" id="{9061457A-0D82-4CAC-86D1-88CA88A6570E}"/>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181" name="Group 180">
                  <a:extLst>
                    <a:ext uri="{FF2B5EF4-FFF2-40B4-BE49-F238E27FC236}">
                      <a16:creationId xmlns:a16="http://schemas.microsoft.com/office/drawing/2014/main" id="{65F52DFB-18D1-4672-8E42-E5F9ACC3B5D3}"/>
                    </a:ext>
                  </a:extLst>
                </p:cNvPr>
                <p:cNvGrpSpPr/>
                <p:nvPr/>
              </p:nvGrpSpPr>
              <p:grpSpPr>
                <a:xfrm>
                  <a:off x="6279260" y="2239759"/>
                  <a:ext cx="494544" cy="541543"/>
                  <a:chOff x="5614157" y="3113410"/>
                  <a:chExt cx="543998" cy="595697"/>
                </a:xfrm>
              </p:grpSpPr>
              <p:sp>
                <p:nvSpPr>
                  <p:cNvPr id="183" name="Freeform: Shape 182">
                    <a:extLst>
                      <a:ext uri="{FF2B5EF4-FFF2-40B4-BE49-F238E27FC236}">
                        <a16:creationId xmlns:a16="http://schemas.microsoft.com/office/drawing/2014/main" id="{6E174650-AE6A-4FFD-834F-30B93C596D6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184" name="Group 183">
                    <a:extLst>
                      <a:ext uri="{FF2B5EF4-FFF2-40B4-BE49-F238E27FC236}">
                        <a16:creationId xmlns:a16="http://schemas.microsoft.com/office/drawing/2014/main" id="{103E2856-39D0-4E2D-893B-94B62BA3989E}"/>
                      </a:ext>
                    </a:extLst>
                  </p:cNvPr>
                  <p:cNvGrpSpPr/>
                  <p:nvPr/>
                </p:nvGrpSpPr>
                <p:grpSpPr>
                  <a:xfrm>
                    <a:off x="5718434" y="3411392"/>
                    <a:ext cx="331095" cy="240507"/>
                    <a:chOff x="5718434" y="3381512"/>
                    <a:chExt cx="331095" cy="240507"/>
                  </a:xfrm>
                </p:grpSpPr>
                <p:grpSp>
                  <p:nvGrpSpPr>
                    <p:cNvPr id="186" name="Group 185">
                      <a:extLst>
                        <a:ext uri="{FF2B5EF4-FFF2-40B4-BE49-F238E27FC236}">
                          <a16:creationId xmlns:a16="http://schemas.microsoft.com/office/drawing/2014/main" id="{8E715BA9-C161-47AE-B14A-BB5F79B08A32}"/>
                        </a:ext>
                      </a:extLst>
                    </p:cNvPr>
                    <p:cNvGrpSpPr/>
                    <p:nvPr/>
                  </p:nvGrpSpPr>
                  <p:grpSpPr>
                    <a:xfrm>
                      <a:off x="5718434" y="3381512"/>
                      <a:ext cx="331095" cy="205955"/>
                      <a:chOff x="1940022" y="2942066"/>
                      <a:chExt cx="2357982" cy="1466762"/>
                    </a:xfrm>
                  </p:grpSpPr>
                  <p:sp>
                    <p:nvSpPr>
                      <p:cNvPr id="188" name="Freeform: Shape 187">
                        <a:extLst>
                          <a:ext uri="{FF2B5EF4-FFF2-40B4-BE49-F238E27FC236}">
                            <a16:creationId xmlns:a16="http://schemas.microsoft.com/office/drawing/2014/main" id="{965B9445-7D15-401F-8D39-BA88CBBB7D6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9" name="Freeform: Shape 188">
                        <a:extLst>
                          <a:ext uri="{FF2B5EF4-FFF2-40B4-BE49-F238E27FC236}">
                            <a16:creationId xmlns:a16="http://schemas.microsoft.com/office/drawing/2014/main" id="{B4987890-8E78-4DBC-BA1E-348312C7F9A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0" name="Freeform: Shape 189">
                        <a:extLst>
                          <a:ext uri="{FF2B5EF4-FFF2-40B4-BE49-F238E27FC236}">
                            <a16:creationId xmlns:a16="http://schemas.microsoft.com/office/drawing/2014/main" id="{188FB21C-73A5-4CEB-8479-AF6FBADBAF5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87" name="Freeform: Shape 186">
                      <a:extLst>
                        <a:ext uri="{FF2B5EF4-FFF2-40B4-BE49-F238E27FC236}">
                          <a16:creationId xmlns:a16="http://schemas.microsoft.com/office/drawing/2014/main" id="{7FA5DB13-4B51-4E2E-A77F-4A1DCFC35A8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185" name="TextBox 184">
                    <a:extLst>
                      <a:ext uri="{FF2B5EF4-FFF2-40B4-BE49-F238E27FC236}">
                        <a16:creationId xmlns:a16="http://schemas.microsoft.com/office/drawing/2014/main" id="{88EE91B1-5615-4411-9F5C-5E81BFE9ECE1}"/>
                      </a:ext>
                    </a:extLst>
                  </p:cNvPr>
                  <p:cNvSpPr txBox="1"/>
                  <p:nvPr/>
                </p:nvSpPr>
                <p:spPr>
                  <a:xfrm>
                    <a:off x="5673089" y="3167192"/>
                    <a:ext cx="421781" cy="507967"/>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182" name="Straight Connector 181">
                  <a:extLst>
                    <a:ext uri="{FF2B5EF4-FFF2-40B4-BE49-F238E27FC236}">
                      <a16:creationId xmlns:a16="http://schemas.microsoft.com/office/drawing/2014/main" id="{A9E1062C-7C6B-4B24-8F07-003F2AD0F69B}"/>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9" name="Group 4" descr="Lightening bolt">
                <a:extLst>
                  <a:ext uri="{FF2B5EF4-FFF2-40B4-BE49-F238E27FC236}">
                    <a16:creationId xmlns:a16="http://schemas.microsoft.com/office/drawing/2014/main" id="{38879DCD-19E4-434C-81AE-81C53C80F44A}"/>
                  </a:ext>
                </a:extLst>
              </p:cNvPr>
              <p:cNvGrpSpPr>
                <a:grpSpLocks noChangeAspect="1"/>
              </p:cNvGrpSpPr>
              <p:nvPr/>
            </p:nvGrpSpPr>
            <p:grpSpPr bwMode="auto">
              <a:xfrm>
                <a:off x="4642184" y="2891573"/>
                <a:ext cx="443752" cy="441775"/>
                <a:chOff x="3693" y="1979"/>
                <a:chExt cx="449" cy="447"/>
              </a:xfrm>
            </p:grpSpPr>
            <p:sp>
              <p:nvSpPr>
                <p:cNvPr id="200" name="Oval 5">
                  <a:extLst>
                    <a:ext uri="{FF2B5EF4-FFF2-40B4-BE49-F238E27FC236}">
                      <a16:creationId xmlns:a16="http://schemas.microsoft.com/office/drawing/2014/main" id="{CB20E96D-F864-4C67-B05C-EF841CAAFD31}"/>
                    </a:ext>
                  </a:extLst>
                </p:cNvPr>
                <p:cNvSpPr>
                  <a:spLocks noChangeArrowheads="1"/>
                </p:cNvSpPr>
                <p:nvPr/>
              </p:nvSpPr>
              <p:spPr bwMode="auto">
                <a:xfrm>
                  <a:off x="3693" y="1979"/>
                  <a:ext cx="449" cy="447"/>
                </a:xfrm>
                <a:prstGeom prst="ellipse">
                  <a:avLst/>
                </a:prstGeom>
                <a:solidFill>
                  <a:srgbClr val="D83B01"/>
                </a:solidFill>
                <a:ln w="17463" cap="flat">
                  <a:noFill/>
                  <a:prstDash val="solid"/>
                  <a:miter lim="800000"/>
                  <a:headEnd/>
                  <a:tailEnd/>
                </a:ln>
              </p:spPr>
              <p:txBody>
                <a:bodyPr vert="horz" wrap="square" lIns="91414" tIns="45706" rIns="91414" bIns="45706" numCol="1" anchor="t" anchorCtr="0" compatLnSpc="1">
                  <a:prstTxWarp prst="textNoShape">
                    <a:avLst/>
                  </a:prstTxWarp>
                </a:bodyPr>
                <a:lstStyle/>
                <a:p>
                  <a:pPr defTabSz="914060">
                    <a:defRPr/>
                  </a:pPr>
                  <a:endParaRPr lang="en-US" kern="0">
                    <a:solidFill>
                      <a:sysClr val="windowText" lastClr="000000"/>
                    </a:solidFill>
                    <a:latin typeface="Segoe UI Semilight"/>
                  </a:endParaRPr>
                </a:p>
              </p:txBody>
            </p:sp>
            <p:sp>
              <p:nvSpPr>
                <p:cNvPr id="201" name="Freeform 6">
                  <a:extLst>
                    <a:ext uri="{FF2B5EF4-FFF2-40B4-BE49-F238E27FC236}">
                      <a16:creationId xmlns:a16="http://schemas.microsoft.com/office/drawing/2014/main" id="{9AFE4A83-0D49-429D-9E6F-52CFB2D868F8}"/>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91414" tIns="45706" rIns="91414" bIns="45706" numCol="1" anchor="t" anchorCtr="0" compatLnSpc="1">
                  <a:prstTxWarp prst="textNoShape">
                    <a:avLst/>
                  </a:prstTxWarp>
                </a:bodyPr>
                <a:lstStyle/>
                <a:p>
                  <a:pPr defTabSz="914060">
                    <a:defRPr/>
                  </a:pPr>
                  <a:endParaRPr lang="en-US" kern="0">
                    <a:solidFill>
                      <a:sysClr val="windowText" lastClr="000000"/>
                    </a:solidFill>
                    <a:latin typeface="Segoe UI"/>
                  </a:endParaRPr>
                </a:p>
              </p:txBody>
            </p:sp>
          </p:grpSp>
          <p:cxnSp>
            <p:nvCxnSpPr>
              <p:cNvPr id="202" name="Straight Arrow Connector 201" descr="Two way arrow">
                <a:extLst>
                  <a:ext uri="{FF2B5EF4-FFF2-40B4-BE49-F238E27FC236}">
                    <a16:creationId xmlns:a16="http://schemas.microsoft.com/office/drawing/2014/main" id="{A4FF18D5-5087-46F3-9287-3D3F46A9FC8C}"/>
                  </a:ext>
                </a:extLst>
              </p:cNvPr>
              <p:cNvCxnSpPr>
                <a:cxnSpLocks/>
              </p:cNvCxnSpPr>
              <p:nvPr/>
            </p:nvCxnSpPr>
            <p:spPr>
              <a:xfrm>
                <a:off x="6480024" y="288156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D7A5F4EB-D7B9-4ED1-9BDB-58E043B507A0}"/>
              </a:ext>
              <a:ext uri="{C183D7F6-B498-43B3-948B-1728B52AA6E4}">
                <adec:decorative xmlns:adec="http://schemas.microsoft.com/office/drawing/2017/decorative" val="1"/>
              </a:ext>
            </a:extLst>
          </p:cNvPr>
          <p:cNvGrpSpPr/>
          <p:nvPr/>
        </p:nvGrpSpPr>
        <p:grpSpPr>
          <a:xfrm>
            <a:off x="8585953" y="1632437"/>
            <a:ext cx="3208155" cy="1904752"/>
            <a:chOff x="8417501" y="1600574"/>
            <a:chExt cx="3145536" cy="1867573"/>
          </a:xfrm>
        </p:grpSpPr>
        <p:sp>
          <p:nvSpPr>
            <p:cNvPr id="35" name="Rectangle: Rounded Corners 34">
              <a:extLst>
                <a:ext uri="{FF2B5EF4-FFF2-40B4-BE49-F238E27FC236}">
                  <a16:creationId xmlns:a16="http://schemas.microsoft.com/office/drawing/2014/main" id="{67BB12F4-7C8B-48CD-B9CF-753AED4702E2}"/>
                </a:ext>
              </a:extLst>
            </p:cNvPr>
            <p:cNvSpPr/>
            <p:nvPr/>
          </p:nvSpPr>
          <p:spPr bwMode="auto">
            <a:xfrm>
              <a:off x="8417501" y="1771078"/>
              <a:ext cx="3145536" cy="1697069"/>
            </a:xfrm>
            <a:prstGeom prst="roundRect">
              <a:avLst>
                <a:gd name="adj" fmla="val 0"/>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632">
                <a:solidFill>
                  <a:srgbClr val="FFFFFF"/>
                </a:solidFill>
                <a:latin typeface="Segoe UI Semibold"/>
              </a:endParaRPr>
            </a:p>
          </p:txBody>
        </p:sp>
        <p:sp useBgFill="1">
          <p:nvSpPr>
            <p:cNvPr id="131" name="Rectangle 130">
              <a:extLst>
                <a:ext uri="{FF2B5EF4-FFF2-40B4-BE49-F238E27FC236}">
                  <a16:creationId xmlns:a16="http://schemas.microsoft.com/office/drawing/2014/main" id="{5F442750-9E85-4CCC-B8CA-82743FCE3CB2}"/>
                </a:ext>
              </a:extLst>
            </p:cNvPr>
            <p:cNvSpPr/>
            <p:nvPr/>
          </p:nvSpPr>
          <p:spPr bwMode="auto">
            <a:xfrm>
              <a:off x="9713241" y="1600574"/>
              <a:ext cx="489954" cy="35104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Region</a:t>
              </a:r>
            </a:p>
          </p:txBody>
        </p:sp>
        <p:grpSp>
          <p:nvGrpSpPr>
            <p:cNvPr id="274" name="Group 273">
              <a:extLst>
                <a:ext uri="{FF2B5EF4-FFF2-40B4-BE49-F238E27FC236}">
                  <a16:creationId xmlns:a16="http://schemas.microsoft.com/office/drawing/2014/main" id="{8010E786-F64D-4F90-96EC-282ED78D1227}"/>
                </a:ext>
              </a:extLst>
            </p:cNvPr>
            <p:cNvGrpSpPr/>
            <p:nvPr/>
          </p:nvGrpSpPr>
          <p:grpSpPr>
            <a:xfrm>
              <a:off x="8622815" y="2012741"/>
              <a:ext cx="2734908" cy="1213744"/>
              <a:chOff x="8697155" y="2485593"/>
              <a:chExt cx="2929064" cy="1299909"/>
            </a:xfrm>
          </p:grpSpPr>
          <p:cxnSp>
            <p:nvCxnSpPr>
              <p:cNvPr id="275" name="Straight Arrow Connector 274" descr="Two way arrow">
                <a:extLst>
                  <a:ext uri="{FF2B5EF4-FFF2-40B4-BE49-F238E27FC236}">
                    <a16:creationId xmlns:a16="http://schemas.microsoft.com/office/drawing/2014/main" id="{76866DBB-343E-4364-95BC-D28628320EA5}"/>
                  </a:ext>
                </a:extLst>
              </p:cNvPr>
              <p:cNvCxnSpPr>
                <a:cxnSpLocks/>
                <a:stCxn id="323" idx="6"/>
                <a:endCxn id="303" idx="2"/>
              </p:cNvCxnSpPr>
              <p:nvPr/>
            </p:nvCxnSpPr>
            <p:spPr>
              <a:xfrm>
                <a:off x="9517594" y="288610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633D9559-F3E8-41CC-9406-FDEED73566F0}"/>
                  </a:ext>
                </a:extLst>
              </p:cNvPr>
              <p:cNvSpPr/>
              <p:nvPr/>
            </p:nvSpPr>
            <p:spPr bwMode="auto">
              <a:xfrm>
                <a:off x="8759739"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1</a:t>
                </a:r>
              </a:p>
            </p:txBody>
          </p:sp>
          <p:sp>
            <p:nvSpPr>
              <p:cNvPr id="277" name="Rectangle 276">
                <a:extLst>
                  <a:ext uri="{FF2B5EF4-FFF2-40B4-BE49-F238E27FC236}">
                    <a16:creationId xmlns:a16="http://schemas.microsoft.com/office/drawing/2014/main" id="{6C1923F3-6696-42E4-B2FC-E319A61531E6}"/>
                  </a:ext>
                </a:extLst>
              </p:cNvPr>
              <p:cNvSpPr/>
              <p:nvPr/>
            </p:nvSpPr>
            <p:spPr bwMode="auto">
              <a:xfrm>
                <a:off x="10742228"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3</a:t>
                </a:r>
              </a:p>
            </p:txBody>
          </p:sp>
          <p:sp>
            <p:nvSpPr>
              <p:cNvPr id="278" name="Rectangle 277">
                <a:extLst>
                  <a:ext uri="{FF2B5EF4-FFF2-40B4-BE49-F238E27FC236}">
                    <a16:creationId xmlns:a16="http://schemas.microsoft.com/office/drawing/2014/main" id="{B7B61DB8-F0B5-4D18-A9B4-A763CEFA3EE7}"/>
                  </a:ext>
                </a:extLst>
              </p:cNvPr>
              <p:cNvSpPr/>
              <p:nvPr/>
            </p:nvSpPr>
            <p:spPr bwMode="auto">
              <a:xfrm>
                <a:off x="9750984"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defRPr/>
                </a:pPr>
                <a:r>
                  <a:rPr lang="en-US" sz="1199" kern="0">
                    <a:gradFill>
                      <a:gsLst>
                        <a:gs pos="885">
                          <a:srgbClr val="1A1A1A"/>
                        </a:gs>
                        <a:gs pos="26000">
                          <a:srgbClr val="1A1A1A"/>
                        </a:gs>
                      </a:gsLst>
                      <a:lin ang="5400000" scaled="0"/>
                    </a:gradFill>
                    <a:latin typeface="Segoe UI Semibold" panose="020B0702040204020203" pitchFamily="34" charset="0"/>
                    <a:cs typeface="Segoe UI Semibold" panose="020B0702040204020203" pitchFamily="34" charset="0"/>
                  </a:rPr>
                  <a:t>Zone 2</a:t>
                </a:r>
              </a:p>
            </p:txBody>
          </p:sp>
          <p:grpSp>
            <p:nvGrpSpPr>
              <p:cNvPr id="279" name="Group 278" descr="Data centers in a circle">
                <a:extLst>
                  <a:ext uri="{FF2B5EF4-FFF2-40B4-BE49-F238E27FC236}">
                    <a16:creationId xmlns:a16="http://schemas.microsoft.com/office/drawing/2014/main" id="{06169985-542D-4CFC-B480-6104C740946C}"/>
                  </a:ext>
                </a:extLst>
              </p:cNvPr>
              <p:cNvGrpSpPr/>
              <p:nvPr/>
            </p:nvGrpSpPr>
            <p:grpSpPr>
              <a:xfrm>
                <a:off x="8697155" y="2489880"/>
                <a:ext cx="820439" cy="792458"/>
                <a:chOff x="5573325" y="1838334"/>
                <a:chExt cx="1306745" cy="1306745"/>
              </a:xfrm>
            </p:grpSpPr>
            <p:sp>
              <p:nvSpPr>
                <p:cNvPr id="323" name="Oval 322">
                  <a:extLst>
                    <a:ext uri="{FF2B5EF4-FFF2-40B4-BE49-F238E27FC236}">
                      <a16:creationId xmlns:a16="http://schemas.microsoft.com/office/drawing/2014/main" id="{9B85EBD6-2D08-4D26-BB8C-183409E2C053}"/>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24" name="Group 323">
                  <a:extLst>
                    <a:ext uri="{FF2B5EF4-FFF2-40B4-BE49-F238E27FC236}">
                      <a16:creationId xmlns:a16="http://schemas.microsoft.com/office/drawing/2014/main" id="{6AD14D23-EA24-4D92-B569-2ED63DBE197A}"/>
                    </a:ext>
                  </a:extLst>
                </p:cNvPr>
                <p:cNvGrpSpPr/>
                <p:nvPr/>
              </p:nvGrpSpPr>
              <p:grpSpPr>
                <a:xfrm>
                  <a:off x="5695554" y="2239759"/>
                  <a:ext cx="494544" cy="541543"/>
                  <a:chOff x="5614157" y="3113410"/>
                  <a:chExt cx="543998" cy="595697"/>
                </a:xfrm>
              </p:grpSpPr>
              <p:sp>
                <p:nvSpPr>
                  <p:cNvPr id="335" name="Freeform: Shape 334">
                    <a:extLst>
                      <a:ext uri="{FF2B5EF4-FFF2-40B4-BE49-F238E27FC236}">
                        <a16:creationId xmlns:a16="http://schemas.microsoft.com/office/drawing/2014/main" id="{AFE5CE7C-99DE-41F2-97AE-C08D9BBEE1DD}"/>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36" name="Group 335">
                    <a:extLst>
                      <a:ext uri="{FF2B5EF4-FFF2-40B4-BE49-F238E27FC236}">
                        <a16:creationId xmlns:a16="http://schemas.microsoft.com/office/drawing/2014/main" id="{953AF397-24E8-42D5-9592-A7BEABD1E6D9}"/>
                      </a:ext>
                    </a:extLst>
                  </p:cNvPr>
                  <p:cNvGrpSpPr/>
                  <p:nvPr/>
                </p:nvGrpSpPr>
                <p:grpSpPr>
                  <a:xfrm>
                    <a:off x="5718434" y="3411392"/>
                    <a:ext cx="331095" cy="240507"/>
                    <a:chOff x="5718434" y="3381512"/>
                    <a:chExt cx="331095" cy="240507"/>
                  </a:xfrm>
                </p:grpSpPr>
                <p:grpSp>
                  <p:nvGrpSpPr>
                    <p:cNvPr id="338" name="Group 337">
                      <a:extLst>
                        <a:ext uri="{FF2B5EF4-FFF2-40B4-BE49-F238E27FC236}">
                          <a16:creationId xmlns:a16="http://schemas.microsoft.com/office/drawing/2014/main" id="{266C9CA0-D1C7-4C3B-9E68-2385C793F95C}"/>
                        </a:ext>
                      </a:extLst>
                    </p:cNvPr>
                    <p:cNvGrpSpPr/>
                    <p:nvPr/>
                  </p:nvGrpSpPr>
                  <p:grpSpPr>
                    <a:xfrm>
                      <a:off x="5718434" y="3381512"/>
                      <a:ext cx="331095" cy="205955"/>
                      <a:chOff x="1940022" y="2942066"/>
                      <a:chExt cx="2357982" cy="1466762"/>
                    </a:xfrm>
                  </p:grpSpPr>
                  <p:sp>
                    <p:nvSpPr>
                      <p:cNvPr id="340" name="Freeform: Shape 339">
                        <a:extLst>
                          <a:ext uri="{FF2B5EF4-FFF2-40B4-BE49-F238E27FC236}">
                            <a16:creationId xmlns:a16="http://schemas.microsoft.com/office/drawing/2014/main" id="{C9FFBD6E-0A7E-4387-9A08-F3FB9EAFBFF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41" name="Freeform: Shape 340">
                        <a:extLst>
                          <a:ext uri="{FF2B5EF4-FFF2-40B4-BE49-F238E27FC236}">
                            <a16:creationId xmlns:a16="http://schemas.microsoft.com/office/drawing/2014/main" id="{C7F2F53E-FE7F-4707-BFF0-B19E2D1B0278}"/>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42" name="Freeform: Shape 341">
                        <a:extLst>
                          <a:ext uri="{FF2B5EF4-FFF2-40B4-BE49-F238E27FC236}">
                            <a16:creationId xmlns:a16="http://schemas.microsoft.com/office/drawing/2014/main" id="{5BBE0C96-A744-4155-8C78-58FD890EA19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9" name="Freeform: Shape 338">
                      <a:extLst>
                        <a:ext uri="{FF2B5EF4-FFF2-40B4-BE49-F238E27FC236}">
                          <a16:creationId xmlns:a16="http://schemas.microsoft.com/office/drawing/2014/main" id="{430B85C3-8F71-4919-B3C2-9F6E841C23B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7" name="TextBox 336">
                    <a:extLst>
                      <a:ext uri="{FF2B5EF4-FFF2-40B4-BE49-F238E27FC236}">
                        <a16:creationId xmlns:a16="http://schemas.microsoft.com/office/drawing/2014/main" id="{BDE33073-D795-495B-BD10-80C3B4DB6199}"/>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325" name="Group 324">
                  <a:extLst>
                    <a:ext uri="{FF2B5EF4-FFF2-40B4-BE49-F238E27FC236}">
                      <a16:creationId xmlns:a16="http://schemas.microsoft.com/office/drawing/2014/main" id="{314681A0-4155-4EA5-ADDF-1C2623B0BC1F}"/>
                    </a:ext>
                  </a:extLst>
                </p:cNvPr>
                <p:cNvGrpSpPr/>
                <p:nvPr/>
              </p:nvGrpSpPr>
              <p:grpSpPr>
                <a:xfrm>
                  <a:off x="6279260" y="2239759"/>
                  <a:ext cx="494544" cy="541543"/>
                  <a:chOff x="5614157" y="3113410"/>
                  <a:chExt cx="543998" cy="595697"/>
                </a:xfrm>
              </p:grpSpPr>
              <p:sp>
                <p:nvSpPr>
                  <p:cNvPr id="327" name="Freeform: Shape 326">
                    <a:extLst>
                      <a:ext uri="{FF2B5EF4-FFF2-40B4-BE49-F238E27FC236}">
                        <a16:creationId xmlns:a16="http://schemas.microsoft.com/office/drawing/2014/main" id="{62585D97-6FCA-481A-A416-65E79FECB06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28" name="Group 327">
                    <a:extLst>
                      <a:ext uri="{FF2B5EF4-FFF2-40B4-BE49-F238E27FC236}">
                        <a16:creationId xmlns:a16="http://schemas.microsoft.com/office/drawing/2014/main" id="{17936469-2A9F-463B-B1A9-FFE5931485C6}"/>
                      </a:ext>
                    </a:extLst>
                  </p:cNvPr>
                  <p:cNvGrpSpPr/>
                  <p:nvPr/>
                </p:nvGrpSpPr>
                <p:grpSpPr>
                  <a:xfrm>
                    <a:off x="5718434" y="3411392"/>
                    <a:ext cx="331095" cy="240507"/>
                    <a:chOff x="5718434" y="3381512"/>
                    <a:chExt cx="331095" cy="240507"/>
                  </a:xfrm>
                </p:grpSpPr>
                <p:grpSp>
                  <p:nvGrpSpPr>
                    <p:cNvPr id="330" name="Group 329">
                      <a:extLst>
                        <a:ext uri="{FF2B5EF4-FFF2-40B4-BE49-F238E27FC236}">
                          <a16:creationId xmlns:a16="http://schemas.microsoft.com/office/drawing/2014/main" id="{13A7BFDA-981C-4B5B-9146-41EA845D7F4B}"/>
                        </a:ext>
                      </a:extLst>
                    </p:cNvPr>
                    <p:cNvGrpSpPr/>
                    <p:nvPr/>
                  </p:nvGrpSpPr>
                  <p:grpSpPr>
                    <a:xfrm>
                      <a:off x="5718434" y="3381512"/>
                      <a:ext cx="331095" cy="205955"/>
                      <a:chOff x="1940022" y="2942066"/>
                      <a:chExt cx="2357982" cy="1466762"/>
                    </a:xfrm>
                  </p:grpSpPr>
                  <p:sp>
                    <p:nvSpPr>
                      <p:cNvPr id="332" name="Freeform: Shape 331">
                        <a:extLst>
                          <a:ext uri="{FF2B5EF4-FFF2-40B4-BE49-F238E27FC236}">
                            <a16:creationId xmlns:a16="http://schemas.microsoft.com/office/drawing/2014/main" id="{03F074CE-4D3E-4114-B3AD-CB0693AA09C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33" name="Freeform: Shape 332">
                        <a:extLst>
                          <a:ext uri="{FF2B5EF4-FFF2-40B4-BE49-F238E27FC236}">
                            <a16:creationId xmlns:a16="http://schemas.microsoft.com/office/drawing/2014/main" id="{B73EA05E-CC2A-4933-AF5F-ACB6F0BBDEB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34" name="Freeform: Shape 333">
                        <a:extLst>
                          <a:ext uri="{FF2B5EF4-FFF2-40B4-BE49-F238E27FC236}">
                            <a16:creationId xmlns:a16="http://schemas.microsoft.com/office/drawing/2014/main" id="{AD5A5757-8096-4FC3-BCF8-E45336E7634E}"/>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31" name="Freeform: Shape 330">
                      <a:extLst>
                        <a:ext uri="{FF2B5EF4-FFF2-40B4-BE49-F238E27FC236}">
                          <a16:creationId xmlns:a16="http://schemas.microsoft.com/office/drawing/2014/main" id="{B047B75E-9515-4FD5-8FB7-AB1603E66BD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29" name="TextBox 328">
                    <a:extLst>
                      <a:ext uri="{FF2B5EF4-FFF2-40B4-BE49-F238E27FC236}">
                        <a16:creationId xmlns:a16="http://schemas.microsoft.com/office/drawing/2014/main" id="{9B8B4A2E-CE51-4553-B85C-1A82D9D295B3}"/>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326" name="Straight Connector 325">
                  <a:extLst>
                    <a:ext uri="{FF2B5EF4-FFF2-40B4-BE49-F238E27FC236}">
                      <a16:creationId xmlns:a16="http://schemas.microsoft.com/office/drawing/2014/main" id="{0279CBA6-EE14-443B-A8E1-EC3A41D0CD30}"/>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0" name="Group 279" descr="Data centers in a circle">
                <a:extLst>
                  <a:ext uri="{FF2B5EF4-FFF2-40B4-BE49-F238E27FC236}">
                    <a16:creationId xmlns:a16="http://schemas.microsoft.com/office/drawing/2014/main" id="{CD720CCE-7424-48AF-99A3-7410B50D1161}"/>
                  </a:ext>
                </a:extLst>
              </p:cNvPr>
              <p:cNvGrpSpPr/>
              <p:nvPr/>
            </p:nvGrpSpPr>
            <p:grpSpPr>
              <a:xfrm>
                <a:off x="9755329" y="2489880"/>
                <a:ext cx="820439" cy="792458"/>
                <a:chOff x="5573325" y="1838334"/>
                <a:chExt cx="1306745" cy="1306745"/>
              </a:xfrm>
            </p:grpSpPr>
            <p:sp>
              <p:nvSpPr>
                <p:cNvPr id="303" name="Oval 302">
                  <a:extLst>
                    <a:ext uri="{FF2B5EF4-FFF2-40B4-BE49-F238E27FC236}">
                      <a16:creationId xmlns:a16="http://schemas.microsoft.com/office/drawing/2014/main" id="{894BBA2F-03FC-4286-B29B-73D01CF1C5BF}"/>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04" name="Group 303">
                  <a:extLst>
                    <a:ext uri="{FF2B5EF4-FFF2-40B4-BE49-F238E27FC236}">
                      <a16:creationId xmlns:a16="http://schemas.microsoft.com/office/drawing/2014/main" id="{538D72EB-AB89-4BE8-915F-F5FE613AD12E}"/>
                    </a:ext>
                  </a:extLst>
                </p:cNvPr>
                <p:cNvGrpSpPr/>
                <p:nvPr/>
              </p:nvGrpSpPr>
              <p:grpSpPr>
                <a:xfrm>
                  <a:off x="5695554" y="2239759"/>
                  <a:ext cx="494544" cy="541543"/>
                  <a:chOff x="5614157" y="3113410"/>
                  <a:chExt cx="543998" cy="595697"/>
                </a:xfrm>
              </p:grpSpPr>
              <p:sp>
                <p:nvSpPr>
                  <p:cNvPr id="315" name="Freeform: Shape 314">
                    <a:extLst>
                      <a:ext uri="{FF2B5EF4-FFF2-40B4-BE49-F238E27FC236}">
                        <a16:creationId xmlns:a16="http://schemas.microsoft.com/office/drawing/2014/main" id="{ED59A148-DFF6-4F35-8CE8-6ED82B911CC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16" name="Group 315">
                    <a:extLst>
                      <a:ext uri="{FF2B5EF4-FFF2-40B4-BE49-F238E27FC236}">
                        <a16:creationId xmlns:a16="http://schemas.microsoft.com/office/drawing/2014/main" id="{47AA76B7-473A-4C2B-AF04-9DC9746BEB32}"/>
                      </a:ext>
                    </a:extLst>
                  </p:cNvPr>
                  <p:cNvGrpSpPr/>
                  <p:nvPr/>
                </p:nvGrpSpPr>
                <p:grpSpPr>
                  <a:xfrm>
                    <a:off x="5718434" y="3411392"/>
                    <a:ext cx="331095" cy="240507"/>
                    <a:chOff x="5718434" y="3381512"/>
                    <a:chExt cx="331095" cy="240507"/>
                  </a:xfrm>
                </p:grpSpPr>
                <p:grpSp>
                  <p:nvGrpSpPr>
                    <p:cNvPr id="318" name="Group 317">
                      <a:extLst>
                        <a:ext uri="{FF2B5EF4-FFF2-40B4-BE49-F238E27FC236}">
                          <a16:creationId xmlns:a16="http://schemas.microsoft.com/office/drawing/2014/main" id="{69C16D0A-F32A-4E11-A904-71D72A1E25DB}"/>
                        </a:ext>
                      </a:extLst>
                    </p:cNvPr>
                    <p:cNvGrpSpPr/>
                    <p:nvPr/>
                  </p:nvGrpSpPr>
                  <p:grpSpPr>
                    <a:xfrm>
                      <a:off x="5718434" y="3381512"/>
                      <a:ext cx="331095" cy="205955"/>
                      <a:chOff x="1940022" y="2942066"/>
                      <a:chExt cx="2357982" cy="1466762"/>
                    </a:xfrm>
                  </p:grpSpPr>
                  <p:sp>
                    <p:nvSpPr>
                      <p:cNvPr id="320" name="Freeform: Shape 319">
                        <a:extLst>
                          <a:ext uri="{FF2B5EF4-FFF2-40B4-BE49-F238E27FC236}">
                            <a16:creationId xmlns:a16="http://schemas.microsoft.com/office/drawing/2014/main" id="{4BAA1D53-C9F2-4F2A-9716-2042B21E7E5A}"/>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21" name="Freeform: Shape 320">
                        <a:extLst>
                          <a:ext uri="{FF2B5EF4-FFF2-40B4-BE49-F238E27FC236}">
                            <a16:creationId xmlns:a16="http://schemas.microsoft.com/office/drawing/2014/main" id="{281697F4-A43B-409A-B311-CE8EAD9782E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22" name="Freeform: Shape 321">
                        <a:extLst>
                          <a:ext uri="{FF2B5EF4-FFF2-40B4-BE49-F238E27FC236}">
                            <a16:creationId xmlns:a16="http://schemas.microsoft.com/office/drawing/2014/main" id="{5C017493-E8E9-46CF-9736-35A71ECFD1F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9" name="Freeform: Shape 318">
                      <a:extLst>
                        <a:ext uri="{FF2B5EF4-FFF2-40B4-BE49-F238E27FC236}">
                          <a16:creationId xmlns:a16="http://schemas.microsoft.com/office/drawing/2014/main" id="{E436D2E7-F53B-4BDD-BF22-AE1F8759CC2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7" name="TextBox 316">
                    <a:extLst>
                      <a:ext uri="{FF2B5EF4-FFF2-40B4-BE49-F238E27FC236}">
                        <a16:creationId xmlns:a16="http://schemas.microsoft.com/office/drawing/2014/main" id="{A4222045-8D49-4615-9953-418DEC2561CA}"/>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305" name="Group 304">
                  <a:extLst>
                    <a:ext uri="{FF2B5EF4-FFF2-40B4-BE49-F238E27FC236}">
                      <a16:creationId xmlns:a16="http://schemas.microsoft.com/office/drawing/2014/main" id="{CFAB4148-A304-47E0-B5F1-09B58DE0B308}"/>
                    </a:ext>
                  </a:extLst>
                </p:cNvPr>
                <p:cNvGrpSpPr/>
                <p:nvPr/>
              </p:nvGrpSpPr>
              <p:grpSpPr>
                <a:xfrm>
                  <a:off x="6279260" y="2239759"/>
                  <a:ext cx="494544" cy="541543"/>
                  <a:chOff x="5614157" y="3113410"/>
                  <a:chExt cx="543998" cy="595697"/>
                </a:xfrm>
              </p:grpSpPr>
              <p:sp>
                <p:nvSpPr>
                  <p:cNvPr id="307" name="Freeform: Shape 306">
                    <a:extLst>
                      <a:ext uri="{FF2B5EF4-FFF2-40B4-BE49-F238E27FC236}">
                        <a16:creationId xmlns:a16="http://schemas.microsoft.com/office/drawing/2014/main" id="{88074C1A-C215-447A-9A51-8EC9EB72A15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308" name="Group 307">
                    <a:extLst>
                      <a:ext uri="{FF2B5EF4-FFF2-40B4-BE49-F238E27FC236}">
                        <a16:creationId xmlns:a16="http://schemas.microsoft.com/office/drawing/2014/main" id="{9B27C756-4B8A-433E-8BA1-BADA76627049}"/>
                      </a:ext>
                    </a:extLst>
                  </p:cNvPr>
                  <p:cNvGrpSpPr/>
                  <p:nvPr/>
                </p:nvGrpSpPr>
                <p:grpSpPr>
                  <a:xfrm>
                    <a:off x="5718434" y="3411392"/>
                    <a:ext cx="331095" cy="240507"/>
                    <a:chOff x="5718434" y="3381512"/>
                    <a:chExt cx="331095" cy="240507"/>
                  </a:xfrm>
                </p:grpSpPr>
                <p:grpSp>
                  <p:nvGrpSpPr>
                    <p:cNvPr id="310" name="Group 309">
                      <a:extLst>
                        <a:ext uri="{FF2B5EF4-FFF2-40B4-BE49-F238E27FC236}">
                          <a16:creationId xmlns:a16="http://schemas.microsoft.com/office/drawing/2014/main" id="{E10A9A2B-C2C6-4219-B0ED-941811608E11}"/>
                        </a:ext>
                      </a:extLst>
                    </p:cNvPr>
                    <p:cNvGrpSpPr/>
                    <p:nvPr/>
                  </p:nvGrpSpPr>
                  <p:grpSpPr>
                    <a:xfrm>
                      <a:off x="5718434" y="3381512"/>
                      <a:ext cx="331095" cy="205955"/>
                      <a:chOff x="1940022" y="2942066"/>
                      <a:chExt cx="2357982" cy="1466762"/>
                    </a:xfrm>
                  </p:grpSpPr>
                  <p:sp>
                    <p:nvSpPr>
                      <p:cNvPr id="312" name="Freeform: Shape 311">
                        <a:extLst>
                          <a:ext uri="{FF2B5EF4-FFF2-40B4-BE49-F238E27FC236}">
                            <a16:creationId xmlns:a16="http://schemas.microsoft.com/office/drawing/2014/main" id="{664508A6-80BF-4578-80CA-4074CAB1CDC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13" name="Freeform: Shape 312">
                        <a:extLst>
                          <a:ext uri="{FF2B5EF4-FFF2-40B4-BE49-F238E27FC236}">
                            <a16:creationId xmlns:a16="http://schemas.microsoft.com/office/drawing/2014/main" id="{BF095DA1-3E49-4B06-8DB9-C914F5AE2D9F}"/>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14" name="Freeform: Shape 313">
                        <a:extLst>
                          <a:ext uri="{FF2B5EF4-FFF2-40B4-BE49-F238E27FC236}">
                            <a16:creationId xmlns:a16="http://schemas.microsoft.com/office/drawing/2014/main" id="{150CA851-9C95-4DC8-B957-D865EB537E7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11" name="Freeform: Shape 310">
                      <a:extLst>
                        <a:ext uri="{FF2B5EF4-FFF2-40B4-BE49-F238E27FC236}">
                          <a16:creationId xmlns:a16="http://schemas.microsoft.com/office/drawing/2014/main" id="{628D66C0-9B54-464E-8BB7-DC023225054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309" name="TextBox 308">
                    <a:extLst>
                      <a:ext uri="{FF2B5EF4-FFF2-40B4-BE49-F238E27FC236}">
                        <a16:creationId xmlns:a16="http://schemas.microsoft.com/office/drawing/2014/main" id="{26AA8B56-D10A-4309-BB3E-E0D69E751A49}"/>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306" name="Straight Connector 305">
                  <a:extLst>
                    <a:ext uri="{FF2B5EF4-FFF2-40B4-BE49-F238E27FC236}">
                      <a16:creationId xmlns:a16="http://schemas.microsoft.com/office/drawing/2014/main" id="{4B0045E5-0FD8-4418-9547-5500E67EC9A5}"/>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1" name="Group 280" descr="Data centers in a circle">
                <a:extLst>
                  <a:ext uri="{FF2B5EF4-FFF2-40B4-BE49-F238E27FC236}">
                    <a16:creationId xmlns:a16="http://schemas.microsoft.com/office/drawing/2014/main" id="{0A90E48B-2C4D-4D2F-A379-4606E7621DB6}"/>
                  </a:ext>
                </a:extLst>
              </p:cNvPr>
              <p:cNvGrpSpPr/>
              <p:nvPr/>
            </p:nvGrpSpPr>
            <p:grpSpPr>
              <a:xfrm>
                <a:off x="10805780" y="2485593"/>
                <a:ext cx="820439" cy="792458"/>
                <a:chOff x="5573325" y="1838334"/>
                <a:chExt cx="1306745" cy="1306745"/>
              </a:xfrm>
            </p:grpSpPr>
            <p:sp>
              <p:nvSpPr>
                <p:cNvPr id="283" name="Oval 282">
                  <a:extLst>
                    <a:ext uri="{FF2B5EF4-FFF2-40B4-BE49-F238E27FC236}">
                      <a16:creationId xmlns:a16="http://schemas.microsoft.com/office/drawing/2014/main" id="{000410EB-46DE-479E-9965-FF8C8C1026DB}"/>
                    </a:ext>
                  </a:extLst>
                </p:cNvPr>
                <p:cNvSpPr/>
                <p:nvPr/>
              </p:nvSpPr>
              <p:spPr>
                <a:xfrm>
                  <a:off x="5573325" y="1838334"/>
                  <a:ext cx="1306745" cy="1306745"/>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84" name="Group 283">
                  <a:extLst>
                    <a:ext uri="{FF2B5EF4-FFF2-40B4-BE49-F238E27FC236}">
                      <a16:creationId xmlns:a16="http://schemas.microsoft.com/office/drawing/2014/main" id="{1CE1DBF6-3FB7-4E28-ADBB-6682A159AAAC}"/>
                    </a:ext>
                  </a:extLst>
                </p:cNvPr>
                <p:cNvGrpSpPr/>
                <p:nvPr/>
              </p:nvGrpSpPr>
              <p:grpSpPr>
                <a:xfrm>
                  <a:off x="5695554" y="2239759"/>
                  <a:ext cx="494544" cy="541543"/>
                  <a:chOff x="5614157" y="3113410"/>
                  <a:chExt cx="543998" cy="595697"/>
                </a:xfrm>
              </p:grpSpPr>
              <p:sp>
                <p:nvSpPr>
                  <p:cNvPr id="295" name="Freeform: Shape 294">
                    <a:extLst>
                      <a:ext uri="{FF2B5EF4-FFF2-40B4-BE49-F238E27FC236}">
                        <a16:creationId xmlns:a16="http://schemas.microsoft.com/office/drawing/2014/main" id="{158DE61F-AEF2-4941-A81F-ADF0247A266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96" name="Group 295">
                    <a:extLst>
                      <a:ext uri="{FF2B5EF4-FFF2-40B4-BE49-F238E27FC236}">
                        <a16:creationId xmlns:a16="http://schemas.microsoft.com/office/drawing/2014/main" id="{16A5C3B7-B975-432F-832D-B16AC563DFE5}"/>
                      </a:ext>
                    </a:extLst>
                  </p:cNvPr>
                  <p:cNvGrpSpPr/>
                  <p:nvPr/>
                </p:nvGrpSpPr>
                <p:grpSpPr>
                  <a:xfrm>
                    <a:off x="5718434" y="3411392"/>
                    <a:ext cx="331095" cy="240507"/>
                    <a:chOff x="5718434" y="3381512"/>
                    <a:chExt cx="331095" cy="240507"/>
                  </a:xfrm>
                </p:grpSpPr>
                <p:grpSp>
                  <p:nvGrpSpPr>
                    <p:cNvPr id="298" name="Group 297">
                      <a:extLst>
                        <a:ext uri="{FF2B5EF4-FFF2-40B4-BE49-F238E27FC236}">
                          <a16:creationId xmlns:a16="http://schemas.microsoft.com/office/drawing/2014/main" id="{A85F11A5-45B4-479D-8720-EB5932EFB34A}"/>
                        </a:ext>
                      </a:extLst>
                    </p:cNvPr>
                    <p:cNvGrpSpPr/>
                    <p:nvPr/>
                  </p:nvGrpSpPr>
                  <p:grpSpPr>
                    <a:xfrm>
                      <a:off x="5718434" y="3381512"/>
                      <a:ext cx="331095" cy="205955"/>
                      <a:chOff x="1940022" y="2942066"/>
                      <a:chExt cx="2357982" cy="1466762"/>
                    </a:xfrm>
                  </p:grpSpPr>
                  <p:sp>
                    <p:nvSpPr>
                      <p:cNvPr id="300" name="Freeform: Shape 299">
                        <a:extLst>
                          <a:ext uri="{FF2B5EF4-FFF2-40B4-BE49-F238E27FC236}">
                            <a16:creationId xmlns:a16="http://schemas.microsoft.com/office/drawing/2014/main" id="{03C7C73A-1683-46E8-8CED-70935D4B196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01" name="Freeform: Shape 300">
                        <a:extLst>
                          <a:ext uri="{FF2B5EF4-FFF2-40B4-BE49-F238E27FC236}">
                            <a16:creationId xmlns:a16="http://schemas.microsoft.com/office/drawing/2014/main" id="{664E74ED-C390-4EF7-9382-87F1E8907238}"/>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302" name="Freeform: Shape 301">
                        <a:extLst>
                          <a:ext uri="{FF2B5EF4-FFF2-40B4-BE49-F238E27FC236}">
                            <a16:creationId xmlns:a16="http://schemas.microsoft.com/office/drawing/2014/main" id="{AF6A26DB-241C-4BB2-A035-6A0DC2F9E64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9" name="Freeform: Shape 298">
                      <a:extLst>
                        <a:ext uri="{FF2B5EF4-FFF2-40B4-BE49-F238E27FC236}">
                          <a16:creationId xmlns:a16="http://schemas.microsoft.com/office/drawing/2014/main" id="{6E52FDAE-316A-448D-9F9F-FCBCB567644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7" name="TextBox 296">
                    <a:extLst>
                      <a:ext uri="{FF2B5EF4-FFF2-40B4-BE49-F238E27FC236}">
                        <a16:creationId xmlns:a16="http://schemas.microsoft.com/office/drawing/2014/main" id="{2B666CDF-1364-4669-8B60-CC819D1D6E1B}"/>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grpSp>
              <p:nvGrpSpPr>
                <p:cNvPr id="285" name="Group 284">
                  <a:extLst>
                    <a:ext uri="{FF2B5EF4-FFF2-40B4-BE49-F238E27FC236}">
                      <a16:creationId xmlns:a16="http://schemas.microsoft.com/office/drawing/2014/main" id="{020D0D22-0BCE-4406-807C-2D8B3B1D5A91}"/>
                    </a:ext>
                  </a:extLst>
                </p:cNvPr>
                <p:cNvGrpSpPr/>
                <p:nvPr/>
              </p:nvGrpSpPr>
              <p:grpSpPr>
                <a:xfrm>
                  <a:off x="6279260" y="2239759"/>
                  <a:ext cx="494544" cy="541543"/>
                  <a:chOff x="5614157" y="3113410"/>
                  <a:chExt cx="543998" cy="595697"/>
                </a:xfrm>
              </p:grpSpPr>
              <p:sp>
                <p:nvSpPr>
                  <p:cNvPr id="287" name="Freeform: Shape 286">
                    <a:extLst>
                      <a:ext uri="{FF2B5EF4-FFF2-40B4-BE49-F238E27FC236}">
                        <a16:creationId xmlns:a16="http://schemas.microsoft.com/office/drawing/2014/main" id="{0D725ED0-3578-4A34-8FA5-96F2C9A9918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288" name="Group 287">
                    <a:extLst>
                      <a:ext uri="{FF2B5EF4-FFF2-40B4-BE49-F238E27FC236}">
                        <a16:creationId xmlns:a16="http://schemas.microsoft.com/office/drawing/2014/main" id="{11882AD6-2A4D-4B81-953C-91D564857249}"/>
                      </a:ext>
                    </a:extLst>
                  </p:cNvPr>
                  <p:cNvGrpSpPr/>
                  <p:nvPr/>
                </p:nvGrpSpPr>
                <p:grpSpPr>
                  <a:xfrm>
                    <a:off x="5718434" y="3411392"/>
                    <a:ext cx="331095" cy="240507"/>
                    <a:chOff x="5718434" y="3381512"/>
                    <a:chExt cx="331095" cy="240507"/>
                  </a:xfrm>
                </p:grpSpPr>
                <p:grpSp>
                  <p:nvGrpSpPr>
                    <p:cNvPr id="290" name="Group 289">
                      <a:extLst>
                        <a:ext uri="{FF2B5EF4-FFF2-40B4-BE49-F238E27FC236}">
                          <a16:creationId xmlns:a16="http://schemas.microsoft.com/office/drawing/2014/main" id="{6D06A099-4607-4395-BA03-C72BDD89647D}"/>
                        </a:ext>
                      </a:extLst>
                    </p:cNvPr>
                    <p:cNvGrpSpPr/>
                    <p:nvPr/>
                  </p:nvGrpSpPr>
                  <p:grpSpPr>
                    <a:xfrm>
                      <a:off x="5718434" y="3381512"/>
                      <a:ext cx="331095" cy="205955"/>
                      <a:chOff x="1940022" y="2942066"/>
                      <a:chExt cx="2357982" cy="1466762"/>
                    </a:xfrm>
                  </p:grpSpPr>
                  <p:sp>
                    <p:nvSpPr>
                      <p:cNvPr id="292" name="Freeform: Shape 291">
                        <a:extLst>
                          <a:ext uri="{FF2B5EF4-FFF2-40B4-BE49-F238E27FC236}">
                            <a16:creationId xmlns:a16="http://schemas.microsoft.com/office/drawing/2014/main" id="{06B0C400-2E53-48D5-87DB-E919C292B60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93" name="Freeform: Shape 292">
                        <a:extLst>
                          <a:ext uri="{FF2B5EF4-FFF2-40B4-BE49-F238E27FC236}">
                            <a16:creationId xmlns:a16="http://schemas.microsoft.com/office/drawing/2014/main" id="{1F08896E-155D-40BD-A968-4F7C169B500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94" name="Freeform: Shape 293">
                        <a:extLst>
                          <a:ext uri="{FF2B5EF4-FFF2-40B4-BE49-F238E27FC236}">
                            <a16:creationId xmlns:a16="http://schemas.microsoft.com/office/drawing/2014/main" id="{D291E6DD-4F4B-4C72-A3DE-0FBAE13AA43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91" name="Freeform: Shape 290">
                      <a:extLst>
                        <a:ext uri="{FF2B5EF4-FFF2-40B4-BE49-F238E27FC236}">
                          <a16:creationId xmlns:a16="http://schemas.microsoft.com/office/drawing/2014/main" id="{6511399E-4095-4124-8AC0-6E55A3CDC398}"/>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sp>
                <p:nvSpPr>
                  <p:cNvPr id="289" name="TextBox 288">
                    <a:extLst>
                      <a:ext uri="{FF2B5EF4-FFF2-40B4-BE49-F238E27FC236}">
                        <a16:creationId xmlns:a16="http://schemas.microsoft.com/office/drawing/2014/main" id="{D118D3CD-BA77-4AC1-B0E6-F595F7ADE3FA}"/>
                      </a:ext>
                    </a:extLst>
                  </p:cNvPr>
                  <p:cNvSpPr txBox="1"/>
                  <p:nvPr/>
                </p:nvSpPr>
                <p:spPr>
                  <a:xfrm>
                    <a:off x="5673089" y="3167194"/>
                    <a:ext cx="421781" cy="507965"/>
                  </a:xfrm>
                  <a:prstGeom prst="rect">
                    <a:avLst/>
                  </a:prstGeom>
                  <a:noFill/>
                </p:spPr>
                <p:txBody>
                  <a:bodyPr wrap="square" rtlCol="0">
                    <a:spAutoFit/>
                  </a:bodyPr>
                  <a:lstStyle/>
                  <a:p>
                    <a:pPr algn="ctr" defTabSz="932597">
                      <a:defRPr/>
                    </a:pPr>
                    <a:endParaRPr lang="en-US" sz="1099" cap="all">
                      <a:solidFill>
                        <a:srgbClr val="FFFFFF"/>
                      </a:solidFill>
                      <a:latin typeface="Segoe UI Semibold" panose="020B0702040204020203" pitchFamily="34" charset="0"/>
                      <a:cs typeface="Segoe UI Semibold" panose="020B0702040204020203" pitchFamily="34" charset="0"/>
                    </a:endParaRPr>
                  </a:p>
                </p:txBody>
              </p:sp>
            </p:grpSp>
            <p:cxnSp>
              <p:nvCxnSpPr>
                <p:cNvPr id="286" name="Straight Connector 285">
                  <a:extLst>
                    <a:ext uri="{FF2B5EF4-FFF2-40B4-BE49-F238E27FC236}">
                      <a16:creationId xmlns:a16="http://schemas.microsoft.com/office/drawing/2014/main" id="{57B9C1E0-BCE0-4C58-BDB3-A1B102E35979}"/>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82" name="Straight Arrow Connector 281" descr="Two way arrow">
                <a:extLst>
                  <a:ext uri="{FF2B5EF4-FFF2-40B4-BE49-F238E27FC236}">
                    <a16:creationId xmlns:a16="http://schemas.microsoft.com/office/drawing/2014/main" id="{E42B4D08-7C10-4497-8787-AE030FFDE521}"/>
                  </a:ext>
                </a:extLst>
              </p:cNvPr>
              <p:cNvCxnSpPr>
                <a:cxnSpLocks/>
              </p:cNvCxnSpPr>
              <p:nvPr/>
            </p:nvCxnSpPr>
            <p:spPr>
              <a:xfrm>
                <a:off x="10575768" y="2885208"/>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1829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4.16667E-7 -0.02662 L 4.16667E-7 3.7037E-7 " pathEditMode="relative" rAng="0" ptsTypes="AA">
                                      <p:cBhvr>
                                        <p:cTn id="9" dur="600" fill="hold"/>
                                        <p:tgtEl>
                                          <p:spTgt spid="8"/>
                                        </p:tgtEl>
                                        <p:attrNameLst>
                                          <p:attrName>ppt_x</p:attrName>
                                          <p:attrName>ppt_y</p:attrName>
                                        </p:attrNameLst>
                                      </p:cBhvr>
                                      <p:rCtr x="0" y="1296"/>
                                    </p:animMotion>
                                  </p:childTnLst>
                                </p:cTn>
                              </p:par>
                              <p:par>
                                <p:cTn id="10" presetID="10"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nodeType="withEffect">
                                  <p:stCondLst>
                                    <p:cond delay="0"/>
                                  </p:stCondLst>
                                  <p:childTnLst>
                                    <p:animMotion origin="layout" path="M 0.01849 -2.22222E-6 L -3.75E-6 -2.22222E-6 " pathEditMode="relative" rAng="0" ptsTypes="AA">
                                      <p:cBhvr>
                                        <p:cTn id="14" dur="600" fill="hold"/>
                                        <p:tgtEl>
                                          <p:spTgt spid="59"/>
                                        </p:tgtEl>
                                        <p:attrNameLst>
                                          <p:attrName>ppt_x</p:attrName>
                                          <p:attrName>ppt_y</p:attrName>
                                        </p:attrNameLst>
                                      </p:cBhvr>
                                      <p:rCtr x="-924" y="0"/>
                                    </p:animMotion>
                                  </p:childTnLst>
                                </p:cTn>
                              </p:par>
                              <p:par>
                                <p:cTn id="15" presetID="22" presetClass="entr" presetSubtype="1" fill="hold" nodeType="withEffect">
                                  <p:stCondLst>
                                    <p:cond delay="10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500"/>
                                        <p:tgtEl>
                                          <p:spTgt spid="57"/>
                                        </p:tgtEl>
                                      </p:cBhvr>
                                    </p:animEffect>
                                  </p:childTnLst>
                                </p:cTn>
                              </p:par>
                              <p:par>
                                <p:cTn id="18" presetID="10" presetClass="entr" presetSubtype="0" fill="hold" nodeType="withEffect">
                                  <p:stCondLst>
                                    <p:cond delay="1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100"/>
                                  </p:stCondLst>
                                  <p:childTnLst>
                                    <p:animMotion origin="layout" path="M 4.16667E-7 -0.02662 L 4.16667E-7 -2.59259E-6 " pathEditMode="relative" rAng="0" ptsTypes="AA">
                                      <p:cBhvr>
                                        <p:cTn id="22" dur="600" fill="hold"/>
                                        <p:tgtEl>
                                          <p:spTgt spid="9"/>
                                        </p:tgtEl>
                                        <p:attrNameLst>
                                          <p:attrName>ppt_x</p:attrName>
                                          <p:attrName>ppt_y</p:attrName>
                                        </p:attrNameLst>
                                      </p:cBhvr>
                                      <p:rCtr x="0" y="1319"/>
                                    </p:animMotion>
                                  </p:childTnLst>
                                </p:cTn>
                              </p:par>
                              <p:par>
                                <p:cTn id="23" presetID="10" presetClass="entr" presetSubtype="0" fill="hold" nodeType="withEffect">
                                  <p:stCondLst>
                                    <p:cond delay="20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35" presetClass="path" presetSubtype="0" decel="100000" fill="hold" nodeType="withEffect">
                                  <p:stCondLst>
                                    <p:cond delay="200"/>
                                  </p:stCondLst>
                                  <p:childTnLst>
                                    <p:animMotion origin="layout" path="M 0.01849 4.81481E-6 L 4.16667E-7 4.81481E-6 " pathEditMode="relative" rAng="0" ptsTypes="AA">
                                      <p:cBhvr>
                                        <p:cTn id="27" dur="600" fill="hold"/>
                                        <p:tgtEl>
                                          <p:spTgt spid="63"/>
                                        </p:tgtEl>
                                        <p:attrNameLst>
                                          <p:attrName>ppt_x</p:attrName>
                                          <p:attrName>ppt_y</p:attrName>
                                        </p:attrNameLst>
                                      </p:cBhvr>
                                      <p:rCtr x="-924" y="0"/>
                                    </p:animMotion>
                                  </p:childTnLst>
                                </p:cTn>
                              </p:par>
                              <p:par>
                                <p:cTn id="28" presetID="22" presetClass="entr" presetSubtype="1" fill="hold" nodeType="withEffect">
                                  <p:stCondLst>
                                    <p:cond delay="300"/>
                                  </p:stCondLst>
                                  <p:childTnLst>
                                    <p:set>
                                      <p:cBhvr>
                                        <p:cTn id="29" dur="1" fill="hold">
                                          <p:stCondLst>
                                            <p:cond delay="0"/>
                                          </p:stCondLst>
                                        </p:cTn>
                                        <p:tgtEl>
                                          <p:spTgt spid="58"/>
                                        </p:tgtEl>
                                        <p:attrNameLst>
                                          <p:attrName>style.visibility</p:attrName>
                                        </p:attrNameLst>
                                      </p:cBhvr>
                                      <p:to>
                                        <p:strVal val="visible"/>
                                      </p:to>
                                    </p:set>
                                    <p:animEffect transition="in" filter="wipe(up)">
                                      <p:cBhvr>
                                        <p:cTn id="30" dur="500"/>
                                        <p:tgtEl>
                                          <p:spTgt spid="58"/>
                                        </p:tgtEl>
                                      </p:cBhvr>
                                    </p:animEffect>
                                  </p:childTnLst>
                                </p:cTn>
                              </p:par>
                              <p:par>
                                <p:cTn id="31" presetID="10" presetClass="entr" presetSubtype="0" fill="hold" nodeType="withEffect">
                                  <p:stCondLst>
                                    <p:cond delay="3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nodeType="withEffect">
                                  <p:stCondLst>
                                    <p:cond delay="300"/>
                                  </p:stCondLst>
                                  <p:childTnLst>
                                    <p:animMotion origin="layout" path="M 4.16667E-7 -0.02662 L 4.16667E-7 -2.59259E-6 " pathEditMode="relative" rAng="0" ptsTypes="AA">
                                      <p:cBhvr>
                                        <p:cTn id="35" dur="600" fill="hold"/>
                                        <p:tgtEl>
                                          <p:spTgt spid="7"/>
                                        </p:tgtEl>
                                        <p:attrNameLst>
                                          <p:attrName>ppt_x</p:attrName>
                                          <p:attrName>ppt_y</p:attrName>
                                        </p:attrNameLst>
                                      </p:cBhvr>
                                      <p:rCtr x="0" y="1319"/>
                                    </p:animMotion>
                                  </p:childTnLst>
                                </p:cTn>
                              </p:par>
                              <p:par>
                                <p:cTn id="36" presetID="10" presetClass="entr" presetSubtype="0" fill="hold" nodeType="withEffect">
                                  <p:stCondLst>
                                    <p:cond delay="30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35" presetClass="path" presetSubtype="0" decel="100000" fill="hold" nodeType="withEffect">
                                  <p:stCondLst>
                                    <p:cond delay="300"/>
                                  </p:stCondLst>
                                  <p:childTnLst>
                                    <p:animMotion origin="layout" path="M 0.01849 -2.22222E-6 L -3.75E-6 -2.22222E-6 " pathEditMode="relative" rAng="0" ptsTypes="AA">
                                      <p:cBhvr>
                                        <p:cTn id="40" dur="600" fill="hold"/>
                                        <p:tgtEl>
                                          <p:spTgt spid="67"/>
                                        </p:tgtEl>
                                        <p:attrNameLst>
                                          <p:attrName>ppt_x</p:attrName>
                                          <p:attrName>ppt_y</p:attrName>
                                        </p:attrNameLst>
                                      </p:cBhvr>
                                      <p:rCtr x="-924" y="0"/>
                                    </p:animMotion>
                                  </p:childTnLst>
                                </p:cTn>
                              </p:par>
                              <p:par>
                                <p:cTn id="41" presetID="22" presetClass="entr" presetSubtype="8"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500"/>
                                        <p:tgtEl>
                                          <p:spTgt spid="62"/>
                                        </p:tgtEl>
                                      </p:cBhvr>
                                    </p:animEffect>
                                  </p:childTnLst>
                                </p:cTn>
                              </p:par>
                              <p:par>
                                <p:cTn id="44" presetID="22" presetClass="entr" presetSubtype="8" fill="hold"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left)">
                                      <p:cBhvr>
                                        <p:cTn id="46" dur="500"/>
                                        <p:tgtEl>
                                          <p:spTgt spid="66"/>
                                        </p:tgtEl>
                                      </p:cBhvr>
                                    </p:animEffect>
                                  </p:childTnLst>
                                </p:cTn>
                              </p:par>
                              <p:par>
                                <p:cTn id="47" presetID="22" presetClass="entr" presetSubtype="8"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 uri="{C183D7F6-B498-43B3-948B-1728B52AA6E4}">
                <adec:decorative xmlns:adec="http://schemas.microsoft.com/office/drawing/2017/decorative" val="1"/>
              </a:ext>
            </a:extLst>
          </p:cNvPr>
          <p:cNvSpPr/>
          <p:nvPr/>
        </p:nvSpPr>
        <p:spPr>
          <a:xfrm rot="16200000">
            <a:off x="4468642" y="-2730977"/>
            <a:ext cx="4626961" cy="11409389"/>
          </a:xfrm>
          <a:prstGeom prst="trapezoid">
            <a:avLst>
              <a:gd name="adj" fmla="val 43093"/>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 uri="{C183D7F6-B498-43B3-948B-1728B52AA6E4}">
                <adec:decorative xmlns:adec="http://schemas.microsoft.com/office/drawing/2017/decorative" val="1"/>
              </a:ext>
            </a:extLst>
          </p:cNvPr>
          <p:cNvSpPr/>
          <p:nvPr/>
        </p:nvSpPr>
        <p:spPr>
          <a:xfrm>
            <a:off x="1026153" y="5495227"/>
            <a:ext cx="11409388" cy="1406913"/>
          </a:xfrm>
          <a:prstGeom prst="round2DiagRect">
            <a:avLst>
              <a:gd name="adj1" fmla="val 24766"/>
              <a:gd name="adj2" fmla="val 0"/>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5" tIns="46623" rIns="93245" bIns="46623" numCol="1" spcCol="0" rtlCol="0" fromWordArt="0" anchor="ctr" anchorCtr="0" forceAA="0" compatLnSpc="1">
            <a:prstTxWarp prst="textNoShape">
              <a:avLst/>
            </a:prstTxWarp>
            <a:noAutofit/>
          </a:bodyPr>
          <a:lstStyle/>
          <a:p>
            <a:pPr algn="ctr" defTabSz="932357">
              <a:defRPr/>
            </a:pPr>
            <a:endParaRPr lang="en-US" sz="1836">
              <a:solidFill>
                <a:prstClr val="white"/>
              </a:solidFill>
              <a:latin typeface="Calibri" panose="020F0502020204030204"/>
            </a:endParaRPr>
          </a:p>
        </p:txBody>
      </p:sp>
      <p:cxnSp>
        <p:nvCxnSpPr>
          <p:cNvPr id="9" name="Straight Connector 8">
            <a:extLst>
              <a:ext uri="{FF2B5EF4-FFF2-40B4-BE49-F238E27FC236}">
                <a16:creationId xmlns:a16="http://schemas.microsoft.com/office/drawing/2014/main" id="{F294677F-E332-4800-821E-8E899E2744E1}"/>
              </a:ext>
              <a:ext uri="{C183D7F6-B498-43B3-948B-1728B52AA6E4}">
                <adec:decorative xmlns:adec="http://schemas.microsoft.com/office/drawing/2017/decorative" val="1"/>
              </a:ext>
            </a:extLst>
          </p:cNvPr>
          <p:cNvCxnSpPr/>
          <p:nvPr/>
        </p:nvCxnSpPr>
        <p:spPr>
          <a:xfrm>
            <a:off x="8121104" y="82927"/>
            <a:ext cx="0" cy="520898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280" name="Rectangle 279">
            <a:extLst>
              <a:ext uri="{FF2B5EF4-FFF2-40B4-BE49-F238E27FC236}">
                <a16:creationId xmlns:a16="http://schemas.microsoft.com/office/drawing/2014/main" id="{5D4260F5-1130-4226-BB6B-6BB290C8AE91}"/>
              </a:ext>
              <a:ext uri="{C183D7F6-B498-43B3-948B-1728B52AA6E4}">
                <adec:decorative xmlns:adec="http://schemas.microsoft.com/office/drawing/2017/decorative" val="1"/>
              </a:ext>
            </a:extLst>
          </p:cNvPr>
          <p:cNvSpPr/>
          <p:nvPr/>
        </p:nvSpPr>
        <p:spPr>
          <a:xfrm>
            <a:off x="7982582"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cxnSp>
        <p:nvCxnSpPr>
          <p:cNvPr id="8" name="Straight Connector 7">
            <a:extLst>
              <a:ext uri="{FF2B5EF4-FFF2-40B4-BE49-F238E27FC236}">
                <a16:creationId xmlns:a16="http://schemas.microsoft.com/office/drawing/2014/main" id="{CE4C8C77-77BB-427A-BF29-B8E5BF4AD66C}"/>
              </a:ext>
              <a:ext uri="{C183D7F6-B498-43B3-948B-1728B52AA6E4}">
                <adec:decorative xmlns:adec="http://schemas.microsoft.com/office/drawing/2017/decorative" val="1"/>
              </a:ext>
            </a:extLst>
          </p:cNvPr>
          <p:cNvCxnSpPr>
            <a:cxnSpLocks/>
          </p:cNvCxnSpPr>
          <p:nvPr/>
        </p:nvCxnSpPr>
        <p:spPr>
          <a:xfrm>
            <a:off x="5425224" y="187717"/>
            <a:ext cx="0" cy="5104191"/>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279" name="Rectangle 278">
            <a:extLst>
              <a:ext uri="{FF2B5EF4-FFF2-40B4-BE49-F238E27FC236}">
                <a16:creationId xmlns:a16="http://schemas.microsoft.com/office/drawing/2014/main" id="{330B8DE4-C1A3-49EC-A210-5737DA5A1A31}"/>
              </a:ext>
              <a:ext uri="{C183D7F6-B498-43B3-948B-1728B52AA6E4}">
                <adec:decorative xmlns:adec="http://schemas.microsoft.com/office/drawing/2017/decorative" val="1"/>
              </a:ext>
            </a:extLst>
          </p:cNvPr>
          <p:cNvSpPr/>
          <p:nvPr/>
        </p:nvSpPr>
        <p:spPr>
          <a:xfrm>
            <a:off x="5262271"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cxnSp>
        <p:nvCxnSpPr>
          <p:cNvPr id="7" name="Straight Connector 6">
            <a:extLst>
              <a:ext uri="{FF2B5EF4-FFF2-40B4-BE49-F238E27FC236}">
                <a16:creationId xmlns:a16="http://schemas.microsoft.com/office/drawing/2014/main" id="{938AEBC6-24B7-4E1E-A3D0-7D0A64B61EE6}"/>
              </a:ext>
              <a:ext uri="{C183D7F6-B498-43B3-948B-1728B52AA6E4}">
                <adec:decorative xmlns:adec="http://schemas.microsoft.com/office/drawing/2017/decorative" val="1"/>
              </a:ext>
            </a:extLst>
          </p:cNvPr>
          <p:cNvCxnSpPr>
            <a:cxnSpLocks/>
          </p:cNvCxnSpPr>
          <p:nvPr/>
        </p:nvCxnSpPr>
        <p:spPr>
          <a:xfrm>
            <a:off x="3115408" y="82925"/>
            <a:ext cx="0" cy="5250155"/>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77364D7-85EC-4FB3-B0C6-93FB30634499}"/>
              </a:ext>
              <a:ext uri="{C183D7F6-B498-43B3-948B-1728B52AA6E4}">
                <adec:decorative xmlns:adec="http://schemas.microsoft.com/office/drawing/2017/decorative" val="1"/>
              </a:ext>
            </a:extLst>
          </p:cNvPr>
          <p:cNvSpPr/>
          <p:nvPr/>
        </p:nvSpPr>
        <p:spPr>
          <a:xfrm>
            <a:off x="2953700" y="0"/>
            <a:ext cx="324649" cy="12901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 name="Rectangle 5">
            <a:extLst>
              <a:ext uri="{FF2B5EF4-FFF2-40B4-BE49-F238E27FC236}">
                <a16:creationId xmlns:a16="http://schemas.microsoft.com/office/drawing/2014/main" id="{E93B7643-4CA6-4EAA-955F-7DCA337B4B2D}"/>
              </a:ext>
              <a:ext uri="{C183D7F6-B498-43B3-948B-1728B52AA6E4}">
                <adec:decorative xmlns:adec="http://schemas.microsoft.com/office/drawing/2017/decorative" val="1"/>
              </a:ext>
            </a:extLst>
          </p:cNvPr>
          <p:cNvSpPr/>
          <p:nvPr/>
        </p:nvSpPr>
        <p:spPr>
          <a:xfrm>
            <a:off x="-3661" y="0"/>
            <a:ext cx="1029340" cy="70080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nvGrpSpPr>
          <p:cNvPr id="191" name="Group 190">
            <a:extLst>
              <a:ext uri="{FF2B5EF4-FFF2-40B4-BE49-F238E27FC236}">
                <a16:creationId xmlns:a16="http://schemas.microsoft.com/office/drawing/2014/main" id="{166BE227-548A-4FF3-B9B3-6637347115FC}"/>
              </a:ext>
              <a:ext uri="{C183D7F6-B498-43B3-948B-1728B52AA6E4}">
                <adec:decorative xmlns:adec="http://schemas.microsoft.com/office/drawing/2017/decorative" val="1"/>
              </a:ext>
            </a:extLst>
          </p:cNvPr>
          <p:cNvGrpSpPr/>
          <p:nvPr/>
        </p:nvGrpSpPr>
        <p:grpSpPr>
          <a:xfrm>
            <a:off x="6018202" y="2448501"/>
            <a:ext cx="1607420" cy="806122"/>
            <a:chOff x="3271142" y="4336126"/>
            <a:chExt cx="1181970" cy="505114"/>
          </a:xfrm>
        </p:grpSpPr>
        <p:grpSp>
          <p:nvGrpSpPr>
            <p:cNvPr id="215" name="Group 214">
              <a:extLst>
                <a:ext uri="{FF2B5EF4-FFF2-40B4-BE49-F238E27FC236}">
                  <a16:creationId xmlns:a16="http://schemas.microsoft.com/office/drawing/2014/main" id="{BD46E9DF-FAE6-4E0F-81F2-C6CDF36FA577}"/>
                </a:ext>
              </a:extLst>
            </p:cNvPr>
            <p:cNvGrpSpPr/>
            <p:nvPr/>
          </p:nvGrpSpPr>
          <p:grpSpPr>
            <a:xfrm>
              <a:off x="3355454" y="4511041"/>
              <a:ext cx="1013346" cy="260154"/>
              <a:chOff x="3316265" y="4628710"/>
              <a:chExt cx="1090080" cy="279854"/>
            </a:xfrm>
          </p:grpSpPr>
          <p:grpSp>
            <p:nvGrpSpPr>
              <p:cNvPr id="237" name="Group 236">
                <a:extLst>
                  <a:ext uri="{FF2B5EF4-FFF2-40B4-BE49-F238E27FC236}">
                    <a16:creationId xmlns:a16="http://schemas.microsoft.com/office/drawing/2014/main" id="{3FF7F28A-0B0F-4A92-A8FB-385313EC848D}"/>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9192DF2E-BE68-466F-8DC6-C7B6BECAB14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72DEA5F6-9C01-46D3-A9A6-C4481AAE57CD}"/>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BE78B4ED-1028-41EE-B79F-6C07376180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250" name="Straight Connector 249">
                    <a:extLst>
                      <a:ext uri="{FF2B5EF4-FFF2-40B4-BE49-F238E27FC236}">
                        <a16:creationId xmlns:a16="http://schemas.microsoft.com/office/drawing/2014/main" id="{761BF9C7-71AB-4C54-B5A4-B80797B9B5B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A6341A8A-87FD-4852-824E-245F0869E785}"/>
                  </a:ext>
                </a:extLst>
              </p:cNvPr>
              <p:cNvGrpSpPr/>
              <p:nvPr/>
            </p:nvGrpSpPr>
            <p:grpSpPr>
              <a:xfrm>
                <a:off x="4001485" y="4628710"/>
                <a:ext cx="404860" cy="279854"/>
                <a:chOff x="1543272" y="4740617"/>
                <a:chExt cx="824865" cy="570180"/>
              </a:xfrm>
            </p:grpSpPr>
            <p:pic>
              <p:nvPicPr>
                <p:cNvPr id="243" name="Picture 242">
                  <a:extLst>
                    <a:ext uri="{FF2B5EF4-FFF2-40B4-BE49-F238E27FC236}">
                      <a16:creationId xmlns:a16="http://schemas.microsoft.com/office/drawing/2014/main" id="{7068882A-FCF5-4D00-8552-522D9910304A}"/>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4" name="Group 243">
                  <a:extLst>
                    <a:ext uri="{FF2B5EF4-FFF2-40B4-BE49-F238E27FC236}">
                      <a16:creationId xmlns:a16="http://schemas.microsoft.com/office/drawing/2014/main" id="{5E1D2A1C-52E7-440F-96EF-544F241C2FB7}"/>
                    </a:ext>
                  </a:extLst>
                </p:cNvPr>
                <p:cNvGrpSpPr/>
                <p:nvPr/>
              </p:nvGrpSpPr>
              <p:grpSpPr>
                <a:xfrm>
                  <a:off x="1543272" y="4740617"/>
                  <a:ext cx="824865" cy="570180"/>
                  <a:chOff x="1487917" y="4740617"/>
                  <a:chExt cx="920385" cy="570180"/>
                </a:xfrm>
              </p:grpSpPr>
              <p:sp>
                <p:nvSpPr>
                  <p:cNvPr id="245" name="Freeform: Shape 244">
                    <a:extLst>
                      <a:ext uri="{FF2B5EF4-FFF2-40B4-BE49-F238E27FC236}">
                        <a16:creationId xmlns:a16="http://schemas.microsoft.com/office/drawing/2014/main" id="{06D5E970-5935-4678-B408-22D871737665}"/>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246" name="Straight Connector 245">
                    <a:extLst>
                      <a:ext uri="{FF2B5EF4-FFF2-40B4-BE49-F238E27FC236}">
                        <a16:creationId xmlns:a16="http://schemas.microsoft.com/office/drawing/2014/main" id="{E7CFBF15-E40E-4CB0-BF59-B66A458E8F91}"/>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184D6451-935C-4861-8090-73183396110B}"/>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5" name="Rectangle: Rounded Corners 234">
              <a:extLst>
                <a:ext uri="{FF2B5EF4-FFF2-40B4-BE49-F238E27FC236}">
                  <a16:creationId xmlns:a16="http://schemas.microsoft.com/office/drawing/2014/main" id="{3DE32D50-2A44-4736-B968-B6D5FA08640C}"/>
                </a:ext>
              </a:extLst>
            </p:cNvPr>
            <p:cNvSpPr/>
            <p:nvPr/>
          </p:nvSpPr>
          <p:spPr bwMode="auto">
            <a:xfrm>
              <a:off x="3271142" y="4409440"/>
              <a:ext cx="1181970" cy="431800"/>
            </a:xfrm>
            <a:prstGeom prst="roundRect">
              <a:avLst/>
            </a:prstGeom>
            <a:noFill/>
            <a:ln w="19050" cap="flat" cmpd="sng" algn="ctr">
              <a:solidFill>
                <a:schemeClr val="bg1"/>
              </a:solidFill>
              <a:prstDash val="solid"/>
            </a:ln>
            <a:effectLst/>
          </p:spPr>
          <p:txBody>
            <a:bodyPr rtlCol="0" anchor="ctr"/>
            <a:lstStyle/>
            <a:p>
              <a:pPr algn="ctr" defTabSz="932065">
                <a:defRPr/>
              </a:pPr>
              <a:endParaRPr lang="en-US" sz="1797" kern="0" err="1">
                <a:solidFill>
                  <a:srgbClr val="FFFFFF"/>
                </a:solidFill>
                <a:latin typeface="Segoe UI Semilight"/>
              </a:endParaRPr>
            </a:p>
          </p:txBody>
        </p:sp>
        <p:sp>
          <p:nvSpPr>
            <p:cNvPr id="236" name="TextBox 235">
              <a:extLst>
                <a:ext uri="{FF2B5EF4-FFF2-40B4-BE49-F238E27FC236}">
                  <a16:creationId xmlns:a16="http://schemas.microsoft.com/office/drawing/2014/main" id="{2D03045A-1F38-45DF-8B3F-44A1E4E64C22}"/>
                </a:ext>
              </a:extLst>
            </p:cNvPr>
            <p:cNvSpPr txBox="1"/>
            <p:nvPr/>
          </p:nvSpPr>
          <p:spPr>
            <a:xfrm>
              <a:off x="3627212" y="4336126"/>
              <a:ext cx="469830" cy="92773"/>
            </a:xfrm>
            <a:prstGeom prst="rect">
              <a:avLst/>
            </a:prstGeom>
            <a:solidFill>
              <a:srgbClr val="4D4C52"/>
            </a:solidFill>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Zone1</a:t>
              </a:r>
              <a:endParaRPr lang="en-US" sz="1836">
                <a:solidFill>
                  <a:prstClr val="white"/>
                </a:solidFill>
                <a:latin typeface="Segoe UI"/>
              </a:endParaRPr>
            </a:p>
          </p:txBody>
        </p:sp>
      </p:grpSp>
      <p:grpSp>
        <p:nvGrpSpPr>
          <p:cNvPr id="15" name="Group 14">
            <a:extLst>
              <a:ext uri="{FF2B5EF4-FFF2-40B4-BE49-F238E27FC236}">
                <a16:creationId xmlns:a16="http://schemas.microsoft.com/office/drawing/2014/main" id="{221F06E3-D755-4CE1-9D92-3BA4B01ECD6D}"/>
              </a:ext>
              <a:ext uri="{C183D7F6-B498-43B3-948B-1728B52AA6E4}">
                <adec:decorative xmlns:adec="http://schemas.microsoft.com/office/drawing/2017/decorative" val="1"/>
              </a:ext>
            </a:extLst>
          </p:cNvPr>
          <p:cNvGrpSpPr/>
          <p:nvPr/>
        </p:nvGrpSpPr>
        <p:grpSpPr>
          <a:xfrm>
            <a:off x="3911929" y="2480061"/>
            <a:ext cx="868970" cy="681557"/>
            <a:chOff x="4293065" y="2628018"/>
            <a:chExt cx="852143" cy="668359"/>
          </a:xfrm>
        </p:grpSpPr>
        <p:pic>
          <p:nvPicPr>
            <p:cNvPr id="10" name="Picture 9">
              <a:extLst>
                <a:ext uri="{FF2B5EF4-FFF2-40B4-BE49-F238E27FC236}">
                  <a16:creationId xmlns:a16="http://schemas.microsoft.com/office/drawing/2014/main" id="{5AD9EF79-3F35-402B-8778-FB65463E1936}"/>
                </a:ext>
              </a:extLst>
            </p:cNvPr>
            <p:cNvPicPr>
              <a:picLocks noChangeAspect="1"/>
            </p:cNvPicPr>
            <p:nvPr/>
          </p:nvPicPr>
          <p:blipFill>
            <a:blip r:embed="rId3"/>
            <a:stretch>
              <a:fillRect/>
            </a:stretch>
          </p:blipFill>
          <p:spPr>
            <a:xfrm>
              <a:off x="4544144" y="2963609"/>
              <a:ext cx="290741" cy="272959"/>
            </a:xfrm>
            <a:prstGeom prst="rect">
              <a:avLst/>
            </a:prstGeom>
          </p:spPr>
        </p:pic>
        <p:sp>
          <p:nvSpPr>
            <p:cNvPr id="11" name="Freeform: Shape 10">
              <a:extLst>
                <a:ext uri="{FF2B5EF4-FFF2-40B4-BE49-F238E27FC236}">
                  <a16:creationId xmlns:a16="http://schemas.microsoft.com/office/drawing/2014/main" id="{9CB09C74-0696-4883-ACC5-7FF19B200E87}"/>
                </a:ext>
              </a:extLst>
            </p:cNvPr>
            <p:cNvSpPr>
              <a:spLocks/>
            </p:cNvSpPr>
            <p:nvPr/>
          </p:nvSpPr>
          <p:spPr bwMode="auto">
            <a:xfrm>
              <a:off x="4419454" y="2852395"/>
              <a:ext cx="540123" cy="44398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sp>
          <p:nvSpPr>
            <p:cNvPr id="12" name="TextBox 11">
              <a:extLst>
                <a:ext uri="{FF2B5EF4-FFF2-40B4-BE49-F238E27FC236}">
                  <a16:creationId xmlns:a16="http://schemas.microsoft.com/office/drawing/2014/main" id="{3CF43172-0857-4202-AEEC-1F2A2C7C4EF0}"/>
                </a:ext>
              </a:extLst>
            </p:cNvPr>
            <p:cNvSpPr txBox="1"/>
            <p:nvPr/>
          </p:nvSpPr>
          <p:spPr>
            <a:xfrm>
              <a:off x="4293065" y="2628018"/>
              <a:ext cx="852143" cy="145191"/>
            </a:xfrm>
            <a:prstGeom prst="rect">
              <a:avLst/>
            </a:prstGeom>
            <a:noFill/>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Data center 1</a:t>
              </a:r>
              <a:endParaRPr lang="en-US" sz="1836">
                <a:solidFill>
                  <a:prstClr val="white"/>
                </a:solidFill>
                <a:latin typeface="Segoe UI"/>
              </a:endParaRPr>
            </a:p>
          </p:txBody>
        </p:sp>
      </p:grpSp>
      <p:sp>
        <p:nvSpPr>
          <p:cNvPr id="181" name="TextBox 180">
            <a:extLst>
              <a:ext uri="{FF2B5EF4-FFF2-40B4-BE49-F238E27FC236}">
                <a16:creationId xmlns:a16="http://schemas.microsoft.com/office/drawing/2014/main" id="{74C7FF9F-1140-44F6-B0F7-2D9EFF402859}"/>
              </a:ext>
            </a:extLst>
          </p:cNvPr>
          <p:cNvSpPr txBox="1"/>
          <p:nvPr/>
        </p:nvSpPr>
        <p:spPr>
          <a:xfrm>
            <a:off x="9501844" y="4848923"/>
            <a:ext cx="1727255" cy="341370"/>
          </a:xfrm>
          <a:prstGeom prst="rect">
            <a:avLst/>
          </a:prstGeom>
          <a:noFill/>
        </p:spPr>
        <p:txBody>
          <a:bodyPr wrap="none" rtlCol="0">
            <a:spAutoFit/>
          </a:bodyPr>
          <a:lstStyle/>
          <a:p>
            <a:pPr algn="ctr" defTabSz="932357">
              <a:defRPr/>
            </a:pPr>
            <a:r>
              <a:rPr lang="en-US" sz="1575">
                <a:solidFill>
                  <a:prstClr val="white"/>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444559" y="4848923"/>
            <a:ext cx="1744193"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Hardware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674289" y="4848923"/>
            <a:ext cx="2383902"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Network/power outage</a:t>
            </a:r>
          </a:p>
        </p:txBody>
      </p:sp>
      <p:grpSp>
        <p:nvGrpSpPr>
          <p:cNvPr id="198" name="Group 197">
            <a:extLst>
              <a:ext uri="{FF2B5EF4-FFF2-40B4-BE49-F238E27FC236}">
                <a16:creationId xmlns:a16="http://schemas.microsoft.com/office/drawing/2014/main" id="{E7E1B172-A4A4-417F-9C54-8907AD8D452E}"/>
              </a:ext>
              <a:ext uri="{C183D7F6-B498-43B3-948B-1728B52AA6E4}">
                <adec:decorative xmlns:adec="http://schemas.microsoft.com/office/drawing/2017/decorative" val="1"/>
              </a:ext>
            </a:extLst>
          </p:cNvPr>
          <p:cNvGrpSpPr/>
          <p:nvPr/>
        </p:nvGrpSpPr>
        <p:grpSpPr>
          <a:xfrm>
            <a:off x="142133" y="1767215"/>
            <a:ext cx="742284" cy="3524692"/>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Infrastructure</a:t>
              </a:r>
            </a:p>
            <a:p>
              <a:pPr defTabSz="931995">
                <a:spcAft>
                  <a:spcPts val="337"/>
                </a:spcAft>
                <a:defRPr/>
              </a:pPr>
              <a:r>
                <a:rPr lang="en-US" sz="1398">
                  <a:solidFill>
                    <a:prstClr val="white"/>
                  </a:solidFill>
                  <a:latin typeface="Segoe UI" panose="020B0502040204020203" pitchFamily="34" charset="0"/>
                  <a:cs typeface="Segoe UI" panose="020B0502040204020203" pitchFamily="34" charset="0"/>
                </a:rPr>
                <a:t>(a</a:t>
              </a:r>
              <a:r>
                <a:rPr lang="en-US" sz="1398">
                  <a:solidFill>
                    <a:prstClr val="white"/>
                  </a:solidFill>
                  <a:latin typeface="Segoe UI Semibold"/>
                </a:rPr>
                <a:t>pplications and data)</a:t>
              </a:r>
            </a:p>
            <a:p>
              <a:pPr defTabSz="931995">
                <a:spcAft>
                  <a:spcPts val="337"/>
                </a:spcAft>
                <a:defRPr/>
              </a:pPr>
              <a:endParaRPr lang="en-US" sz="1398">
                <a:solidFill>
                  <a:prstClr val="white"/>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 uri="{C183D7F6-B498-43B3-948B-1728B52AA6E4}">
                <adec:decorative xmlns:adec="http://schemas.microsoft.com/office/drawing/2017/decorative" val="1"/>
              </a:ext>
            </a:extLst>
          </p:cNvPr>
          <p:cNvGrpSpPr/>
          <p:nvPr/>
        </p:nvGrpSpPr>
        <p:grpSpPr>
          <a:xfrm>
            <a:off x="216403" y="5490149"/>
            <a:ext cx="668014" cy="1406913"/>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Data</a:t>
              </a:r>
            </a:p>
            <a:p>
              <a:pPr defTabSz="931995">
                <a:spcAft>
                  <a:spcPts val="337"/>
                </a:spcAft>
                <a:defRPr/>
              </a:pPr>
              <a:r>
                <a:rPr lang="en-US" sz="1398">
                  <a:solidFill>
                    <a:prstClr val="white"/>
                  </a:solidFill>
                  <a:latin typeface="Segoe UI Semibold"/>
                </a:rPr>
                <a:t>(stateful) </a:t>
              </a:r>
            </a:p>
          </p:txBody>
        </p:sp>
      </p:grpSp>
      <p:sp>
        <p:nvSpPr>
          <p:cNvPr id="254" name="Title 1">
            <a:extLst>
              <a:ext uri="{FF2B5EF4-FFF2-40B4-BE49-F238E27FC236}">
                <a16:creationId xmlns:a16="http://schemas.microsoft.com/office/drawing/2014/main" id="{E2F445E9-003D-43D3-9ABC-3C396ECC7ADA}"/>
              </a:ext>
            </a:extLst>
          </p:cNvPr>
          <p:cNvSpPr>
            <a:spLocks noGrp="1"/>
          </p:cNvSpPr>
          <p:nvPr>
            <p:ph type="title"/>
          </p:nvPr>
        </p:nvSpPr>
        <p:spPr/>
        <p:txBody>
          <a:bodyPr/>
          <a:lstStyle/>
          <a:p>
            <a:r>
              <a:rPr lang="en-US"/>
              <a:t>Types of failures you need resilience from</a:t>
            </a:r>
          </a:p>
        </p:txBody>
      </p:sp>
      <p:sp>
        <p:nvSpPr>
          <p:cNvPr id="240" name="TextBox 239">
            <a:extLst>
              <a:ext uri="{FF2B5EF4-FFF2-40B4-BE49-F238E27FC236}">
                <a16:creationId xmlns:a16="http://schemas.microsoft.com/office/drawing/2014/main" id="{8BDE9C53-6D26-42D3-B93E-1AF810470592}"/>
              </a:ext>
            </a:extLst>
          </p:cNvPr>
          <p:cNvSpPr txBox="1"/>
          <p:nvPr/>
        </p:nvSpPr>
        <p:spPr>
          <a:xfrm>
            <a:off x="1040099" y="2430767"/>
            <a:ext cx="804808" cy="158914"/>
          </a:xfrm>
          <a:prstGeom prst="rect">
            <a:avLst/>
          </a:prstGeom>
        </p:spPr>
        <p:txBody>
          <a:bodyPr wrap="square" lIns="0" tIns="0" rIns="0" bIns="0" rtlCol="0">
            <a:spAutoFit/>
          </a:bodyPr>
          <a:lstStyle/>
          <a:p>
            <a:pPr algn="ctr" defTabSz="932065">
              <a:lnSpc>
                <a:spcPct val="90000"/>
              </a:lnSpc>
              <a:spcAft>
                <a:spcPts val="600"/>
              </a:spcAft>
              <a:defRPr/>
            </a:pPr>
            <a:r>
              <a:rPr lang="en-US" sz="1125">
                <a:solidFill>
                  <a:prstClr val="white"/>
                </a:solidFill>
                <a:latin typeface="Segoe UI"/>
              </a:rPr>
              <a:t>Single VM</a:t>
            </a:r>
            <a:endParaRPr lang="en-US" sz="2250">
              <a:solidFill>
                <a:prstClr val="white"/>
              </a:solidFill>
              <a:latin typeface="Segoe UI"/>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4994745" y="6052156"/>
            <a:ext cx="1769384" cy="341370"/>
          </a:xfrm>
          <a:prstGeom prst="rect">
            <a:avLst/>
          </a:prstGeom>
          <a:noFill/>
        </p:spPr>
        <p:txBody>
          <a:bodyPr wrap="square" rtlCol="0">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7630232" y="6052156"/>
            <a:ext cx="1528120" cy="341370"/>
          </a:xfrm>
          <a:prstGeom prst="rect">
            <a:avLst/>
          </a:prstGeom>
        </p:spPr>
        <p:txBody>
          <a:bodyPr wrap="squar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1970305" y="6052156"/>
            <a:ext cx="2158339" cy="341370"/>
          </a:xfrm>
          <a:prstGeom prst="rect">
            <a:avLst/>
          </a:prstGeom>
        </p:spPr>
        <p:txBody>
          <a:bodyPr wrap="squar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Accidental data loss</a:t>
            </a:r>
          </a:p>
        </p:txBody>
      </p:sp>
      <p:sp>
        <p:nvSpPr>
          <p:cNvPr id="196" name="Rectangle 195">
            <a:extLst>
              <a:ext uri="{FF2B5EF4-FFF2-40B4-BE49-F238E27FC236}">
                <a16:creationId xmlns:a16="http://schemas.microsoft.com/office/drawing/2014/main" id="{DB3F8A7A-0BA7-474E-AA03-A918918EC51C}"/>
              </a:ext>
            </a:extLst>
          </p:cNvPr>
          <p:cNvSpPr/>
          <p:nvPr/>
        </p:nvSpPr>
        <p:spPr>
          <a:xfrm>
            <a:off x="10018325" y="6052156"/>
            <a:ext cx="1435128" cy="341370"/>
          </a:xfrm>
          <a:prstGeom prst="rect">
            <a:avLst/>
          </a:prstGeom>
        </p:spPr>
        <p:txBody>
          <a:bodyPr wrap="none">
            <a:spAutoFit/>
          </a:bodyPr>
          <a:lstStyle/>
          <a:p>
            <a:pPr algn="ctr" defTabSz="932357">
              <a:defRPr/>
            </a:pPr>
            <a:r>
              <a:rPr lang="en-US" sz="1575">
                <a:solidFill>
                  <a:prstClr val="white"/>
                </a:solidFill>
                <a:latin typeface="Segoe UI Semibold" panose="020B0702040204020203" pitchFamily="34" charset="0"/>
                <a:cs typeface="Segoe UI Semibold" panose="020B0702040204020203" pitchFamily="34" charset="0"/>
              </a:rPr>
              <a:t>Rogue admin</a:t>
            </a:r>
          </a:p>
        </p:txBody>
      </p:sp>
      <p:grpSp>
        <p:nvGrpSpPr>
          <p:cNvPr id="3" name="Group 2">
            <a:extLst>
              <a:ext uri="{FF2B5EF4-FFF2-40B4-BE49-F238E27FC236}">
                <a16:creationId xmlns:a16="http://schemas.microsoft.com/office/drawing/2014/main" id="{CB5E7275-2FC8-46E3-8936-734325FDED3A}"/>
              </a:ext>
              <a:ext uri="{C183D7F6-B498-43B3-948B-1728B52AA6E4}">
                <adec:decorative xmlns:adec="http://schemas.microsoft.com/office/drawing/2017/decorative" val="1"/>
              </a:ext>
            </a:extLst>
          </p:cNvPr>
          <p:cNvGrpSpPr/>
          <p:nvPr/>
        </p:nvGrpSpPr>
        <p:grpSpPr>
          <a:xfrm>
            <a:off x="1191651" y="5933664"/>
            <a:ext cx="471353" cy="620979"/>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32543">
                <a:defRPr/>
              </a:pPr>
              <a:endParaRPr lang="en-US" sz="1873">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32543">
                <a:defRPr/>
              </a:pPr>
              <a:endParaRPr lang="en-US" sz="1873">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 uri="{C183D7F6-B498-43B3-948B-1728B52AA6E4}">
                <adec:decorative xmlns:adec="http://schemas.microsoft.com/office/drawing/2017/decorative" val="1"/>
              </a:ext>
            </a:extLst>
          </p:cNvPr>
          <p:cNvGrpSpPr/>
          <p:nvPr/>
        </p:nvGrpSpPr>
        <p:grpSpPr>
          <a:xfrm>
            <a:off x="1469358" y="6134002"/>
            <a:ext cx="286626" cy="271017"/>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8811054" y="1107227"/>
            <a:ext cx="2933711"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Azure site recovery/region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696774" y="1107227"/>
            <a:ext cx="2151144"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554526" y="1107227"/>
            <a:ext cx="1431567"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271870" y="1107227"/>
            <a:ext cx="1592708" cy="459053"/>
          </a:xfrm>
          <a:prstGeom prst="rect">
            <a:avLst/>
          </a:prstGeom>
          <a:no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Premium storage</a:t>
            </a:r>
          </a:p>
        </p:txBody>
      </p:sp>
      <p:grpSp>
        <p:nvGrpSpPr>
          <p:cNvPr id="424" name="Group 423">
            <a:extLst>
              <a:ext uri="{FF2B5EF4-FFF2-40B4-BE49-F238E27FC236}">
                <a16:creationId xmlns:a16="http://schemas.microsoft.com/office/drawing/2014/main" id="{85C7E8BE-DDE8-4C5B-B55E-B25D7B16CCF3}"/>
              </a:ext>
              <a:ext uri="{C183D7F6-B498-43B3-948B-1728B52AA6E4}">
                <adec:decorative xmlns:adec="http://schemas.microsoft.com/office/drawing/2017/decorative" val="1"/>
              </a:ext>
            </a:extLst>
          </p:cNvPr>
          <p:cNvGrpSpPr/>
          <p:nvPr/>
        </p:nvGrpSpPr>
        <p:grpSpPr>
          <a:xfrm>
            <a:off x="4493500" y="2773284"/>
            <a:ext cx="286626" cy="271017"/>
            <a:chOff x="9687132" y="5337166"/>
            <a:chExt cx="207220" cy="195938"/>
          </a:xfrm>
        </p:grpSpPr>
        <p:sp>
          <p:nvSpPr>
            <p:cNvPr id="425" name="Oval 5">
              <a:extLst>
                <a:ext uri="{FF2B5EF4-FFF2-40B4-BE49-F238E27FC236}">
                  <a16:creationId xmlns:a16="http://schemas.microsoft.com/office/drawing/2014/main" id="{8A71FEE3-799F-479F-AD7C-5F374DF18927}"/>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26" name="LightningBolt_E945" title="Icon of a lightning bolt">
              <a:extLst>
                <a:ext uri="{FF2B5EF4-FFF2-40B4-BE49-F238E27FC236}">
                  <a16:creationId xmlns:a16="http://schemas.microsoft.com/office/drawing/2014/main" id="{03987E1C-94BA-4F8F-80B3-817AE0B41952}"/>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nvGrpSpPr>
          <p:cNvPr id="430" name="Group 429">
            <a:extLst>
              <a:ext uri="{FF2B5EF4-FFF2-40B4-BE49-F238E27FC236}">
                <a16:creationId xmlns:a16="http://schemas.microsoft.com/office/drawing/2014/main" id="{2CA04EAB-E06E-4D55-8708-06E25ED4C3A9}"/>
              </a:ext>
              <a:ext uri="{C183D7F6-B498-43B3-948B-1728B52AA6E4}">
                <adec:decorative xmlns:adec="http://schemas.microsoft.com/office/drawing/2017/decorative" val="1"/>
              </a:ext>
            </a:extLst>
          </p:cNvPr>
          <p:cNvGrpSpPr/>
          <p:nvPr/>
        </p:nvGrpSpPr>
        <p:grpSpPr>
          <a:xfrm>
            <a:off x="7523729" y="2773284"/>
            <a:ext cx="286626" cy="271017"/>
            <a:chOff x="9687132" y="5337166"/>
            <a:chExt cx="207220" cy="195938"/>
          </a:xfrm>
        </p:grpSpPr>
        <p:sp>
          <p:nvSpPr>
            <p:cNvPr id="431" name="Oval 5">
              <a:extLst>
                <a:ext uri="{FF2B5EF4-FFF2-40B4-BE49-F238E27FC236}">
                  <a16:creationId xmlns:a16="http://schemas.microsoft.com/office/drawing/2014/main" id="{EDCED123-9331-4EE6-B810-1902021835D6}"/>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32" name="LightningBolt_E945" title="Icon of a lightning bolt">
              <a:extLst>
                <a:ext uri="{FF2B5EF4-FFF2-40B4-BE49-F238E27FC236}">
                  <a16:creationId xmlns:a16="http://schemas.microsoft.com/office/drawing/2014/main" id="{A760E976-4009-4DB0-B607-572E705227E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26152" y="6417710"/>
            <a:ext cx="11409391" cy="590372"/>
          </a:xfrm>
          <a:prstGeom prst="round2DiagRect">
            <a:avLst>
              <a:gd name="adj1" fmla="val 0"/>
              <a:gd name="adj2" fmla="val 0"/>
            </a:avLst>
          </a:prstGeom>
          <a:solidFill>
            <a:schemeClr val="tx1"/>
          </a:solidFill>
          <a:ln w="10795" cap="flat" cmpd="sng" algn="ctr">
            <a:solidFill>
              <a:schemeClr val="tx1"/>
            </a:solid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82852" tIns="26222" rIns="0" bIns="26222" numCol="1" spcCol="0" rtlCol="0" fromWordArt="0" anchor="ctr" anchorCtr="0" forceAA="0" compatLnSpc="1">
            <a:prstTxWarp prst="textNoShape">
              <a:avLst/>
            </a:prstTxWarp>
            <a:noAutofit/>
          </a:bodyPr>
          <a:lstStyle/>
          <a:p>
            <a:pPr algn="ctr" defTabSz="524432">
              <a:defRPr/>
            </a:pPr>
            <a:r>
              <a:rPr lang="en-US" sz="1575">
                <a:solidFill>
                  <a:prstClr val="white"/>
                </a:solidFill>
                <a:latin typeface="Segoe UI Semibold" panose="020B0702040204020203" pitchFamily="34" charset="0"/>
                <a:cs typeface="Segoe UI Semibold" panose="020B0702040204020203" pitchFamily="34" charset="0"/>
              </a:rPr>
              <a:t>Backup</a:t>
            </a:r>
            <a:endParaRPr lang="en-US" sz="1799">
              <a:solidFill>
                <a:prstClr val="white"/>
              </a:solidFill>
              <a:latin typeface="Segoe UI Semibold" panose="020B0702040204020203"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144F47C-D0BC-4029-96B7-703852B3DB76}"/>
              </a:ext>
            </a:extLst>
          </p:cNvPr>
          <p:cNvSpPr/>
          <p:nvPr/>
        </p:nvSpPr>
        <p:spPr>
          <a:xfrm rot="635786">
            <a:off x="10782604" y="4670193"/>
            <a:ext cx="1478160" cy="305925"/>
          </a:xfrm>
          <a:prstGeom prst="rect">
            <a:avLst/>
          </a:prstGeom>
        </p:spPr>
        <p:txBody>
          <a:bodyPr wrap="none">
            <a:spAutoFit/>
          </a:bodyPr>
          <a:lstStyle/>
          <a:p>
            <a:pPr algn="ctr" defTabSz="932357">
              <a:defRPr/>
            </a:pPr>
            <a:r>
              <a:rPr lang="en-US" sz="1349">
                <a:solidFill>
                  <a:prstClr val="white"/>
                </a:solidFill>
                <a:latin typeface="Segoe UI Semibold" panose="020B0702040204020203" pitchFamily="34" charset="0"/>
                <a:cs typeface="Segoe UI Semibold" panose="020B0702040204020203" pitchFamily="34" charset="0"/>
              </a:rPr>
              <a:t>Scope of impact</a:t>
            </a:r>
          </a:p>
        </p:txBody>
      </p:sp>
      <p:sp>
        <p:nvSpPr>
          <p:cNvPr id="303" name="Rectangle 302">
            <a:extLst>
              <a:ext uri="{FF2B5EF4-FFF2-40B4-BE49-F238E27FC236}">
                <a16:creationId xmlns:a16="http://schemas.microsoft.com/office/drawing/2014/main" id="{1B26B099-01B2-4B2B-BD30-1D8296996F8A}"/>
              </a:ext>
            </a:extLst>
          </p:cNvPr>
          <p:cNvSpPr/>
          <p:nvPr/>
        </p:nvSpPr>
        <p:spPr>
          <a:xfrm rot="616211">
            <a:off x="10821902" y="4608033"/>
            <a:ext cx="1110434" cy="305925"/>
          </a:xfrm>
          <a:prstGeom prst="rect">
            <a:avLst/>
          </a:prstGeom>
        </p:spPr>
        <p:txBody>
          <a:bodyPr wrap="none">
            <a:spAutoFit/>
          </a:bodyPr>
          <a:lstStyle/>
          <a:p>
            <a:pPr algn="ctr" defTabSz="932357">
              <a:defRPr/>
            </a:pPr>
            <a:r>
              <a:rPr lang="en-US" sz="1349">
                <a:solidFill>
                  <a:prstClr val="white"/>
                </a:solidFill>
                <a:latin typeface="Segoe UI Semibold" panose="020B0702040204020203" pitchFamily="34" charset="0"/>
                <a:cs typeface="Segoe UI Semibold" panose="020B0702040204020203" pitchFamily="34" charset="0"/>
              </a:rPr>
              <a:t>Blast radius</a:t>
            </a:r>
          </a:p>
        </p:txBody>
      </p:sp>
      <p:sp>
        <p:nvSpPr>
          <p:cNvPr id="442" name="Rectangle 441">
            <a:extLst>
              <a:ext uri="{FF2B5EF4-FFF2-40B4-BE49-F238E27FC236}">
                <a16:creationId xmlns:a16="http://schemas.microsoft.com/office/drawing/2014/main" id="{03A8F81C-A0BC-4502-8A96-1C556CF730E3}"/>
              </a:ext>
            </a:extLst>
          </p:cNvPr>
          <p:cNvSpPr/>
          <p:nvPr/>
        </p:nvSpPr>
        <p:spPr>
          <a:xfrm>
            <a:off x="3289187" y="350803"/>
            <a:ext cx="4417217"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Build and run </a:t>
            </a:r>
            <a:r>
              <a:rPr lang="en-US" sz="1575" b="1" i="1">
                <a:solidFill>
                  <a:prstClr val="white"/>
                </a:solidFill>
                <a:latin typeface="Segoe UI Semibold"/>
                <a:cs typeface="Segoe UI" panose="020B0502040204020203" pitchFamily="34" charset="0"/>
              </a:rPr>
              <a:t>highly-available</a:t>
            </a:r>
            <a:r>
              <a:rPr lang="en-US" sz="1575">
                <a:solidFill>
                  <a:prstClr val="white"/>
                </a:solidFill>
                <a:latin typeface="Segoe UI Semibold"/>
                <a:cs typeface="Segoe UI" panose="020B0502040204020203" pitchFamily="34" charset="0"/>
              </a:rPr>
              <a:t> applications with near-zero RPO/RTO</a:t>
            </a:r>
          </a:p>
        </p:txBody>
      </p:sp>
      <p:sp>
        <p:nvSpPr>
          <p:cNvPr id="443" name="Rectangle 442">
            <a:extLst>
              <a:ext uri="{FF2B5EF4-FFF2-40B4-BE49-F238E27FC236}">
                <a16:creationId xmlns:a16="http://schemas.microsoft.com/office/drawing/2014/main" id="{69453756-E9A9-4B29-BE6B-A05FE70BABC6}"/>
              </a:ext>
            </a:extLst>
          </p:cNvPr>
          <p:cNvSpPr/>
          <p:nvPr/>
        </p:nvSpPr>
        <p:spPr>
          <a:xfrm>
            <a:off x="8120276" y="354295"/>
            <a:ext cx="4196096"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Implement </a:t>
            </a:r>
            <a:r>
              <a:rPr lang="en-US" sz="1575" b="1" i="1">
                <a:solidFill>
                  <a:prstClr val="white"/>
                </a:solidFill>
                <a:latin typeface="Segoe UI Semibold"/>
                <a:cs typeface="Segoe UI" panose="020B0502040204020203" pitchFamily="34" charset="0"/>
              </a:rPr>
              <a:t>disaster recovery plan </a:t>
            </a:r>
            <a:r>
              <a:rPr lang="en-US" sz="1575">
                <a:solidFill>
                  <a:prstClr val="white"/>
                </a:solidFill>
                <a:latin typeface="Segoe UI Semibold"/>
                <a:cs typeface="Segoe UI" panose="020B0502040204020203" pitchFamily="34" charset="0"/>
              </a:rPr>
              <a:t>with data residency and minimal RPO/RTO</a:t>
            </a:r>
            <a:endParaRPr lang="en-US" sz="1575">
              <a:solidFill>
                <a:prstClr val="white"/>
              </a:solidFill>
              <a:latin typeface="Segoe UI Semibold"/>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974654" y="6078096"/>
            <a:ext cx="7063016" cy="316651"/>
          </a:xfrm>
          <a:prstGeom prst="rect">
            <a:avLst/>
          </a:prstGeom>
          <a:noFill/>
        </p:spPr>
        <p:txBody>
          <a:bodyPr wrap="square">
            <a:spAutoFit/>
          </a:bodyPr>
          <a:lstStyle/>
          <a:p>
            <a:pPr marL="0" lvl="1" defTabSz="289001">
              <a:lnSpc>
                <a:spcPct val="90000"/>
              </a:lnSpc>
              <a:spcBef>
                <a:spcPts val="600"/>
              </a:spcBef>
              <a:defRPr/>
            </a:pPr>
            <a:r>
              <a:rPr lang="en-US" sz="1575">
                <a:solidFill>
                  <a:prstClr val="white"/>
                </a:solidFill>
                <a:latin typeface="Segoe UI Semibold"/>
                <a:cs typeface="Segoe UI" panose="020B0502040204020203" pitchFamily="34" charset="0"/>
              </a:rPr>
              <a:t>Go back </a:t>
            </a:r>
            <a:r>
              <a:rPr lang="en-US" sz="1575" i="1">
                <a:solidFill>
                  <a:prstClr val="white"/>
                </a:solidFill>
                <a:latin typeface="Segoe UI Semibold"/>
                <a:cs typeface="Segoe UI" panose="020B0502040204020203" pitchFamily="34" charset="0"/>
              </a:rPr>
              <a:t>point in time </a:t>
            </a:r>
            <a:r>
              <a:rPr lang="en-US" sz="1575">
                <a:solidFill>
                  <a:prstClr val="white"/>
                </a:solidFill>
                <a:latin typeface="Segoe UI Semibold"/>
                <a:cs typeface="Segoe UI" panose="020B0502040204020203" pitchFamily="34" charset="0"/>
              </a:rPr>
              <a:t>to </a:t>
            </a:r>
            <a:r>
              <a:rPr lang="en-US" sz="1575" i="1">
                <a:solidFill>
                  <a:prstClr val="white"/>
                </a:solidFill>
                <a:latin typeface="Segoe UI Semibold"/>
                <a:cs typeface="Segoe UI" panose="020B0502040204020203" pitchFamily="34" charset="0"/>
              </a:rPr>
              <a:t>restore</a:t>
            </a:r>
            <a:r>
              <a:rPr lang="en-US" sz="1575">
                <a:solidFill>
                  <a:prstClr val="white"/>
                </a:solidFill>
                <a:latin typeface="Segoe UI Semibold"/>
                <a:cs typeface="Segoe UI" panose="020B0502040204020203" pitchFamily="34" charset="0"/>
              </a:rPr>
              <a:t> the healthier version of data</a:t>
            </a:r>
          </a:p>
        </p:txBody>
      </p:sp>
      <p:grpSp>
        <p:nvGrpSpPr>
          <p:cNvPr id="284" name="Group 283">
            <a:extLst>
              <a:ext uri="{FF2B5EF4-FFF2-40B4-BE49-F238E27FC236}">
                <a16:creationId xmlns:a16="http://schemas.microsoft.com/office/drawing/2014/main" id="{25489C03-354A-45EB-BD58-01C9373B26B5}"/>
              </a:ext>
              <a:ext uri="{C183D7F6-B498-43B3-948B-1728B52AA6E4}">
                <adec:decorative xmlns:adec="http://schemas.microsoft.com/office/drawing/2017/decorative" val="1"/>
              </a:ext>
            </a:extLst>
          </p:cNvPr>
          <p:cNvGrpSpPr/>
          <p:nvPr/>
        </p:nvGrpSpPr>
        <p:grpSpPr>
          <a:xfrm>
            <a:off x="202061" y="230242"/>
            <a:ext cx="668016" cy="1267017"/>
            <a:chOff x="492309" y="1739135"/>
            <a:chExt cx="290358" cy="1677588"/>
          </a:xfrm>
        </p:grpSpPr>
        <p:sp>
          <p:nvSpPr>
            <p:cNvPr id="285" name="Left Bracket 284">
              <a:extLst>
                <a:ext uri="{FF2B5EF4-FFF2-40B4-BE49-F238E27FC236}">
                  <a16:creationId xmlns:a16="http://schemas.microsoft.com/office/drawing/2014/main" id="{F2986BED-6A88-47BD-A083-3EAB45DF3366}"/>
                </a:ext>
              </a:extLst>
            </p:cNvPr>
            <p:cNvSpPr/>
            <p:nvPr/>
          </p:nvSpPr>
          <p:spPr>
            <a:xfrm>
              <a:off x="581537" y="1739135"/>
              <a:ext cx="201130" cy="1677588"/>
            </a:xfrm>
            <a:prstGeom prst="leftBracket">
              <a:avLst>
                <a:gd name="adj" fmla="val 0"/>
              </a:avLst>
            </a:prstGeom>
            <a:ln w="190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1397" tIns="25697" rIns="51397" bIns="25697" numCol="1" spcCol="0" rtlCol="0" fromWordArt="0" anchor="ctr" anchorCtr="0" forceAA="0" compatLnSpc="1">
              <a:prstTxWarp prst="textNoShape">
                <a:avLst/>
              </a:prstTxWarp>
              <a:noAutofit/>
            </a:bodyPr>
            <a:lstStyle/>
            <a:p>
              <a:pPr algn="ctr" defTabSz="931995">
                <a:defRPr/>
              </a:pPr>
              <a:endParaRPr lang="en-US" sz="1012">
                <a:solidFill>
                  <a:prstClr val="white"/>
                </a:solidFill>
                <a:latin typeface="Segoe UI"/>
              </a:endParaRPr>
            </a:p>
          </p:txBody>
        </p:sp>
        <p:sp>
          <p:nvSpPr>
            <p:cNvPr id="286" name="TextBox 285">
              <a:extLst>
                <a:ext uri="{FF2B5EF4-FFF2-40B4-BE49-F238E27FC236}">
                  <a16:creationId xmlns:a16="http://schemas.microsoft.com/office/drawing/2014/main" id="{A40559B6-1A53-4092-9E06-DB9621F503B4}"/>
                </a:ext>
              </a:extLst>
            </p:cNvPr>
            <p:cNvSpPr txBox="1"/>
            <p:nvPr/>
          </p:nvSpPr>
          <p:spPr>
            <a:xfrm rot="16200000">
              <a:off x="35199" y="2496598"/>
              <a:ext cx="1102964" cy="188743"/>
            </a:xfrm>
            <a:prstGeom prst="rect">
              <a:avLst/>
            </a:prstGeom>
            <a:solidFill>
              <a:schemeClr val="tx1"/>
            </a:solidFill>
            <a:ln>
              <a:solidFill>
                <a:schemeClr val="tx1"/>
              </a:solidFill>
            </a:ln>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31995">
                <a:spcAft>
                  <a:spcPts val="337"/>
                </a:spcAft>
                <a:defRPr/>
              </a:pPr>
              <a:r>
                <a:rPr lang="en-US" sz="1398">
                  <a:solidFill>
                    <a:prstClr val="white"/>
                  </a:solidFill>
                  <a:latin typeface="Segoe UI Semibold"/>
                </a:rPr>
                <a:t>Customer</a:t>
              </a:r>
            </a:p>
            <a:p>
              <a:pPr defTabSz="931995">
                <a:spcAft>
                  <a:spcPts val="337"/>
                </a:spcAft>
                <a:defRPr/>
              </a:pPr>
              <a:r>
                <a:rPr lang="en-US" sz="1398">
                  <a:solidFill>
                    <a:prstClr val="white"/>
                  </a:solidFill>
                  <a:latin typeface="Segoe UI Semibold"/>
                </a:rPr>
                <a:t>need </a:t>
              </a:r>
            </a:p>
          </p:txBody>
        </p:sp>
      </p:grpSp>
      <p:sp>
        <p:nvSpPr>
          <p:cNvPr id="287" name="Rectangle 286">
            <a:extLst>
              <a:ext uri="{FF2B5EF4-FFF2-40B4-BE49-F238E27FC236}">
                <a16:creationId xmlns:a16="http://schemas.microsoft.com/office/drawing/2014/main" id="{606ABB21-52B1-4B15-9D94-C4957F6E7DE8}"/>
              </a:ext>
            </a:extLst>
          </p:cNvPr>
          <p:cNvSpPr/>
          <p:nvPr/>
        </p:nvSpPr>
        <p:spPr>
          <a:xfrm>
            <a:off x="1038220" y="327144"/>
            <a:ext cx="1915480" cy="539129"/>
          </a:xfrm>
          <a:prstGeom prst="rect">
            <a:avLst/>
          </a:prstGeom>
          <a:noFill/>
        </p:spPr>
        <p:txBody>
          <a:bodyPr wrap="square">
            <a:spAutoFit/>
          </a:bodyPr>
          <a:lstStyle/>
          <a:p>
            <a:pPr marL="0" lvl="1" algn="ctr" defTabSz="289001">
              <a:lnSpc>
                <a:spcPct val="90000"/>
              </a:lnSpc>
              <a:spcBef>
                <a:spcPts val="600"/>
              </a:spcBef>
              <a:defRPr/>
            </a:pPr>
            <a:r>
              <a:rPr lang="en-US" sz="1575">
                <a:solidFill>
                  <a:prstClr val="white"/>
                </a:solidFill>
                <a:latin typeface="Segoe UI Semibold"/>
                <a:cs typeface="Segoe UI" panose="020B0502040204020203" pitchFamily="34" charset="0"/>
              </a:rPr>
              <a:t>Improved availability</a:t>
            </a:r>
          </a:p>
        </p:txBody>
      </p:sp>
      <p:grpSp>
        <p:nvGrpSpPr>
          <p:cNvPr id="281" name="Group 280">
            <a:extLst>
              <a:ext uri="{FF2B5EF4-FFF2-40B4-BE49-F238E27FC236}">
                <a16:creationId xmlns:a16="http://schemas.microsoft.com/office/drawing/2014/main" id="{5EF30FC2-9FDF-4878-98CD-8376865C0264}"/>
              </a:ext>
              <a:ext uri="{C183D7F6-B498-43B3-948B-1728B52AA6E4}">
                <adec:decorative xmlns:adec="http://schemas.microsoft.com/office/drawing/2017/decorative" val="1"/>
              </a:ext>
            </a:extLst>
          </p:cNvPr>
          <p:cNvGrpSpPr/>
          <p:nvPr/>
        </p:nvGrpSpPr>
        <p:grpSpPr>
          <a:xfrm>
            <a:off x="3602913" y="2474204"/>
            <a:ext cx="1262013" cy="859893"/>
            <a:chOff x="3777206" y="2532491"/>
            <a:chExt cx="922693" cy="758454"/>
          </a:xfrm>
        </p:grpSpPr>
        <p:grpSp>
          <p:nvGrpSpPr>
            <p:cNvPr id="283" name="Group 282">
              <a:extLst>
                <a:ext uri="{FF2B5EF4-FFF2-40B4-BE49-F238E27FC236}">
                  <a16:creationId xmlns:a16="http://schemas.microsoft.com/office/drawing/2014/main" id="{E28AEFBE-2B51-4B39-BDBA-BE86802FAB72}"/>
                </a:ext>
              </a:extLst>
            </p:cNvPr>
            <p:cNvGrpSpPr/>
            <p:nvPr/>
          </p:nvGrpSpPr>
          <p:grpSpPr>
            <a:xfrm>
              <a:off x="3777206" y="2532491"/>
              <a:ext cx="922693" cy="758454"/>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421" name="Group 420">
              <a:extLst>
                <a:ext uri="{FF2B5EF4-FFF2-40B4-BE49-F238E27FC236}">
                  <a16:creationId xmlns:a16="http://schemas.microsoft.com/office/drawing/2014/main" id="{25C8DBC9-75D9-46DC-9B78-13AEE7AB9B0F}"/>
                </a:ext>
              </a:extLst>
            </p:cNvPr>
            <p:cNvGrpSpPr/>
            <p:nvPr/>
          </p:nvGrpSpPr>
          <p:grpSpPr>
            <a:xfrm>
              <a:off x="3948961" y="2761769"/>
              <a:ext cx="171291" cy="201601"/>
              <a:chOff x="9687158" y="5337166"/>
              <a:chExt cx="166479" cy="195938"/>
            </a:xfrm>
          </p:grpSpPr>
          <p:sp>
            <p:nvSpPr>
              <p:cNvPr id="423" name="Oval 5">
                <a:extLst>
                  <a:ext uri="{FF2B5EF4-FFF2-40B4-BE49-F238E27FC236}">
                    <a16:creationId xmlns:a16="http://schemas.microsoft.com/office/drawing/2014/main" id="{809E67F4-7A4B-478B-8FDA-63EF7A069C89}"/>
                  </a:ext>
                </a:extLst>
              </p:cNvPr>
              <p:cNvSpPr>
                <a:spLocks noChangeArrowheads="1"/>
              </p:cNvSpPr>
              <p:nvPr/>
            </p:nvSpPr>
            <p:spPr bwMode="auto">
              <a:xfrm>
                <a:off x="9687158" y="5337166"/>
                <a:ext cx="166479"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46" name="LightningBolt_E945" title="Icon of a lightning bolt">
                <a:extLst>
                  <a:ext uri="{FF2B5EF4-FFF2-40B4-BE49-F238E27FC236}">
                    <a16:creationId xmlns:a16="http://schemas.microsoft.com/office/drawing/2014/main" id="{091FCA4D-67AD-41F9-B404-FCB6C1F1A270}"/>
                  </a:ext>
                </a:extLst>
              </p:cNvPr>
              <p:cNvSpPr>
                <a:spLocks noChangeAspect="1"/>
              </p:cNvSpPr>
              <p:nvPr/>
            </p:nvSpPr>
            <p:spPr bwMode="auto">
              <a:xfrm>
                <a:off x="9731852" y="5377554"/>
                <a:ext cx="77091"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grpSp>
        <p:nvGrpSpPr>
          <p:cNvPr id="453" name="Group 452">
            <a:extLst>
              <a:ext uri="{FF2B5EF4-FFF2-40B4-BE49-F238E27FC236}">
                <a16:creationId xmlns:a16="http://schemas.microsoft.com/office/drawing/2014/main" id="{B4810EB6-58EE-448B-AAA5-6B7E56FF1D3B}"/>
              </a:ext>
              <a:ext uri="{C183D7F6-B498-43B3-948B-1728B52AA6E4}">
                <adec:decorative xmlns:adec="http://schemas.microsoft.com/office/drawing/2017/decorative" val="1"/>
              </a:ext>
            </a:extLst>
          </p:cNvPr>
          <p:cNvGrpSpPr/>
          <p:nvPr/>
        </p:nvGrpSpPr>
        <p:grpSpPr>
          <a:xfrm>
            <a:off x="8823442" y="1878795"/>
            <a:ext cx="3084057" cy="2113206"/>
            <a:chOff x="5342176" y="4517051"/>
            <a:chExt cx="1684803" cy="1016555"/>
          </a:xfrm>
        </p:grpSpPr>
        <p:sp>
          <p:nvSpPr>
            <p:cNvPr id="508" name="Rectangle: Rounded Corners 507">
              <a:extLst>
                <a:ext uri="{FF2B5EF4-FFF2-40B4-BE49-F238E27FC236}">
                  <a16:creationId xmlns:a16="http://schemas.microsoft.com/office/drawing/2014/main" id="{FBBBEFAE-5712-4CC1-93CE-6C7F809023C1}"/>
                </a:ext>
              </a:extLst>
            </p:cNvPr>
            <p:cNvSpPr/>
            <p:nvPr/>
          </p:nvSpPr>
          <p:spPr bwMode="auto">
            <a:xfrm>
              <a:off x="5342176" y="4581977"/>
              <a:ext cx="1684803" cy="951629"/>
            </a:xfrm>
            <a:prstGeom prst="roundRect">
              <a:avLst>
                <a:gd name="adj" fmla="val 0"/>
              </a:avLst>
            </a:prstGeom>
            <a:noFill/>
            <a:ln w="19050" cap="flat" cmpd="sng" algn="ctr">
              <a:solidFill>
                <a:schemeClr val="accent3"/>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TextBox 508">
              <a:extLst>
                <a:ext uri="{FF2B5EF4-FFF2-40B4-BE49-F238E27FC236}">
                  <a16:creationId xmlns:a16="http://schemas.microsoft.com/office/drawing/2014/main" id="{79F9A020-C397-4EB1-A214-F46318A6CEAC}"/>
                </a:ext>
              </a:extLst>
            </p:cNvPr>
            <p:cNvSpPr txBox="1"/>
            <p:nvPr/>
          </p:nvSpPr>
          <p:spPr>
            <a:xfrm>
              <a:off x="5954011" y="4517051"/>
              <a:ext cx="461132" cy="8147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199">
                  <a:solidFill>
                    <a:prstClr val="white"/>
                  </a:solidFill>
                  <a:latin typeface="Segoe UI Semibold"/>
                </a:rPr>
                <a:t>Region 1</a:t>
              </a:r>
              <a:endParaRPr lang="en-US" sz="2400">
                <a:solidFill>
                  <a:prstClr val="white"/>
                </a:solidFill>
                <a:latin typeface="Segoe UI Semibold"/>
              </a:endParaRPr>
            </a:p>
          </p:txBody>
        </p:sp>
      </p:grpSp>
      <p:grpSp>
        <p:nvGrpSpPr>
          <p:cNvPr id="454" name="Group 453">
            <a:extLst>
              <a:ext uri="{FF2B5EF4-FFF2-40B4-BE49-F238E27FC236}">
                <a16:creationId xmlns:a16="http://schemas.microsoft.com/office/drawing/2014/main" id="{999AE7E0-DE97-4016-A1E0-1D75C8270A64}"/>
              </a:ext>
              <a:ext uri="{C183D7F6-B498-43B3-948B-1728B52AA6E4}">
                <adec:decorative xmlns:adec="http://schemas.microsoft.com/office/drawing/2017/decorative" val="1"/>
              </a:ext>
            </a:extLst>
          </p:cNvPr>
          <p:cNvGrpSpPr/>
          <p:nvPr/>
        </p:nvGrpSpPr>
        <p:grpSpPr>
          <a:xfrm>
            <a:off x="11613886" y="2705171"/>
            <a:ext cx="286626" cy="271017"/>
            <a:chOff x="9687132" y="5166072"/>
            <a:chExt cx="207220" cy="195938"/>
          </a:xfrm>
        </p:grpSpPr>
        <p:sp>
          <p:nvSpPr>
            <p:cNvPr id="506" name="Oval 5">
              <a:extLst>
                <a:ext uri="{FF2B5EF4-FFF2-40B4-BE49-F238E27FC236}">
                  <a16:creationId xmlns:a16="http://schemas.microsoft.com/office/drawing/2014/main" id="{D2900D4D-0317-4441-A7DE-301124754BDD}"/>
                </a:ext>
              </a:extLst>
            </p:cNvPr>
            <p:cNvSpPr>
              <a:spLocks noChangeArrowheads="1"/>
            </p:cNvSpPr>
            <p:nvPr/>
          </p:nvSpPr>
          <p:spPr bwMode="auto">
            <a:xfrm>
              <a:off x="9687132" y="5166072"/>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507" name="LightningBolt_E945" title="Icon of a lightning bolt">
              <a:extLst>
                <a:ext uri="{FF2B5EF4-FFF2-40B4-BE49-F238E27FC236}">
                  <a16:creationId xmlns:a16="http://schemas.microsoft.com/office/drawing/2014/main" id="{ADC19BCE-80D1-4C03-A6B2-B4D4167FC7D9}"/>
                </a:ext>
              </a:extLst>
            </p:cNvPr>
            <p:cNvSpPr>
              <a:spLocks noChangeAspect="1"/>
            </p:cNvSpPr>
            <p:nvPr/>
          </p:nvSpPr>
          <p:spPr bwMode="auto">
            <a:xfrm>
              <a:off x="9742775" y="5206463"/>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grpSp>
        <p:nvGrpSpPr>
          <p:cNvPr id="455" name="Group 454">
            <a:extLst>
              <a:ext uri="{FF2B5EF4-FFF2-40B4-BE49-F238E27FC236}">
                <a16:creationId xmlns:a16="http://schemas.microsoft.com/office/drawing/2014/main" id="{C511CAE1-CCA4-426D-A942-6257514DCC7D}"/>
              </a:ext>
              <a:ext uri="{C183D7F6-B498-43B3-948B-1728B52AA6E4}">
                <adec:decorative xmlns:adec="http://schemas.microsoft.com/office/drawing/2017/decorative" val="1"/>
              </a:ext>
            </a:extLst>
          </p:cNvPr>
          <p:cNvGrpSpPr/>
          <p:nvPr/>
        </p:nvGrpSpPr>
        <p:grpSpPr>
          <a:xfrm>
            <a:off x="9027027" y="2071023"/>
            <a:ext cx="2717738" cy="1462731"/>
            <a:chOff x="8927075" y="2166320"/>
            <a:chExt cx="2718145" cy="1462951"/>
          </a:xfrm>
        </p:grpSpPr>
        <p:grpSp>
          <p:nvGrpSpPr>
            <p:cNvPr id="456" name="Group 455">
              <a:extLst>
                <a:ext uri="{FF2B5EF4-FFF2-40B4-BE49-F238E27FC236}">
                  <a16:creationId xmlns:a16="http://schemas.microsoft.com/office/drawing/2014/main" id="{090CE9B4-E1DD-4395-BD45-C96E5927EDFA}"/>
                </a:ext>
              </a:extLst>
            </p:cNvPr>
            <p:cNvGrpSpPr/>
            <p:nvPr/>
          </p:nvGrpSpPr>
          <p:grpSpPr>
            <a:xfrm>
              <a:off x="9726022" y="2166320"/>
              <a:ext cx="1120250" cy="536286"/>
              <a:chOff x="9734441" y="2029077"/>
              <a:chExt cx="1120250" cy="536286"/>
            </a:xfrm>
          </p:grpSpPr>
          <p:grpSp>
            <p:nvGrpSpPr>
              <p:cNvPr id="492" name="Group 491">
                <a:extLst>
                  <a:ext uri="{FF2B5EF4-FFF2-40B4-BE49-F238E27FC236}">
                    <a16:creationId xmlns:a16="http://schemas.microsoft.com/office/drawing/2014/main" id="{1BA50470-A6D5-4453-9E6D-A49243AA6C08}"/>
                  </a:ext>
                </a:extLst>
              </p:cNvPr>
              <p:cNvGrpSpPr/>
              <p:nvPr/>
            </p:nvGrpSpPr>
            <p:grpSpPr>
              <a:xfrm>
                <a:off x="9842164" y="2253328"/>
                <a:ext cx="904803" cy="243489"/>
                <a:chOff x="3316265" y="4628710"/>
                <a:chExt cx="937062" cy="279854"/>
              </a:xfrm>
            </p:grpSpPr>
            <p:grpSp>
              <p:nvGrpSpPr>
                <p:cNvPr id="495" name="Group 494">
                  <a:extLst>
                    <a:ext uri="{FF2B5EF4-FFF2-40B4-BE49-F238E27FC236}">
                      <a16:creationId xmlns:a16="http://schemas.microsoft.com/office/drawing/2014/main" id="{40E3A98D-C1A5-4B25-B1BA-991CD7BF8EB7}"/>
                    </a:ext>
                  </a:extLst>
                </p:cNvPr>
                <p:cNvGrpSpPr/>
                <p:nvPr/>
              </p:nvGrpSpPr>
              <p:grpSpPr>
                <a:xfrm>
                  <a:off x="3316265" y="4628710"/>
                  <a:ext cx="404860" cy="279854"/>
                  <a:chOff x="1543272" y="4740617"/>
                  <a:chExt cx="824865" cy="570180"/>
                </a:xfrm>
              </p:grpSpPr>
              <p:pic>
                <p:nvPicPr>
                  <p:cNvPr id="502" name="Picture 501">
                    <a:extLst>
                      <a:ext uri="{FF2B5EF4-FFF2-40B4-BE49-F238E27FC236}">
                        <a16:creationId xmlns:a16="http://schemas.microsoft.com/office/drawing/2014/main" id="{A824788A-3CF8-451C-AC03-41307376863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03" name="Group 502">
                    <a:extLst>
                      <a:ext uri="{FF2B5EF4-FFF2-40B4-BE49-F238E27FC236}">
                        <a16:creationId xmlns:a16="http://schemas.microsoft.com/office/drawing/2014/main" id="{846FABB8-838D-4C91-A25C-B45D301F0FFC}"/>
                      </a:ext>
                    </a:extLst>
                  </p:cNvPr>
                  <p:cNvGrpSpPr/>
                  <p:nvPr/>
                </p:nvGrpSpPr>
                <p:grpSpPr>
                  <a:xfrm>
                    <a:off x="1543272" y="4740617"/>
                    <a:ext cx="824865" cy="570180"/>
                    <a:chOff x="1487917" y="4740617"/>
                    <a:chExt cx="920385" cy="570180"/>
                  </a:xfrm>
                </p:grpSpPr>
                <p:sp>
                  <p:nvSpPr>
                    <p:cNvPr id="504" name="Freeform: Shape 503">
                      <a:extLst>
                        <a:ext uri="{FF2B5EF4-FFF2-40B4-BE49-F238E27FC236}">
                          <a16:creationId xmlns:a16="http://schemas.microsoft.com/office/drawing/2014/main" id="{1FF066A2-10B8-4455-9B13-CFA7D88EDAE6}"/>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505" name="Straight Connector 504">
                      <a:extLst>
                        <a:ext uri="{FF2B5EF4-FFF2-40B4-BE49-F238E27FC236}">
                          <a16:creationId xmlns:a16="http://schemas.microsoft.com/office/drawing/2014/main" id="{9E44386B-448D-4915-9822-0F14EF1B2CB0}"/>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96" name="Group 495">
                  <a:extLst>
                    <a:ext uri="{FF2B5EF4-FFF2-40B4-BE49-F238E27FC236}">
                      <a16:creationId xmlns:a16="http://schemas.microsoft.com/office/drawing/2014/main" id="{FDD1ECEE-0861-4382-818D-1FFA3BAAABA1}"/>
                    </a:ext>
                  </a:extLst>
                </p:cNvPr>
                <p:cNvGrpSpPr/>
                <p:nvPr/>
              </p:nvGrpSpPr>
              <p:grpSpPr>
                <a:xfrm>
                  <a:off x="3848467" y="4628710"/>
                  <a:ext cx="404860" cy="279854"/>
                  <a:chOff x="1231512" y="4740617"/>
                  <a:chExt cx="824865" cy="570180"/>
                </a:xfrm>
              </p:grpSpPr>
              <p:pic>
                <p:nvPicPr>
                  <p:cNvPr id="498" name="Picture 497">
                    <a:extLst>
                      <a:ext uri="{FF2B5EF4-FFF2-40B4-BE49-F238E27FC236}">
                        <a16:creationId xmlns:a16="http://schemas.microsoft.com/office/drawing/2014/main" id="{97A40F19-4975-4FFF-89D7-F702D4770F14}"/>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99" name="Group 498">
                    <a:extLst>
                      <a:ext uri="{FF2B5EF4-FFF2-40B4-BE49-F238E27FC236}">
                        <a16:creationId xmlns:a16="http://schemas.microsoft.com/office/drawing/2014/main" id="{BB81F577-8BEA-4BEE-B84C-C5EEF5802232}"/>
                      </a:ext>
                    </a:extLst>
                  </p:cNvPr>
                  <p:cNvGrpSpPr/>
                  <p:nvPr/>
                </p:nvGrpSpPr>
                <p:grpSpPr>
                  <a:xfrm>
                    <a:off x="1231512" y="4740617"/>
                    <a:ext cx="824865" cy="570180"/>
                    <a:chOff x="1140055" y="4740617"/>
                    <a:chExt cx="920385" cy="570180"/>
                  </a:xfrm>
                </p:grpSpPr>
                <p:sp>
                  <p:nvSpPr>
                    <p:cNvPr id="500" name="Freeform: Shape 499">
                      <a:extLst>
                        <a:ext uri="{FF2B5EF4-FFF2-40B4-BE49-F238E27FC236}">
                          <a16:creationId xmlns:a16="http://schemas.microsoft.com/office/drawing/2014/main" id="{DD52576C-27AB-439C-8B36-386E4F3C2DE8}"/>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501" name="Straight Connector 500">
                      <a:extLst>
                        <a:ext uri="{FF2B5EF4-FFF2-40B4-BE49-F238E27FC236}">
                          <a16:creationId xmlns:a16="http://schemas.microsoft.com/office/drawing/2014/main" id="{4F9F5B22-D398-4694-A79A-4366BA8E836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97" name="Straight Connector 496">
                  <a:extLst>
                    <a:ext uri="{FF2B5EF4-FFF2-40B4-BE49-F238E27FC236}">
                      <a16:creationId xmlns:a16="http://schemas.microsoft.com/office/drawing/2014/main" id="{8F34C1E2-27F1-41BA-AE9F-4FD2F02D38EB}"/>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93" name="Rectangle: Rounded Corners 492">
                <a:extLst>
                  <a:ext uri="{FF2B5EF4-FFF2-40B4-BE49-F238E27FC236}">
                    <a16:creationId xmlns:a16="http://schemas.microsoft.com/office/drawing/2014/main" id="{2908F30E-1DA9-4F1C-B9CD-CC05A0CC45D1}"/>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94" name="TextBox 493">
                <a:extLst>
                  <a:ext uri="{FF2B5EF4-FFF2-40B4-BE49-F238E27FC236}">
                    <a16:creationId xmlns:a16="http://schemas.microsoft.com/office/drawing/2014/main" id="{F7257819-3484-46D3-88E4-7FE2821C2812}"/>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nvGrpSpPr>
            <p:cNvPr id="457" name="Group 456">
              <a:extLst>
                <a:ext uri="{FF2B5EF4-FFF2-40B4-BE49-F238E27FC236}">
                  <a16:creationId xmlns:a16="http://schemas.microsoft.com/office/drawing/2014/main" id="{E3AB9A6A-BD65-4F7A-8E19-17FD41C3A5E9}"/>
                </a:ext>
              </a:extLst>
            </p:cNvPr>
            <p:cNvGrpSpPr/>
            <p:nvPr/>
          </p:nvGrpSpPr>
          <p:grpSpPr>
            <a:xfrm>
              <a:off x="9692256" y="2735571"/>
              <a:ext cx="1187783" cy="295735"/>
              <a:chOff x="9669274" y="2735571"/>
              <a:chExt cx="1187783" cy="295735"/>
            </a:xfrm>
          </p:grpSpPr>
          <p:cxnSp>
            <p:nvCxnSpPr>
              <p:cNvPr id="490" name="Straight Connector 489">
                <a:extLst>
                  <a:ext uri="{FF2B5EF4-FFF2-40B4-BE49-F238E27FC236}">
                    <a16:creationId xmlns:a16="http://schemas.microsoft.com/office/drawing/2014/main" id="{458E71BF-636D-4E45-8EA5-97293664EA40}"/>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DC590F5-E13D-4971-8F4A-4AB7BE5BD994}"/>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D129EE8B-CEE4-46B1-BDD5-93A41379A376}"/>
                </a:ext>
              </a:extLst>
            </p:cNvPr>
            <p:cNvGrpSpPr/>
            <p:nvPr/>
          </p:nvGrpSpPr>
          <p:grpSpPr>
            <a:xfrm>
              <a:off x="8927075" y="3092985"/>
              <a:ext cx="2718145" cy="536286"/>
              <a:chOff x="8858141" y="3092985"/>
              <a:chExt cx="2718145" cy="536286"/>
            </a:xfrm>
          </p:grpSpPr>
          <p:grpSp>
            <p:nvGrpSpPr>
              <p:cNvPr id="460" name="Group 459">
                <a:extLst>
                  <a:ext uri="{FF2B5EF4-FFF2-40B4-BE49-F238E27FC236}">
                    <a16:creationId xmlns:a16="http://schemas.microsoft.com/office/drawing/2014/main" id="{C3B747CB-790F-448D-BC22-F69A24D557F9}"/>
                  </a:ext>
                </a:extLst>
              </p:cNvPr>
              <p:cNvGrpSpPr/>
              <p:nvPr/>
            </p:nvGrpSpPr>
            <p:grpSpPr>
              <a:xfrm>
                <a:off x="8858141" y="3092985"/>
                <a:ext cx="1120250" cy="536286"/>
                <a:chOff x="9734441" y="2029077"/>
                <a:chExt cx="1120250" cy="536286"/>
              </a:xfrm>
            </p:grpSpPr>
            <p:grpSp>
              <p:nvGrpSpPr>
                <p:cNvPr id="476" name="Group 475">
                  <a:extLst>
                    <a:ext uri="{FF2B5EF4-FFF2-40B4-BE49-F238E27FC236}">
                      <a16:creationId xmlns:a16="http://schemas.microsoft.com/office/drawing/2014/main" id="{D4903512-BE06-4B74-A130-E1885920E201}"/>
                    </a:ext>
                  </a:extLst>
                </p:cNvPr>
                <p:cNvGrpSpPr/>
                <p:nvPr/>
              </p:nvGrpSpPr>
              <p:grpSpPr>
                <a:xfrm>
                  <a:off x="9842164" y="2253328"/>
                  <a:ext cx="904803" cy="243489"/>
                  <a:chOff x="3316265" y="4628710"/>
                  <a:chExt cx="937062" cy="279854"/>
                </a:xfrm>
              </p:grpSpPr>
              <p:grpSp>
                <p:nvGrpSpPr>
                  <p:cNvPr id="479" name="Group 478">
                    <a:extLst>
                      <a:ext uri="{FF2B5EF4-FFF2-40B4-BE49-F238E27FC236}">
                        <a16:creationId xmlns:a16="http://schemas.microsoft.com/office/drawing/2014/main" id="{792FA61C-9EF3-48BE-94E6-589F82B69035}"/>
                      </a:ext>
                    </a:extLst>
                  </p:cNvPr>
                  <p:cNvGrpSpPr/>
                  <p:nvPr/>
                </p:nvGrpSpPr>
                <p:grpSpPr>
                  <a:xfrm>
                    <a:off x="3316265" y="4628710"/>
                    <a:ext cx="404860" cy="279854"/>
                    <a:chOff x="1543272" y="4740617"/>
                    <a:chExt cx="824865" cy="570180"/>
                  </a:xfrm>
                </p:grpSpPr>
                <p:pic>
                  <p:nvPicPr>
                    <p:cNvPr id="486" name="Picture 485">
                      <a:extLst>
                        <a:ext uri="{FF2B5EF4-FFF2-40B4-BE49-F238E27FC236}">
                          <a16:creationId xmlns:a16="http://schemas.microsoft.com/office/drawing/2014/main" id="{18C8C740-EE48-418F-9BBE-2183346CB662}"/>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87" name="Group 486">
                      <a:extLst>
                        <a:ext uri="{FF2B5EF4-FFF2-40B4-BE49-F238E27FC236}">
                          <a16:creationId xmlns:a16="http://schemas.microsoft.com/office/drawing/2014/main" id="{9DEB2273-5DE1-413B-A6A8-34CA89FD168F}"/>
                        </a:ext>
                      </a:extLst>
                    </p:cNvPr>
                    <p:cNvGrpSpPr/>
                    <p:nvPr/>
                  </p:nvGrpSpPr>
                  <p:grpSpPr>
                    <a:xfrm>
                      <a:off x="1543272" y="4740617"/>
                      <a:ext cx="824865" cy="570180"/>
                      <a:chOff x="1487917" y="4740617"/>
                      <a:chExt cx="920385" cy="570180"/>
                    </a:xfrm>
                  </p:grpSpPr>
                  <p:sp>
                    <p:nvSpPr>
                      <p:cNvPr id="488" name="Freeform: Shape 487">
                        <a:extLst>
                          <a:ext uri="{FF2B5EF4-FFF2-40B4-BE49-F238E27FC236}">
                            <a16:creationId xmlns:a16="http://schemas.microsoft.com/office/drawing/2014/main" id="{E60AEA8D-6F36-4188-80D1-E676B660F460}"/>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89" name="Straight Connector 488">
                        <a:extLst>
                          <a:ext uri="{FF2B5EF4-FFF2-40B4-BE49-F238E27FC236}">
                            <a16:creationId xmlns:a16="http://schemas.microsoft.com/office/drawing/2014/main" id="{1920159A-0BF5-4ACE-89DF-466115ED8D8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80" name="Group 479">
                    <a:extLst>
                      <a:ext uri="{FF2B5EF4-FFF2-40B4-BE49-F238E27FC236}">
                        <a16:creationId xmlns:a16="http://schemas.microsoft.com/office/drawing/2014/main" id="{8810BCFE-F5A2-4472-A6F5-063184D427BC}"/>
                      </a:ext>
                    </a:extLst>
                  </p:cNvPr>
                  <p:cNvGrpSpPr/>
                  <p:nvPr/>
                </p:nvGrpSpPr>
                <p:grpSpPr>
                  <a:xfrm>
                    <a:off x="3848467" y="4628710"/>
                    <a:ext cx="404860" cy="279854"/>
                    <a:chOff x="1231512" y="4740617"/>
                    <a:chExt cx="824865" cy="570180"/>
                  </a:xfrm>
                </p:grpSpPr>
                <p:pic>
                  <p:nvPicPr>
                    <p:cNvPr id="482" name="Picture 481">
                      <a:extLst>
                        <a:ext uri="{FF2B5EF4-FFF2-40B4-BE49-F238E27FC236}">
                          <a16:creationId xmlns:a16="http://schemas.microsoft.com/office/drawing/2014/main" id="{1213FC46-7007-4D44-8BE4-BEAC4D1C5319}"/>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83" name="Group 482">
                      <a:extLst>
                        <a:ext uri="{FF2B5EF4-FFF2-40B4-BE49-F238E27FC236}">
                          <a16:creationId xmlns:a16="http://schemas.microsoft.com/office/drawing/2014/main" id="{820C701F-ECFC-46B9-825C-65800240A34B}"/>
                        </a:ext>
                      </a:extLst>
                    </p:cNvPr>
                    <p:cNvGrpSpPr/>
                    <p:nvPr/>
                  </p:nvGrpSpPr>
                  <p:grpSpPr>
                    <a:xfrm>
                      <a:off x="1231512" y="4740617"/>
                      <a:ext cx="824865" cy="570180"/>
                      <a:chOff x="1140055" y="4740617"/>
                      <a:chExt cx="920385" cy="570180"/>
                    </a:xfrm>
                  </p:grpSpPr>
                  <p:sp>
                    <p:nvSpPr>
                      <p:cNvPr id="484" name="Freeform: Shape 483">
                        <a:extLst>
                          <a:ext uri="{FF2B5EF4-FFF2-40B4-BE49-F238E27FC236}">
                            <a16:creationId xmlns:a16="http://schemas.microsoft.com/office/drawing/2014/main" id="{E277C67F-50EB-411F-B45C-02E64DE3554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85" name="Straight Connector 484">
                        <a:extLst>
                          <a:ext uri="{FF2B5EF4-FFF2-40B4-BE49-F238E27FC236}">
                            <a16:creationId xmlns:a16="http://schemas.microsoft.com/office/drawing/2014/main" id="{B2755DCA-1EF7-4769-A18E-794AA0D3CBB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81" name="Straight Connector 480">
                    <a:extLst>
                      <a:ext uri="{FF2B5EF4-FFF2-40B4-BE49-F238E27FC236}">
                        <a16:creationId xmlns:a16="http://schemas.microsoft.com/office/drawing/2014/main" id="{D6852DB5-E467-49AA-B1EA-8DD251F84021}"/>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77" name="Rectangle: Rounded Corners 476">
                  <a:extLst>
                    <a:ext uri="{FF2B5EF4-FFF2-40B4-BE49-F238E27FC236}">
                      <a16:creationId xmlns:a16="http://schemas.microsoft.com/office/drawing/2014/main" id="{75EB32A2-90C5-4A24-B7E3-8D575BFF245A}"/>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78" name="TextBox 477">
                  <a:extLst>
                    <a:ext uri="{FF2B5EF4-FFF2-40B4-BE49-F238E27FC236}">
                      <a16:creationId xmlns:a16="http://schemas.microsoft.com/office/drawing/2014/main" id="{8DCBE7BD-DBA1-42FA-9132-110DBE34DF13}"/>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grpSp>
            <p:nvGrpSpPr>
              <p:cNvPr id="461" name="Group 460">
                <a:extLst>
                  <a:ext uri="{FF2B5EF4-FFF2-40B4-BE49-F238E27FC236}">
                    <a16:creationId xmlns:a16="http://schemas.microsoft.com/office/drawing/2014/main" id="{D66238E1-26EE-4282-A4A5-023E070DD02A}"/>
                  </a:ext>
                </a:extLst>
              </p:cNvPr>
              <p:cNvGrpSpPr/>
              <p:nvPr/>
            </p:nvGrpSpPr>
            <p:grpSpPr>
              <a:xfrm>
                <a:off x="10456036" y="3092985"/>
                <a:ext cx="1120250" cy="536286"/>
                <a:chOff x="9734441" y="2029077"/>
                <a:chExt cx="1120250" cy="536286"/>
              </a:xfrm>
            </p:grpSpPr>
            <p:grpSp>
              <p:nvGrpSpPr>
                <p:cNvPr id="462" name="Group 461">
                  <a:extLst>
                    <a:ext uri="{FF2B5EF4-FFF2-40B4-BE49-F238E27FC236}">
                      <a16:creationId xmlns:a16="http://schemas.microsoft.com/office/drawing/2014/main" id="{A0B1E8A4-2BB4-494B-A940-92B3DF46DA53}"/>
                    </a:ext>
                  </a:extLst>
                </p:cNvPr>
                <p:cNvGrpSpPr/>
                <p:nvPr/>
              </p:nvGrpSpPr>
              <p:grpSpPr>
                <a:xfrm>
                  <a:off x="9842164" y="2253328"/>
                  <a:ext cx="904803" cy="243489"/>
                  <a:chOff x="3316265" y="4628710"/>
                  <a:chExt cx="937062" cy="279854"/>
                </a:xfrm>
              </p:grpSpPr>
              <p:grpSp>
                <p:nvGrpSpPr>
                  <p:cNvPr id="465" name="Group 464">
                    <a:extLst>
                      <a:ext uri="{FF2B5EF4-FFF2-40B4-BE49-F238E27FC236}">
                        <a16:creationId xmlns:a16="http://schemas.microsoft.com/office/drawing/2014/main" id="{73A94A37-FD9C-4D09-B0B9-042A92C88549}"/>
                      </a:ext>
                    </a:extLst>
                  </p:cNvPr>
                  <p:cNvGrpSpPr/>
                  <p:nvPr/>
                </p:nvGrpSpPr>
                <p:grpSpPr>
                  <a:xfrm>
                    <a:off x="3316265" y="4628710"/>
                    <a:ext cx="404860" cy="279854"/>
                    <a:chOff x="1543272" y="4740617"/>
                    <a:chExt cx="824865" cy="570180"/>
                  </a:xfrm>
                </p:grpSpPr>
                <p:pic>
                  <p:nvPicPr>
                    <p:cNvPr id="472" name="Picture 471">
                      <a:extLst>
                        <a:ext uri="{FF2B5EF4-FFF2-40B4-BE49-F238E27FC236}">
                          <a16:creationId xmlns:a16="http://schemas.microsoft.com/office/drawing/2014/main" id="{94DDF869-AA7A-457B-ACBB-441A44A9A53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73" name="Group 472">
                      <a:extLst>
                        <a:ext uri="{FF2B5EF4-FFF2-40B4-BE49-F238E27FC236}">
                          <a16:creationId xmlns:a16="http://schemas.microsoft.com/office/drawing/2014/main" id="{200CF3F0-19E3-44A6-A959-FCFD14A1B806}"/>
                        </a:ext>
                      </a:extLst>
                    </p:cNvPr>
                    <p:cNvGrpSpPr/>
                    <p:nvPr/>
                  </p:nvGrpSpPr>
                  <p:grpSpPr>
                    <a:xfrm>
                      <a:off x="1543272" y="4740617"/>
                      <a:ext cx="824865" cy="570180"/>
                      <a:chOff x="1487917" y="4740617"/>
                      <a:chExt cx="920385" cy="570180"/>
                    </a:xfrm>
                  </p:grpSpPr>
                  <p:sp>
                    <p:nvSpPr>
                      <p:cNvPr id="474" name="Freeform: Shape 473">
                        <a:extLst>
                          <a:ext uri="{FF2B5EF4-FFF2-40B4-BE49-F238E27FC236}">
                            <a16:creationId xmlns:a16="http://schemas.microsoft.com/office/drawing/2014/main" id="{AF77B911-8531-45E6-8AC0-27C0DF4E977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75" name="Straight Connector 474">
                        <a:extLst>
                          <a:ext uri="{FF2B5EF4-FFF2-40B4-BE49-F238E27FC236}">
                            <a16:creationId xmlns:a16="http://schemas.microsoft.com/office/drawing/2014/main" id="{7CFC3F4C-4682-4485-A2B2-87BF7E2A6D4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6" name="Group 465">
                    <a:extLst>
                      <a:ext uri="{FF2B5EF4-FFF2-40B4-BE49-F238E27FC236}">
                        <a16:creationId xmlns:a16="http://schemas.microsoft.com/office/drawing/2014/main" id="{22F2CC67-8FBF-4386-81D4-925BB4D8EAB2}"/>
                      </a:ext>
                    </a:extLst>
                  </p:cNvPr>
                  <p:cNvGrpSpPr/>
                  <p:nvPr/>
                </p:nvGrpSpPr>
                <p:grpSpPr>
                  <a:xfrm>
                    <a:off x="3848467" y="4628710"/>
                    <a:ext cx="404860" cy="279854"/>
                    <a:chOff x="1231512" y="4740617"/>
                    <a:chExt cx="824865" cy="570180"/>
                  </a:xfrm>
                </p:grpSpPr>
                <p:pic>
                  <p:nvPicPr>
                    <p:cNvPr id="468" name="Picture 467">
                      <a:extLst>
                        <a:ext uri="{FF2B5EF4-FFF2-40B4-BE49-F238E27FC236}">
                          <a16:creationId xmlns:a16="http://schemas.microsoft.com/office/drawing/2014/main" id="{3DF25A1F-949F-4395-A332-075B0921FAA5}"/>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69" name="Group 468">
                      <a:extLst>
                        <a:ext uri="{FF2B5EF4-FFF2-40B4-BE49-F238E27FC236}">
                          <a16:creationId xmlns:a16="http://schemas.microsoft.com/office/drawing/2014/main" id="{F5AE6C5D-0EC9-4041-9172-AF2F116FF1B8}"/>
                        </a:ext>
                      </a:extLst>
                    </p:cNvPr>
                    <p:cNvGrpSpPr/>
                    <p:nvPr/>
                  </p:nvGrpSpPr>
                  <p:grpSpPr>
                    <a:xfrm>
                      <a:off x="1231512" y="4740617"/>
                      <a:ext cx="824865" cy="570180"/>
                      <a:chOff x="1140055" y="4740617"/>
                      <a:chExt cx="920385" cy="570180"/>
                    </a:xfrm>
                  </p:grpSpPr>
                  <p:sp>
                    <p:nvSpPr>
                      <p:cNvPr id="470" name="Freeform: Shape 469">
                        <a:extLst>
                          <a:ext uri="{FF2B5EF4-FFF2-40B4-BE49-F238E27FC236}">
                            <a16:creationId xmlns:a16="http://schemas.microsoft.com/office/drawing/2014/main" id="{3A7FA93D-B9C6-4351-B1FB-4150A6B9C97E}"/>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kern="0">
                          <a:gradFill>
                            <a:gsLst>
                              <a:gs pos="0">
                                <a:srgbClr val="1A1A1A"/>
                              </a:gs>
                              <a:gs pos="100000">
                                <a:srgbClr val="1A1A1A"/>
                              </a:gs>
                            </a:gsLst>
                            <a:lin ang="5400000" scaled="0"/>
                          </a:gradFill>
                          <a:latin typeface="Segoe UI Semilight"/>
                        </a:endParaRPr>
                      </a:p>
                    </p:txBody>
                  </p:sp>
                  <p:cxnSp>
                    <p:nvCxnSpPr>
                      <p:cNvPr id="471" name="Straight Connector 470">
                        <a:extLst>
                          <a:ext uri="{FF2B5EF4-FFF2-40B4-BE49-F238E27FC236}">
                            <a16:creationId xmlns:a16="http://schemas.microsoft.com/office/drawing/2014/main" id="{FADDDD28-1A3B-4D5C-A460-5C70D5FBCC2B}"/>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67" name="Straight Connector 466">
                    <a:extLst>
                      <a:ext uri="{FF2B5EF4-FFF2-40B4-BE49-F238E27FC236}">
                        <a16:creationId xmlns:a16="http://schemas.microsoft.com/office/drawing/2014/main" id="{DBFDEB26-8B87-402A-80FF-3D48E1A47118}"/>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63" name="Rectangle: Rounded Corners 462">
                  <a:extLst>
                    <a:ext uri="{FF2B5EF4-FFF2-40B4-BE49-F238E27FC236}">
                      <a16:creationId xmlns:a16="http://schemas.microsoft.com/office/drawing/2014/main" id="{9E21A4D5-B274-4694-893E-F53E6AB68185}"/>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kern="0">
                    <a:solidFill>
                      <a:srgbClr val="FFFFFF"/>
                    </a:solidFill>
                    <a:latin typeface="Segoe UI Semilight"/>
                  </a:endParaRPr>
                </a:p>
              </p:txBody>
            </p:sp>
            <p:sp>
              <p:nvSpPr>
                <p:cNvPr id="464" name="TextBox 463">
                  <a:extLst>
                    <a:ext uri="{FF2B5EF4-FFF2-40B4-BE49-F238E27FC236}">
                      <a16:creationId xmlns:a16="http://schemas.microsoft.com/office/drawing/2014/main" id="{43FC763A-609A-40C5-8D18-D7152C9625AD}"/>
                    </a:ext>
                  </a:extLst>
                </p:cNvPr>
                <p:cNvSpPr txBox="1"/>
                <p:nvPr/>
              </p:nvSpPr>
              <p:spPr>
                <a:xfrm>
                  <a:off x="9976705" y="2029077"/>
                  <a:ext cx="635721" cy="148080"/>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cxnSp>
          <p:nvCxnSpPr>
            <p:cNvPr id="459" name="Straight Arrow Connector 458">
              <a:extLst>
                <a:ext uri="{FF2B5EF4-FFF2-40B4-BE49-F238E27FC236}">
                  <a16:creationId xmlns:a16="http://schemas.microsoft.com/office/drawing/2014/main" id="{3026B009-12AD-4718-A2AD-D16EB1A98642}"/>
                </a:ext>
              </a:extLst>
            </p:cNvPr>
            <p:cNvCxnSpPr>
              <a:cxnSpLocks/>
            </p:cNvCxnSpPr>
            <p:nvPr/>
          </p:nvCxnSpPr>
          <p:spPr>
            <a:xfrm>
              <a:off x="10047325" y="3410341"/>
              <a:ext cx="477645"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0" name="Group 509">
            <a:extLst>
              <a:ext uri="{FF2B5EF4-FFF2-40B4-BE49-F238E27FC236}">
                <a16:creationId xmlns:a16="http://schemas.microsoft.com/office/drawing/2014/main" id="{5F958B50-91FC-44C8-9A78-6140793286CE}"/>
              </a:ext>
              <a:ext uri="{C183D7F6-B498-43B3-948B-1728B52AA6E4}">
                <adec:decorative xmlns:adec="http://schemas.microsoft.com/office/drawing/2017/decorative" val="1"/>
              </a:ext>
            </a:extLst>
          </p:cNvPr>
          <p:cNvGrpSpPr/>
          <p:nvPr/>
        </p:nvGrpSpPr>
        <p:grpSpPr>
          <a:xfrm>
            <a:off x="8394292" y="1904252"/>
            <a:ext cx="3702834" cy="1836219"/>
            <a:chOff x="8228779" y="4075072"/>
            <a:chExt cx="3703389" cy="1836494"/>
          </a:xfrm>
        </p:grpSpPr>
        <p:grpSp>
          <p:nvGrpSpPr>
            <p:cNvPr id="511" name="Group 510">
              <a:extLst>
                <a:ext uri="{FF2B5EF4-FFF2-40B4-BE49-F238E27FC236}">
                  <a16:creationId xmlns:a16="http://schemas.microsoft.com/office/drawing/2014/main" id="{FBAE2660-F2E8-43A8-B0B7-C77683455531}"/>
                </a:ext>
              </a:extLst>
            </p:cNvPr>
            <p:cNvGrpSpPr/>
            <p:nvPr/>
          </p:nvGrpSpPr>
          <p:grpSpPr>
            <a:xfrm>
              <a:off x="10770115" y="4075072"/>
              <a:ext cx="1162053" cy="1836494"/>
              <a:chOff x="10374150" y="1767407"/>
              <a:chExt cx="1479044" cy="2337462"/>
            </a:xfrm>
          </p:grpSpPr>
          <p:grpSp>
            <p:nvGrpSpPr>
              <p:cNvPr id="569" name="Group 568">
                <a:extLst>
                  <a:ext uri="{FF2B5EF4-FFF2-40B4-BE49-F238E27FC236}">
                    <a16:creationId xmlns:a16="http://schemas.microsoft.com/office/drawing/2014/main" id="{0AF24812-76BC-49C6-A7EF-6CC5765372BA}"/>
                  </a:ext>
                </a:extLst>
              </p:cNvPr>
              <p:cNvGrpSpPr/>
              <p:nvPr/>
            </p:nvGrpSpPr>
            <p:grpSpPr>
              <a:xfrm>
                <a:off x="10374150" y="1767407"/>
                <a:ext cx="1479044" cy="2337462"/>
                <a:chOff x="5444944" y="4517316"/>
                <a:chExt cx="1479266" cy="1370953"/>
              </a:xfrm>
            </p:grpSpPr>
            <p:sp>
              <p:nvSpPr>
                <p:cNvPr id="584" name="Rectangle: Rounded Corners 583">
                  <a:extLst>
                    <a:ext uri="{FF2B5EF4-FFF2-40B4-BE49-F238E27FC236}">
                      <a16:creationId xmlns:a16="http://schemas.microsoft.com/office/drawing/2014/main" id="{EF6685CC-A66B-4333-9FB8-E5025A8E5F1B}"/>
                    </a:ext>
                  </a:extLst>
                </p:cNvPr>
                <p:cNvSpPr/>
                <p:nvPr/>
              </p:nvSpPr>
              <p:spPr bwMode="auto">
                <a:xfrm>
                  <a:off x="5444944" y="4581979"/>
                  <a:ext cx="1479266" cy="1306290"/>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7" tIns="146237" rIns="182797" bIns="146237" numCol="1" spcCol="0" rtlCol="0" fromWordArt="0" anchor="t" anchorCtr="0" forceAA="0" compatLnSpc="1">
                  <a:prstTxWarp prst="textNoShape">
                    <a:avLst/>
                  </a:prstTxWarp>
                  <a:noAutofit/>
                </a:bodyPr>
                <a:lstStyle/>
                <a:p>
                  <a:pPr algn="ctr" defTabSz="931880"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5" name="TextBox 584">
                  <a:extLst>
                    <a:ext uri="{FF2B5EF4-FFF2-40B4-BE49-F238E27FC236}">
                      <a16:creationId xmlns:a16="http://schemas.microsoft.com/office/drawing/2014/main" id="{CF93C151-85F4-4559-8EFA-4EE616530BCB}"/>
                    </a:ext>
                  </a:extLst>
                </p:cNvPr>
                <p:cNvSpPr txBox="1"/>
                <p:nvPr/>
              </p:nvSpPr>
              <p:spPr>
                <a:xfrm>
                  <a:off x="5742801" y="4517316"/>
                  <a:ext cx="791348" cy="123991"/>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199">
                      <a:solidFill>
                        <a:prstClr val="white"/>
                      </a:solidFill>
                      <a:latin typeface="Segoe UI Semibold"/>
                    </a:rPr>
                    <a:t>Region 2</a:t>
                  </a:r>
                  <a:endParaRPr lang="en-US" sz="2400">
                    <a:solidFill>
                      <a:prstClr val="white"/>
                    </a:solidFill>
                    <a:latin typeface="Segoe UI Semibold"/>
                  </a:endParaRPr>
                </a:p>
              </p:txBody>
            </p:sp>
          </p:grpSp>
          <p:grpSp>
            <p:nvGrpSpPr>
              <p:cNvPr id="570" name="Group 569">
                <a:extLst>
                  <a:ext uri="{FF2B5EF4-FFF2-40B4-BE49-F238E27FC236}">
                    <a16:creationId xmlns:a16="http://schemas.microsoft.com/office/drawing/2014/main" id="{05D3041B-EC65-4CEE-BE92-F5CD04D4562A}"/>
                  </a:ext>
                </a:extLst>
              </p:cNvPr>
              <p:cNvGrpSpPr/>
              <p:nvPr/>
            </p:nvGrpSpPr>
            <p:grpSpPr>
              <a:xfrm>
                <a:off x="10461841" y="2133101"/>
                <a:ext cx="1303663" cy="1559084"/>
                <a:chOff x="1337223" y="4230417"/>
                <a:chExt cx="1303858" cy="1559317"/>
              </a:xfrm>
            </p:grpSpPr>
            <p:grpSp>
              <p:nvGrpSpPr>
                <p:cNvPr id="571" name="Group 570">
                  <a:extLst>
                    <a:ext uri="{FF2B5EF4-FFF2-40B4-BE49-F238E27FC236}">
                      <a16:creationId xmlns:a16="http://schemas.microsoft.com/office/drawing/2014/main" id="{F74B9FEA-4ED4-4A0B-AA3C-F367694F8AB5}"/>
                    </a:ext>
                  </a:extLst>
                </p:cNvPr>
                <p:cNvGrpSpPr/>
                <p:nvPr/>
              </p:nvGrpSpPr>
              <p:grpSpPr>
                <a:xfrm>
                  <a:off x="1337223" y="4626335"/>
                  <a:ext cx="655186" cy="452890"/>
                  <a:chOff x="1543272" y="4740617"/>
                  <a:chExt cx="824865" cy="570180"/>
                </a:xfrm>
              </p:grpSpPr>
              <p:pic>
                <p:nvPicPr>
                  <p:cNvPr id="580" name="Picture 579">
                    <a:extLst>
                      <a:ext uri="{FF2B5EF4-FFF2-40B4-BE49-F238E27FC236}">
                        <a16:creationId xmlns:a16="http://schemas.microsoft.com/office/drawing/2014/main" id="{C2E39316-71B0-4C02-A50F-8EFD0A2F2080}"/>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81" name="Group 580">
                    <a:extLst>
                      <a:ext uri="{FF2B5EF4-FFF2-40B4-BE49-F238E27FC236}">
                        <a16:creationId xmlns:a16="http://schemas.microsoft.com/office/drawing/2014/main" id="{3A8C62E4-9C7F-4415-8804-9AB88FBA640A}"/>
                      </a:ext>
                    </a:extLst>
                  </p:cNvPr>
                  <p:cNvGrpSpPr/>
                  <p:nvPr/>
                </p:nvGrpSpPr>
                <p:grpSpPr>
                  <a:xfrm>
                    <a:off x="1543272" y="4740617"/>
                    <a:ext cx="824865" cy="570180"/>
                    <a:chOff x="1487917" y="4740617"/>
                    <a:chExt cx="920385" cy="570180"/>
                  </a:xfrm>
                </p:grpSpPr>
                <p:sp>
                  <p:nvSpPr>
                    <p:cNvPr id="582" name="Freeform: Shape 581">
                      <a:extLst>
                        <a:ext uri="{FF2B5EF4-FFF2-40B4-BE49-F238E27FC236}">
                          <a16:creationId xmlns:a16="http://schemas.microsoft.com/office/drawing/2014/main" id="{3999B5AD-858D-4B02-8934-4E6B8981E7B7}"/>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light"/>
                      </a:endParaRPr>
                    </a:p>
                  </p:txBody>
                </p:sp>
                <p:cxnSp>
                  <p:nvCxnSpPr>
                    <p:cNvPr id="583" name="Straight Connector 582">
                      <a:extLst>
                        <a:ext uri="{FF2B5EF4-FFF2-40B4-BE49-F238E27FC236}">
                          <a16:creationId xmlns:a16="http://schemas.microsoft.com/office/drawing/2014/main" id="{F3953DD9-B826-4423-B8AD-D4A907EB9B08}"/>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72" name="Group 571">
                  <a:extLst>
                    <a:ext uri="{FF2B5EF4-FFF2-40B4-BE49-F238E27FC236}">
                      <a16:creationId xmlns:a16="http://schemas.microsoft.com/office/drawing/2014/main" id="{B8775FDB-B7DC-4E77-A05E-1AE8306CF726}"/>
                    </a:ext>
                  </a:extLst>
                </p:cNvPr>
                <p:cNvGrpSpPr/>
                <p:nvPr/>
              </p:nvGrpSpPr>
              <p:grpSpPr>
                <a:xfrm>
                  <a:off x="1985291" y="5336844"/>
                  <a:ext cx="655186" cy="452890"/>
                  <a:chOff x="1543272" y="4740617"/>
                  <a:chExt cx="824865" cy="570180"/>
                </a:xfrm>
              </p:grpSpPr>
              <p:pic>
                <p:nvPicPr>
                  <p:cNvPr id="576" name="Picture 575">
                    <a:extLst>
                      <a:ext uri="{FF2B5EF4-FFF2-40B4-BE49-F238E27FC236}">
                        <a16:creationId xmlns:a16="http://schemas.microsoft.com/office/drawing/2014/main" id="{338F2788-1456-420B-A55D-631F98222414}"/>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77" name="Group 576">
                    <a:extLst>
                      <a:ext uri="{FF2B5EF4-FFF2-40B4-BE49-F238E27FC236}">
                        <a16:creationId xmlns:a16="http://schemas.microsoft.com/office/drawing/2014/main" id="{D8A65EC3-781F-4898-9A44-21610DB56D9A}"/>
                      </a:ext>
                    </a:extLst>
                  </p:cNvPr>
                  <p:cNvGrpSpPr/>
                  <p:nvPr/>
                </p:nvGrpSpPr>
                <p:grpSpPr>
                  <a:xfrm>
                    <a:off x="1543272" y="4740617"/>
                    <a:ext cx="824865" cy="570180"/>
                    <a:chOff x="1487917" y="4740617"/>
                    <a:chExt cx="920385" cy="570180"/>
                  </a:xfrm>
                </p:grpSpPr>
                <p:sp>
                  <p:nvSpPr>
                    <p:cNvPr id="578" name="Freeform: Shape 577">
                      <a:extLst>
                        <a:ext uri="{FF2B5EF4-FFF2-40B4-BE49-F238E27FC236}">
                          <a16:creationId xmlns:a16="http://schemas.microsoft.com/office/drawing/2014/main" id="{A0298C8D-064F-4E72-B70D-B53D6A77410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6" tIns="82847" rIns="165696" bIns="82847" numCol="1" anchor="t" anchorCtr="0" compatLnSpc="1">
                      <a:prstTxWarp prst="textNoShape">
                        <a:avLst/>
                      </a:prstTxWarp>
                      <a:noAutofit/>
                    </a:bodyPr>
                    <a:lstStyle/>
                    <a:p>
                      <a:pPr defTabSz="1689785">
                        <a:lnSpc>
                          <a:spcPct val="90000"/>
                        </a:lnSpc>
                        <a:spcBef>
                          <a:spcPts val="1087"/>
                        </a:spcBef>
                        <a:defRPr/>
                      </a:pPr>
                      <a:endParaRPr lang="en-US" sz="3264" kern="0">
                        <a:gradFill>
                          <a:gsLst>
                            <a:gs pos="0">
                              <a:srgbClr val="1A1A1A"/>
                            </a:gs>
                            <a:gs pos="100000">
                              <a:srgbClr val="1A1A1A"/>
                            </a:gs>
                          </a:gsLst>
                          <a:lin ang="5400000" scaled="0"/>
                        </a:gradFill>
                        <a:latin typeface="Segoe UI Semilight"/>
                      </a:endParaRPr>
                    </a:p>
                  </p:txBody>
                </p:sp>
                <p:cxnSp>
                  <p:nvCxnSpPr>
                    <p:cNvPr id="579" name="Straight Connector 578">
                      <a:extLst>
                        <a:ext uri="{FF2B5EF4-FFF2-40B4-BE49-F238E27FC236}">
                          <a16:creationId xmlns:a16="http://schemas.microsoft.com/office/drawing/2014/main" id="{77C7F731-7294-4792-ABD0-49853ABA0F0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73" name="Straight Connector 572">
                  <a:extLst>
                    <a:ext uri="{FF2B5EF4-FFF2-40B4-BE49-F238E27FC236}">
                      <a16:creationId xmlns:a16="http://schemas.microsoft.com/office/drawing/2014/main" id="{6733380D-5081-4CA1-8A8B-AB07D163646C}"/>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4" name="TextBox 573">
                  <a:extLst>
                    <a:ext uri="{FF2B5EF4-FFF2-40B4-BE49-F238E27FC236}">
                      <a16:creationId xmlns:a16="http://schemas.microsoft.com/office/drawing/2014/main" id="{88F434AF-B6CB-45F3-BA9F-4629184C7006}"/>
                    </a:ext>
                  </a:extLst>
                </p:cNvPr>
                <p:cNvSpPr txBox="1"/>
                <p:nvPr/>
              </p:nvSpPr>
              <p:spPr>
                <a:xfrm>
                  <a:off x="1337402" y="4230417"/>
                  <a:ext cx="654827" cy="377337"/>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049">
                      <a:solidFill>
                        <a:prstClr val="white"/>
                      </a:solidFill>
                      <a:latin typeface="Segoe UI"/>
                    </a:rPr>
                    <a:t>Data center 1</a:t>
                  </a:r>
                  <a:endParaRPr lang="en-US" sz="1836">
                    <a:solidFill>
                      <a:prstClr val="white"/>
                    </a:solidFill>
                    <a:latin typeface="Segoe UI"/>
                  </a:endParaRPr>
                </a:p>
              </p:txBody>
            </p:sp>
            <p:sp>
              <p:nvSpPr>
                <p:cNvPr id="575" name="TextBox 574">
                  <a:extLst>
                    <a:ext uri="{FF2B5EF4-FFF2-40B4-BE49-F238E27FC236}">
                      <a16:creationId xmlns:a16="http://schemas.microsoft.com/office/drawing/2014/main" id="{4415A052-42D3-4506-86F8-85DEF8BD8AF0}"/>
                    </a:ext>
                  </a:extLst>
                </p:cNvPr>
                <p:cNvSpPr txBox="1"/>
                <p:nvPr/>
              </p:nvSpPr>
              <p:spPr>
                <a:xfrm>
                  <a:off x="1986254" y="4940919"/>
                  <a:ext cx="654827" cy="377337"/>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049">
                      <a:solidFill>
                        <a:prstClr val="white"/>
                      </a:solidFill>
                      <a:latin typeface="Segoe UI"/>
                    </a:rPr>
                    <a:t>Data center 2</a:t>
                  </a:r>
                  <a:endParaRPr lang="en-US" sz="1836">
                    <a:solidFill>
                      <a:prstClr val="white"/>
                    </a:solidFill>
                    <a:latin typeface="Segoe UI"/>
                  </a:endParaRPr>
                </a:p>
              </p:txBody>
            </p:sp>
          </p:grpSp>
        </p:grpSp>
        <p:cxnSp>
          <p:nvCxnSpPr>
            <p:cNvPr id="512" name="Straight Connector 511">
              <a:extLst>
                <a:ext uri="{FF2B5EF4-FFF2-40B4-BE49-F238E27FC236}">
                  <a16:creationId xmlns:a16="http://schemas.microsoft.com/office/drawing/2014/main" id="{90B216F1-E815-4560-ADB0-7341EA9CB22F}"/>
                </a:ext>
              </a:extLst>
            </p:cNvPr>
            <p:cNvCxnSpPr>
              <a:cxnSpLocks/>
            </p:cNvCxnSpPr>
            <p:nvPr/>
          </p:nvCxnSpPr>
          <p:spPr>
            <a:xfrm>
              <a:off x="10400199" y="4993319"/>
              <a:ext cx="354377" cy="0"/>
            </a:xfrm>
            <a:prstGeom prst="line">
              <a:avLst/>
            </a:prstGeom>
            <a:noFill/>
            <a:ln w="19050" cap="flat" cmpd="sng" algn="ctr">
              <a:solidFill>
                <a:schemeClr val="bg1"/>
              </a:solidFill>
              <a:prstDash val="solid"/>
              <a:headEnd type="arrow" w="sm" len="sm"/>
              <a:tailEnd type="arrow" w="sm" len="sm"/>
            </a:ln>
            <a:effectLst/>
          </p:spPr>
        </p:cxnSp>
        <p:grpSp>
          <p:nvGrpSpPr>
            <p:cNvPr id="513" name="Group 512">
              <a:extLst>
                <a:ext uri="{FF2B5EF4-FFF2-40B4-BE49-F238E27FC236}">
                  <a16:creationId xmlns:a16="http://schemas.microsoft.com/office/drawing/2014/main" id="{E0DF2006-D605-450B-A3DA-E40CC5556B03}"/>
                </a:ext>
              </a:extLst>
            </p:cNvPr>
            <p:cNvGrpSpPr/>
            <p:nvPr/>
          </p:nvGrpSpPr>
          <p:grpSpPr>
            <a:xfrm>
              <a:off x="8228779" y="4281812"/>
              <a:ext cx="2185505" cy="1432099"/>
              <a:chOff x="7345695" y="4281812"/>
              <a:chExt cx="2185505" cy="1432099"/>
            </a:xfrm>
          </p:grpSpPr>
          <p:grpSp>
            <p:nvGrpSpPr>
              <p:cNvPr id="514" name="Group 513">
                <a:extLst>
                  <a:ext uri="{FF2B5EF4-FFF2-40B4-BE49-F238E27FC236}">
                    <a16:creationId xmlns:a16="http://schemas.microsoft.com/office/drawing/2014/main" id="{7D886280-4294-4B7F-8C5D-D83CB0CFDE0E}"/>
                  </a:ext>
                </a:extLst>
              </p:cNvPr>
              <p:cNvGrpSpPr/>
              <p:nvPr/>
            </p:nvGrpSpPr>
            <p:grpSpPr>
              <a:xfrm>
                <a:off x="7345695" y="4426822"/>
                <a:ext cx="2185505" cy="1287089"/>
                <a:chOff x="5692158" y="4809369"/>
                <a:chExt cx="2185505" cy="1287089"/>
              </a:xfrm>
            </p:grpSpPr>
            <p:sp>
              <p:nvSpPr>
                <p:cNvPr id="516" name="Rectangle: Rounded Corners 515">
                  <a:extLst>
                    <a:ext uri="{FF2B5EF4-FFF2-40B4-BE49-F238E27FC236}">
                      <a16:creationId xmlns:a16="http://schemas.microsoft.com/office/drawing/2014/main" id="{9AC5EACC-2D55-4DD4-81D3-5AD43BF67338}"/>
                    </a:ext>
                  </a:extLst>
                </p:cNvPr>
                <p:cNvSpPr/>
                <p:nvPr/>
              </p:nvSpPr>
              <p:spPr bwMode="auto">
                <a:xfrm>
                  <a:off x="5692158" y="4809369"/>
                  <a:ext cx="2185505" cy="1287089"/>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7" name="Group 516">
                  <a:extLst>
                    <a:ext uri="{FF2B5EF4-FFF2-40B4-BE49-F238E27FC236}">
                      <a16:creationId xmlns:a16="http://schemas.microsoft.com/office/drawing/2014/main" id="{FF137B4A-2955-43B0-8843-57C01DC05BFC}"/>
                    </a:ext>
                  </a:extLst>
                </p:cNvPr>
                <p:cNvGrpSpPr/>
                <p:nvPr/>
              </p:nvGrpSpPr>
              <p:grpSpPr>
                <a:xfrm>
                  <a:off x="6342403" y="5323269"/>
                  <a:ext cx="885014" cy="220351"/>
                  <a:chOff x="9669274" y="2735571"/>
                  <a:chExt cx="1187783" cy="295735"/>
                </a:xfrm>
              </p:grpSpPr>
              <p:cxnSp>
                <p:nvCxnSpPr>
                  <p:cNvPr id="567" name="Straight Connector 566">
                    <a:extLst>
                      <a:ext uri="{FF2B5EF4-FFF2-40B4-BE49-F238E27FC236}">
                        <a16:creationId xmlns:a16="http://schemas.microsoft.com/office/drawing/2014/main" id="{7CF74843-69AA-4958-A5A0-F78980827B4E}"/>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4839102-BC54-4E81-BF67-298546F626DF}"/>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8" name="Group 517">
                  <a:extLst>
                    <a:ext uri="{FF2B5EF4-FFF2-40B4-BE49-F238E27FC236}">
                      <a16:creationId xmlns:a16="http://schemas.microsoft.com/office/drawing/2014/main" id="{4671C7C4-EDD0-4A7F-AD2A-F543195A0CC8}"/>
                    </a:ext>
                  </a:extLst>
                </p:cNvPr>
                <p:cNvGrpSpPr/>
                <p:nvPr/>
              </p:nvGrpSpPr>
              <p:grpSpPr>
                <a:xfrm>
                  <a:off x="5772269" y="5589578"/>
                  <a:ext cx="834695" cy="399585"/>
                  <a:chOff x="9734441" y="2029077"/>
                  <a:chExt cx="1120250" cy="536286"/>
                </a:xfrm>
              </p:grpSpPr>
              <p:grpSp>
                <p:nvGrpSpPr>
                  <p:cNvPr id="553" name="Group 552">
                    <a:extLst>
                      <a:ext uri="{FF2B5EF4-FFF2-40B4-BE49-F238E27FC236}">
                        <a16:creationId xmlns:a16="http://schemas.microsoft.com/office/drawing/2014/main" id="{E136F0B1-FA3E-4007-BCAD-3CF8000B5E24}"/>
                      </a:ext>
                    </a:extLst>
                  </p:cNvPr>
                  <p:cNvGrpSpPr/>
                  <p:nvPr/>
                </p:nvGrpSpPr>
                <p:grpSpPr>
                  <a:xfrm>
                    <a:off x="9818293" y="2253328"/>
                    <a:ext cx="972173" cy="243489"/>
                    <a:chOff x="3291539" y="4628710"/>
                    <a:chExt cx="1006833" cy="279854"/>
                  </a:xfrm>
                </p:grpSpPr>
                <p:grpSp>
                  <p:nvGrpSpPr>
                    <p:cNvPr id="556" name="Group 555">
                      <a:extLst>
                        <a:ext uri="{FF2B5EF4-FFF2-40B4-BE49-F238E27FC236}">
                          <a16:creationId xmlns:a16="http://schemas.microsoft.com/office/drawing/2014/main" id="{29069C16-47AE-446D-9F63-5B22F5343A09}"/>
                        </a:ext>
                      </a:extLst>
                    </p:cNvPr>
                    <p:cNvGrpSpPr/>
                    <p:nvPr/>
                  </p:nvGrpSpPr>
                  <p:grpSpPr>
                    <a:xfrm>
                      <a:off x="3291539" y="4628710"/>
                      <a:ext cx="404860" cy="279854"/>
                      <a:chOff x="1492896" y="4740617"/>
                      <a:chExt cx="824865" cy="570180"/>
                    </a:xfrm>
                  </p:grpSpPr>
                  <p:pic>
                    <p:nvPicPr>
                      <p:cNvPr id="563" name="Picture 562">
                        <a:extLst>
                          <a:ext uri="{FF2B5EF4-FFF2-40B4-BE49-F238E27FC236}">
                            <a16:creationId xmlns:a16="http://schemas.microsoft.com/office/drawing/2014/main" id="{0922B77E-5E03-441C-BC82-ADAA8C459178}"/>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64" name="Group 563">
                        <a:extLst>
                          <a:ext uri="{FF2B5EF4-FFF2-40B4-BE49-F238E27FC236}">
                            <a16:creationId xmlns:a16="http://schemas.microsoft.com/office/drawing/2014/main" id="{A826CD08-2B5D-413F-A7C8-ECC296043379}"/>
                          </a:ext>
                        </a:extLst>
                      </p:cNvPr>
                      <p:cNvGrpSpPr/>
                      <p:nvPr/>
                    </p:nvGrpSpPr>
                    <p:grpSpPr>
                      <a:xfrm>
                        <a:off x="1492896" y="4740617"/>
                        <a:ext cx="824865" cy="570180"/>
                        <a:chOff x="1431708" y="4740617"/>
                        <a:chExt cx="920385" cy="570180"/>
                      </a:xfrm>
                    </p:grpSpPr>
                    <p:sp>
                      <p:nvSpPr>
                        <p:cNvPr id="565" name="Freeform: Shape 564">
                          <a:extLst>
                            <a:ext uri="{FF2B5EF4-FFF2-40B4-BE49-F238E27FC236}">
                              <a16:creationId xmlns:a16="http://schemas.microsoft.com/office/drawing/2014/main" id="{5F438DED-819F-4076-A50B-501AE365246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66" name="Straight Connector 565">
                          <a:extLst>
                            <a:ext uri="{FF2B5EF4-FFF2-40B4-BE49-F238E27FC236}">
                              <a16:creationId xmlns:a16="http://schemas.microsoft.com/office/drawing/2014/main" id="{1008A528-94DC-48A2-9064-8A572EB20C09}"/>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57" name="Group 556">
                      <a:extLst>
                        <a:ext uri="{FF2B5EF4-FFF2-40B4-BE49-F238E27FC236}">
                          <a16:creationId xmlns:a16="http://schemas.microsoft.com/office/drawing/2014/main" id="{C3AD3557-0721-4F78-A599-0F70F02E14DB}"/>
                        </a:ext>
                      </a:extLst>
                    </p:cNvPr>
                    <p:cNvGrpSpPr/>
                    <p:nvPr/>
                  </p:nvGrpSpPr>
                  <p:grpSpPr>
                    <a:xfrm>
                      <a:off x="3893512" y="4628710"/>
                      <a:ext cx="404860" cy="279854"/>
                      <a:chOff x="1323280" y="4740617"/>
                      <a:chExt cx="824865" cy="570180"/>
                    </a:xfrm>
                  </p:grpSpPr>
                  <p:pic>
                    <p:nvPicPr>
                      <p:cNvPr id="559" name="Picture 558">
                        <a:extLst>
                          <a:ext uri="{FF2B5EF4-FFF2-40B4-BE49-F238E27FC236}">
                            <a16:creationId xmlns:a16="http://schemas.microsoft.com/office/drawing/2014/main" id="{DAD1DF28-E150-46FA-B61A-E014E3DAE088}"/>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60" name="Group 559">
                        <a:extLst>
                          <a:ext uri="{FF2B5EF4-FFF2-40B4-BE49-F238E27FC236}">
                            <a16:creationId xmlns:a16="http://schemas.microsoft.com/office/drawing/2014/main" id="{8D93062A-B4E6-401E-860D-5E564AD9E930}"/>
                          </a:ext>
                        </a:extLst>
                      </p:cNvPr>
                      <p:cNvGrpSpPr/>
                      <p:nvPr/>
                    </p:nvGrpSpPr>
                    <p:grpSpPr>
                      <a:xfrm>
                        <a:off x="1323280" y="4740617"/>
                        <a:ext cx="824865" cy="570180"/>
                        <a:chOff x="1242450" y="4740617"/>
                        <a:chExt cx="920385" cy="570180"/>
                      </a:xfrm>
                    </p:grpSpPr>
                    <p:sp>
                      <p:nvSpPr>
                        <p:cNvPr id="561" name="Freeform: Shape 560">
                          <a:extLst>
                            <a:ext uri="{FF2B5EF4-FFF2-40B4-BE49-F238E27FC236}">
                              <a16:creationId xmlns:a16="http://schemas.microsoft.com/office/drawing/2014/main" id="{2BF4FD14-0E07-4986-9A8C-88AE6F0EB66F}"/>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62" name="Straight Connector 561">
                          <a:extLst>
                            <a:ext uri="{FF2B5EF4-FFF2-40B4-BE49-F238E27FC236}">
                              <a16:creationId xmlns:a16="http://schemas.microsoft.com/office/drawing/2014/main" id="{CAE6C49E-F3F9-4863-A193-CEB40A1DB899}"/>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58" name="Straight Connector 557">
                      <a:extLst>
                        <a:ext uri="{FF2B5EF4-FFF2-40B4-BE49-F238E27FC236}">
                          <a16:creationId xmlns:a16="http://schemas.microsoft.com/office/drawing/2014/main" id="{DE0FC4E2-A33B-456C-9E78-A1BD052EE1C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4" name="Rectangle: Rounded Corners 553">
                    <a:extLst>
                      <a:ext uri="{FF2B5EF4-FFF2-40B4-BE49-F238E27FC236}">
                        <a16:creationId xmlns:a16="http://schemas.microsoft.com/office/drawing/2014/main" id="{AD304473-A788-433C-BCAE-8A698E8DDB7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55" name="TextBox 554">
                    <a:extLst>
                      <a:ext uri="{FF2B5EF4-FFF2-40B4-BE49-F238E27FC236}">
                        <a16:creationId xmlns:a16="http://schemas.microsoft.com/office/drawing/2014/main" id="{A9FB2647-9C75-4000-A87E-B74352B8B0D3}"/>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cxnSp>
              <p:nvCxnSpPr>
                <p:cNvPr id="519" name="Straight Arrow Connector 518">
                  <a:extLst>
                    <a:ext uri="{FF2B5EF4-FFF2-40B4-BE49-F238E27FC236}">
                      <a16:creationId xmlns:a16="http://schemas.microsoft.com/office/drawing/2014/main" id="{AA1C27DF-E63C-4DFC-9A4C-8AC0229BF0B9}"/>
                    </a:ext>
                  </a:extLst>
                </p:cNvPr>
                <p:cNvCxnSpPr>
                  <a:cxnSpLocks/>
                </p:cNvCxnSpPr>
                <p:nvPr/>
              </p:nvCxnSpPr>
              <p:spPr>
                <a:xfrm>
                  <a:off x="6606964" y="5826039"/>
                  <a:ext cx="355892" cy="0"/>
                </a:xfrm>
                <a:prstGeom prst="straightConnector1">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20" name="Group 519">
                  <a:extLst>
                    <a:ext uri="{FF2B5EF4-FFF2-40B4-BE49-F238E27FC236}">
                      <a16:creationId xmlns:a16="http://schemas.microsoft.com/office/drawing/2014/main" id="{97DB1515-409E-48C8-ABF0-6873B353DB37}"/>
                    </a:ext>
                  </a:extLst>
                </p:cNvPr>
                <p:cNvGrpSpPr/>
                <p:nvPr/>
              </p:nvGrpSpPr>
              <p:grpSpPr>
                <a:xfrm>
                  <a:off x="6971149" y="5589578"/>
                  <a:ext cx="834695" cy="399585"/>
                  <a:chOff x="9734441" y="2029077"/>
                  <a:chExt cx="1120250" cy="536286"/>
                </a:xfrm>
              </p:grpSpPr>
              <p:grpSp>
                <p:nvGrpSpPr>
                  <p:cNvPr id="539" name="Group 538">
                    <a:extLst>
                      <a:ext uri="{FF2B5EF4-FFF2-40B4-BE49-F238E27FC236}">
                        <a16:creationId xmlns:a16="http://schemas.microsoft.com/office/drawing/2014/main" id="{FFC72B32-90D0-4C47-9963-D43AD2E7E2AF}"/>
                      </a:ext>
                    </a:extLst>
                  </p:cNvPr>
                  <p:cNvGrpSpPr/>
                  <p:nvPr/>
                </p:nvGrpSpPr>
                <p:grpSpPr>
                  <a:xfrm>
                    <a:off x="9818293" y="2253328"/>
                    <a:ext cx="972173" cy="243489"/>
                    <a:chOff x="3291539" y="4628710"/>
                    <a:chExt cx="1006833" cy="279854"/>
                  </a:xfrm>
                </p:grpSpPr>
                <p:grpSp>
                  <p:nvGrpSpPr>
                    <p:cNvPr id="542" name="Group 541">
                      <a:extLst>
                        <a:ext uri="{FF2B5EF4-FFF2-40B4-BE49-F238E27FC236}">
                          <a16:creationId xmlns:a16="http://schemas.microsoft.com/office/drawing/2014/main" id="{5A05A959-1EFE-46DA-9D94-889BCFB02411}"/>
                        </a:ext>
                      </a:extLst>
                    </p:cNvPr>
                    <p:cNvGrpSpPr/>
                    <p:nvPr/>
                  </p:nvGrpSpPr>
                  <p:grpSpPr>
                    <a:xfrm>
                      <a:off x="3291539" y="4628710"/>
                      <a:ext cx="404860" cy="279854"/>
                      <a:chOff x="1492896" y="4740617"/>
                      <a:chExt cx="824865" cy="570180"/>
                    </a:xfrm>
                  </p:grpSpPr>
                  <p:pic>
                    <p:nvPicPr>
                      <p:cNvPr id="549" name="Picture 548">
                        <a:extLst>
                          <a:ext uri="{FF2B5EF4-FFF2-40B4-BE49-F238E27FC236}">
                            <a16:creationId xmlns:a16="http://schemas.microsoft.com/office/drawing/2014/main" id="{9D052ABD-3095-489E-9C32-7A9B76531D2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50" name="Group 549">
                        <a:extLst>
                          <a:ext uri="{FF2B5EF4-FFF2-40B4-BE49-F238E27FC236}">
                            <a16:creationId xmlns:a16="http://schemas.microsoft.com/office/drawing/2014/main" id="{2C213919-CFE4-4B6A-AD8B-151CC01DB8CD}"/>
                          </a:ext>
                        </a:extLst>
                      </p:cNvPr>
                      <p:cNvGrpSpPr/>
                      <p:nvPr/>
                    </p:nvGrpSpPr>
                    <p:grpSpPr>
                      <a:xfrm>
                        <a:off x="1492896" y="4740617"/>
                        <a:ext cx="824865" cy="570180"/>
                        <a:chOff x="1431708" y="4740617"/>
                        <a:chExt cx="920385" cy="570180"/>
                      </a:xfrm>
                    </p:grpSpPr>
                    <p:sp>
                      <p:nvSpPr>
                        <p:cNvPr id="551" name="Freeform: Shape 550">
                          <a:extLst>
                            <a:ext uri="{FF2B5EF4-FFF2-40B4-BE49-F238E27FC236}">
                              <a16:creationId xmlns:a16="http://schemas.microsoft.com/office/drawing/2014/main" id="{44796A3F-7049-4193-A72A-9891C790E0E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52" name="Straight Connector 551">
                          <a:extLst>
                            <a:ext uri="{FF2B5EF4-FFF2-40B4-BE49-F238E27FC236}">
                              <a16:creationId xmlns:a16="http://schemas.microsoft.com/office/drawing/2014/main" id="{64559BD7-36A1-41B5-8B47-5952312B2D7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43" name="Group 542">
                      <a:extLst>
                        <a:ext uri="{FF2B5EF4-FFF2-40B4-BE49-F238E27FC236}">
                          <a16:creationId xmlns:a16="http://schemas.microsoft.com/office/drawing/2014/main" id="{55F66D71-B238-48AE-B7B7-6175C0D7EE47}"/>
                        </a:ext>
                      </a:extLst>
                    </p:cNvPr>
                    <p:cNvGrpSpPr/>
                    <p:nvPr/>
                  </p:nvGrpSpPr>
                  <p:grpSpPr>
                    <a:xfrm>
                      <a:off x="3893512" y="4628710"/>
                      <a:ext cx="404860" cy="279854"/>
                      <a:chOff x="1323280" y="4740617"/>
                      <a:chExt cx="824865" cy="570180"/>
                    </a:xfrm>
                  </p:grpSpPr>
                  <p:pic>
                    <p:nvPicPr>
                      <p:cNvPr id="545" name="Picture 544">
                        <a:extLst>
                          <a:ext uri="{FF2B5EF4-FFF2-40B4-BE49-F238E27FC236}">
                            <a16:creationId xmlns:a16="http://schemas.microsoft.com/office/drawing/2014/main" id="{4A5AE8C7-DB5E-414C-850D-3933A92A4FE3}"/>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46" name="Group 545">
                        <a:extLst>
                          <a:ext uri="{FF2B5EF4-FFF2-40B4-BE49-F238E27FC236}">
                            <a16:creationId xmlns:a16="http://schemas.microsoft.com/office/drawing/2014/main" id="{DB024FE0-29AE-4866-ABDD-64C686D4AE6B}"/>
                          </a:ext>
                        </a:extLst>
                      </p:cNvPr>
                      <p:cNvGrpSpPr/>
                      <p:nvPr/>
                    </p:nvGrpSpPr>
                    <p:grpSpPr>
                      <a:xfrm>
                        <a:off x="1323280" y="4740617"/>
                        <a:ext cx="824865" cy="570180"/>
                        <a:chOff x="1242450" y="4740617"/>
                        <a:chExt cx="920385" cy="570180"/>
                      </a:xfrm>
                    </p:grpSpPr>
                    <p:sp>
                      <p:nvSpPr>
                        <p:cNvPr id="547" name="Freeform: Shape 546">
                          <a:extLst>
                            <a:ext uri="{FF2B5EF4-FFF2-40B4-BE49-F238E27FC236}">
                              <a16:creationId xmlns:a16="http://schemas.microsoft.com/office/drawing/2014/main" id="{804254D5-1D2C-43A2-B8E2-A1C4EF25D5E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48" name="Straight Connector 547">
                          <a:extLst>
                            <a:ext uri="{FF2B5EF4-FFF2-40B4-BE49-F238E27FC236}">
                              <a16:creationId xmlns:a16="http://schemas.microsoft.com/office/drawing/2014/main" id="{BA28A5D6-C407-47D4-90B1-89D47CE55253}"/>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44" name="Straight Connector 543">
                      <a:extLst>
                        <a:ext uri="{FF2B5EF4-FFF2-40B4-BE49-F238E27FC236}">
                          <a16:creationId xmlns:a16="http://schemas.microsoft.com/office/drawing/2014/main" id="{CA4DCE92-3C70-4DDD-8D00-692D172B8C0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40" name="Rectangle: Rounded Corners 539">
                    <a:extLst>
                      <a:ext uri="{FF2B5EF4-FFF2-40B4-BE49-F238E27FC236}">
                        <a16:creationId xmlns:a16="http://schemas.microsoft.com/office/drawing/2014/main" id="{6269ABE3-5BDB-484F-9958-01E7C73728D7}"/>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41" name="TextBox 540">
                    <a:extLst>
                      <a:ext uri="{FF2B5EF4-FFF2-40B4-BE49-F238E27FC236}">
                        <a16:creationId xmlns:a16="http://schemas.microsoft.com/office/drawing/2014/main" id="{7C90E480-BD3A-4CDC-B252-0E9F13C37CB5}"/>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nvGrpSpPr>
                <p:cNvPr id="521" name="Group 520">
                  <a:extLst>
                    <a:ext uri="{FF2B5EF4-FFF2-40B4-BE49-F238E27FC236}">
                      <a16:creationId xmlns:a16="http://schemas.microsoft.com/office/drawing/2014/main" id="{94C18730-A92D-48A1-9D1B-381F17723A57}"/>
                    </a:ext>
                  </a:extLst>
                </p:cNvPr>
                <p:cNvGrpSpPr/>
                <p:nvPr/>
              </p:nvGrpSpPr>
              <p:grpSpPr>
                <a:xfrm>
                  <a:off x="6369682" y="4912666"/>
                  <a:ext cx="834695" cy="399585"/>
                  <a:chOff x="9734441" y="2029077"/>
                  <a:chExt cx="1120250" cy="536286"/>
                </a:xfrm>
              </p:grpSpPr>
              <p:grpSp>
                <p:nvGrpSpPr>
                  <p:cNvPr id="525" name="Group 524">
                    <a:extLst>
                      <a:ext uri="{FF2B5EF4-FFF2-40B4-BE49-F238E27FC236}">
                        <a16:creationId xmlns:a16="http://schemas.microsoft.com/office/drawing/2014/main" id="{AE6CCA4C-F169-4F26-BE9D-7318F6F2704E}"/>
                      </a:ext>
                    </a:extLst>
                  </p:cNvPr>
                  <p:cNvGrpSpPr/>
                  <p:nvPr/>
                </p:nvGrpSpPr>
                <p:grpSpPr>
                  <a:xfrm>
                    <a:off x="9818293" y="2253328"/>
                    <a:ext cx="972173" cy="243489"/>
                    <a:chOff x="3291539" y="4628710"/>
                    <a:chExt cx="1006833" cy="279854"/>
                  </a:xfrm>
                </p:grpSpPr>
                <p:grpSp>
                  <p:nvGrpSpPr>
                    <p:cNvPr id="528" name="Group 527">
                      <a:extLst>
                        <a:ext uri="{FF2B5EF4-FFF2-40B4-BE49-F238E27FC236}">
                          <a16:creationId xmlns:a16="http://schemas.microsoft.com/office/drawing/2014/main" id="{338AC92F-8D31-4844-A514-E356D3CE4E15}"/>
                        </a:ext>
                      </a:extLst>
                    </p:cNvPr>
                    <p:cNvGrpSpPr/>
                    <p:nvPr/>
                  </p:nvGrpSpPr>
                  <p:grpSpPr>
                    <a:xfrm>
                      <a:off x="3291539" y="4628710"/>
                      <a:ext cx="404860" cy="279854"/>
                      <a:chOff x="1492896" y="4740617"/>
                      <a:chExt cx="824865" cy="570180"/>
                    </a:xfrm>
                  </p:grpSpPr>
                  <p:pic>
                    <p:nvPicPr>
                      <p:cNvPr id="535" name="Picture 534">
                        <a:extLst>
                          <a:ext uri="{FF2B5EF4-FFF2-40B4-BE49-F238E27FC236}">
                            <a16:creationId xmlns:a16="http://schemas.microsoft.com/office/drawing/2014/main" id="{9E430FD5-D6D2-49CD-AFA8-51C3B582991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36" name="Group 535">
                        <a:extLst>
                          <a:ext uri="{FF2B5EF4-FFF2-40B4-BE49-F238E27FC236}">
                            <a16:creationId xmlns:a16="http://schemas.microsoft.com/office/drawing/2014/main" id="{7DFDB13F-D812-4C3B-8C8C-3A84792B8529}"/>
                          </a:ext>
                        </a:extLst>
                      </p:cNvPr>
                      <p:cNvGrpSpPr/>
                      <p:nvPr/>
                    </p:nvGrpSpPr>
                    <p:grpSpPr>
                      <a:xfrm>
                        <a:off x="1492896" y="4740617"/>
                        <a:ext cx="824865" cy="570180"/>
                        <a:chOff x="1431708" y="4740617"/>
                        <a:chExt cx="920385" cy="570180"/>
                      </a:xfrm>
                    </p:grpSpPr>
                    <p:sp>
                      <p:nvSpPr>
                        <p:cNvPr id="537" name="Freeform: Shape 536">
                          <a:extLst>
                            <a:ext uri="{FF2B5EF4-FFF2-40B4-BE49-F238E27FC236}">
                              <a16:creationId xmlns:a16="http://schemas.microsoft.com/office/drawing/2014/main" id="{3233E701-1E9B-4071-A4EA-A338E0E4558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38" name="Straight Connector 537">
                          <a:extLst>
                            <a:ext uri="{FF2B5EF4-FFF2-40B4-BE49-F238E27FC236}">
                              <a16:creationId xmlns:a16="http://schemas.microsoft.com/office/drawing/2014/main" id="{377AA192-4555-4E8B-B3F2-F32D7F8BFEAA}"/>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29" name="Group 528">
                      <a:extLst>
                        <a:ext uri="{FF2B5EF4-FFF2-40B4-BE49-F238E27FC236}">
                          <a16:creationId xmlns:a16="http://schemas.microsoft.com/office/drawing/2014/main" id="{2AD7ACC0-6AB6-49AF-A7B6-38C6F3DA5B8C}"/>
                        </a:ext>
                      </a:extLst>
                    </p:cNvPr>
                    <p:cNvGrpSpPr/>
                    <p:nvPr/>
                  </p:nvGrpSpPr>
                  <p:grpSpPr>
                    <a:xfrm>
                      <a:off x="3893512" y="4628710"/>
                      <a:ext cx="404860" cy="279854"/>
                      <a:chOff x="1323280" y="4740617"/>
                      <a:chExt cx="824865" cy="570180"/>
                    </a:xfrm>
                  </p:grpSpPr>
                  <p:pic>
                    <p:nvPicPr>
                      <p:cNvPr id="531" name="Picture 530">
                        <a:extLst>
                          <a:ext uri="{FF2B5EF4-FFF2-40B4-BE49-F238E27FC236}">
                            <a16:creationId xmlns:a16="http://schemas.microsoft.com/office/drawing/2014/main" id="{AA7F0A3B-0AD2-4B09-99F1-09592C82880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32" name="Group 531">
                        <a:extLst>
                          <a:ext uri="{FF2B5EF4-FFF2-40B4-BE49-F238E27FC236}">
                            <a16:creationId xmlns:a16="http://schemas.microsoft.com/office/drawing/2014/main" id="{DA46ECD5-7ED5-496A-B9A7-844FB36C3F39}"/>
                          </a:ext>
                        </a:extLst>
                      </p:cNvPr>
                      <p:cNvGrpSpPr/>
                      <p:nvPr/>
                    </p:nvGrpSpPr>
                    <p:grpSpPr>
                      <a:xfrm>
                        <a:off x="1323280" y="4740617"/>
                        <a:ext cx="824865" cy="570180"/>
                        <a:chOff x="1242450" y="4740617"/>
                        <a:chExt cx="920385" cy="570180"/>
                      </a:xfrm>
                    </p:grpSpPr>
                    <p:sp>
                      <p:nvSpPr>
                        <p:cNvPr id="533" name="Freeform: Shape 532">
                          <a:extLst>
                            <a:ext uri="{FF2B5EF4-FFF2-40B4-BE49-F238E27FC236}">
                              <a16:creationId xmlns:a16="http://schemas.microsoft.com/office/drawing/2014/main" id="{8BDE879D-1DCF-4D42-A156-7AC982DCD87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534" name="Straight Connector 533">
                          <a:extLst>
                            <a:ext uri="{FF2B5EF4-FFF2-40B4-BE49-F238E27FC236}">
                              <a16:creationId xmlns:a16="http://schemas.microsoft.com/office/drawing/2014/main" id="{6D567156-DF07-4272-8DB9-CFE6E9FF765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30" name="Straight Connector 529">
                      <a:extLst>
                        <a:ext uri="{FF2B5EF4-FFF2-40B4-BE49-F238E27FC236}">
                          <a16:creationId xmlns:a16="http://schemas.microsoft.com/office/drawing/2014/main" id="{9786DDB4-9CAD-47C1-90C4-7388312BBE1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26" name="Rectangle: Rounded Corners 525">
                    <a:extLst>
                      <a:ext uri="{FF2B5EF4-FFF2-40B4-BE49-F238E27FC236}">
                        <a16:creationId xmlns:a16="http://schemas.microsoft.com/office/drawing/2014/main" id="{72929C76-0C54-4629-9415-2301E75369FA}"/>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27" name="TextBox 526">
                    <a:extLst>
                      <a:ext uri="{FF2B5EF4-FFF2-40B4-BE49-F238E27FC236}">
                        <a16:creationId xmlns:a16="http://schemas.microsoft.com/office/drawing/2014/main" id="{29B900A9-C9CF-4030-BC40-636C5F1CE561}"/>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sp>
            <p:nvSpPr>
              <p:cNvPr id="515" name="TextBox 514">
                <a:extLst>
                  <a:ext uri="{FF2B5EF4-FFF2-40B4-BE49-F238E27FC236}">
                    <a16:creationId xmlns:a16="http://schemas.microsoft.com/office/drawing/2014/main" id="{BD1B88E9-8260-4DDB-84FD-AAB6CF47399F}"/>
                  </a:ext>
                </a:extLst>
              </p:cNvPr>
              <p:cNvSpPr txBox="1"/>
              <p:nvPr/>
            </p:nvSpPr>
            <p:spPr>
              <a:xfrm>
                <a:off x="8115414" y="4281812"/>
                <a:ext cx="684206" cy="169402"/>
              </a:xfrm>
              <a:prstGeom prst="rect">
                <a:avLst/>
              </a:prstGeom>
              <a:solidFill>
                <a:srgbClr val="4D4C52"/>
              </a:solidFill>
            </p:spPr>
            <p:txBody>
              <a:bodyPr wrap="square" lIns="0" tIns="0" rIns="0" bIns="0" rtlCol="0">
                <a:spAutoFit/>
              </a:bodyPr>
              <a:lstStyle/>
              <a:p>
                <a:pPr algn="ctr" defTabSz="932150">
                  <a:lnSpc>
                    <a:spcPct val="90000"/>
                  </a:lnSpc>
                  <a:spcAft>
                    <a:spcPts val="600"/>
                  </a:spcAft>
                </a:pPr>
                <a:r>
                  <a:rPr lang="en-US" sz="1199">
                    <a:solidFill>
                      <a:prstClr val="white"/>
                    </a:solidFill>
                    <a:latin typeface="Segoe UI Semibold"/>
                  </a:rPr>
                  <a:t>Region 1</a:t>
                </a:r>
                <a:endParaRPr lang="en-US" sz="2400">
                  <a:solidFill>
                    <a:prstClr val="white"/>
                  </a:solidFill>
                  <a:latin typeface="Segoe UI Semibold"/>
                </a:endParaRPr>
              </a:p>
            </p:txBody>
          </p:sp>
        </p:grpSp>
      </p:grpSp>
      <p:grpSp>
        <p:nvGrpSpPr>
          <p:cNvPr id="586" name="Group 585">
            <a:extLst>
              <a:ext uri="{FF2B5EF4-FFF2-40B4-BE49-F238E27FC236}">
                <a16:creationId xmlns:a16="http://schemas.microsoft.com/office/drawing/2014/main" id="{D4E6A86E-B1C9-4734-BA22-49EFCEB331AF}"/>
              </a:ext>
              <a:ext uri="{C183D7F6-B498-43B3-948B-1728B52AA6E4}">
                <adec:decorative xmlns:adec="http://schemas.microsoft.com/office/drawing/2017/decorative" val="1"/>
              </a:ext>
            </a:extLst>
          </p:cNvPr>
          <p:cNvGrpSpPr/>
          <p:nvPr/>
        </p:nvGrpSpPr>
        <p:grpSpPr>
          <a:xfrm>
            <a:off x="5692396" y="2205547"/>
            <a:ext cx="2185177" cy="1286896"/>
            <a:chOff x="5692158" y="4809369"/>
            <a:chExt cx="2185505" cy="1287089"/>
          </a:xfrm>
        </p:grpSpPr>
        <p:sp>
          <p:nvSpPr>
            <p:cNvPr id="587" name="Rectangle: Rounded Corners 586">
              <a:extLst>
                <a:ext uri="{FF2B5EF4-FFF2-40B4-BE49-F238E27FC236}">
                  <a16:creationId xmlns:a16="http://schemas.microsoft.com/office/drawing/2014/main" id="{447C1C2E-2A4C-4268-BD1A-3325BAC56F5A}"/>
                </a:ext>
              </a:extLst>
            </p:cNvPr>
            <p:cNvSpPr/>
            <p:nvPr/>
          </p:nvSpPr>
          <p:spPr bwMode="auto">
            <a:xfrm>
              <a:off x="5692158" y="4809369"/>
              <a:ext cx="2185505" cy="1287089"/>
            </a:xfrm>
            <a:prstGeom prst="roundRect">
              <a:avLst>
                <a:gd name="adj" fmla="val 0"/>
              </a:avLst>
            </a:prstGeom>
            <a:noFill/>
            <a:ln w="19050" cap="flat" cmpd="sng" algn="ctr">
              <a:solidFill>
                <a:schemeClr val="bg1"/>
              </a:solidFill>
              <a:prstDash val="sysDot"/>
              <a:headEnd type="none" w="med" len="med"/>
              <a:tailEnd type="none" w="med" len="med"/>
            </a:ln>
            <a:effectLst/>
          </p:spPr>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1795" fontAlgn="base">
                <a:lnSpc>
                  <a:spcPct val="90000"/>
                </a:lnSpc>
                <a:spcBef>
                  <a:spcPct val="0"/>
                </a:spcBef>
                <a:spcAft>
                  <a:spcPct val="0"/>
                </a:spcAft>
                <a:defRPr/>
              </a:pPr>
              <a:endParaRPr lang="en-US" sz="2400"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8" name="Group 587">
              <a:extLst>
                <a:ext uri="{FF2B5EF4-FFF2-40B4-BE49-F238E27FC236}">
                  <a16:creationId xmlns:a16="http://schemas.microsoft.com/office/drawing/2014/main" id="{1B4318DB-C7CE-45EA-9F1A-B5D500BE5BCE}"/>
                </a:ext>
              </a:extLst>
            </p:cNvPr>
            <p:cNvGrpSpPr/>
            <p:nvPr/>
          </p:nvGrpSpPr>
          <p:grpSpPr>
            <a:xfrm>
              <a:off x="6342403" y="5323269"/>
              <a:ext cx="885014" cy="220351"/>
              <a:chOff x="9669274" y="2735571"/>
              <a:chExt cx="1187783" cy="295735"/>
            </a:xfrm>
          </p:grpSpPr>
          <p:cxnSp>
            <p:nvCxnSpPr>
              <p:cNvPr id="638" name="Straight Connector 637">
                <a:extLst>
                  <a:ext uri="{FF2B5EF4-FFF2-40B4-BE49-F238E27FC236}">
                    <a16:creationId xmlns:a16="http://schemas.microsoft.com/office/drawing/2014/main" id="{A5AB091B-3040-4C3B-AE14-8C9E623BEBAF}"/>
                  </a:ext>
                </a:extLst>
              </p:cNvPr>
              <p:cNvCxnSpPr>
                <a:cxnSpLocks/>
              </p:cNvCxnSpPr>
              <p:nvPr/>
            </p:nvCxnSpPr>
            <p:spPr>
              <a:xfrm flipV="1">
                <a:off x="9669274"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C1FC97A-0910-456E-95AF-293D123A3547}"/>
                  </a:ext>
                </a:extLst>
              </p:cNvPr>
              <p:cNvCxnSpPr>
                <a:cxnSpLocks/>
              </p:cNvCxnSpPr>
              <p:nvPr/>
            </p:nvCxnSpPr>
            <p:spPr>
              <a:xfrm flipH="1" flipV="1">
                <a:off x="10512256" y="2735571"/>
                <a:ext cx="344801" cy="295735"/>
              </a:xfrm>
              <a:prstGeom prst="line">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79CC7D6B-5D78-4429-B8FF-3F8420AA1F70}"/>
                </a:ext>
              </a:extLst>
            </p:cNvPr>
            <p:cNvGrpSpPr/>
            <p:nvPr/>
          </p:nvGrpSpPr>
          <p:grpSpPr>
            <a:xfrm>
              <a:off x="5772269" y="5589578"/>
              <a:ext cx="834695" cy="399585"/>
              <a:chOff x="9734441" y="2029077"/>
              <a:chExt cx="1120250" cy="536286"/>
            </a:xfrm>
          </p:grpSpPr>
          <p:grpSp>
            <p:nvGrpSpPr>
              <p:cNvPr id="624" name="Group 623">
                <a:extLst>
                  <a:ext uri="{FF2B5EF4-FFF2-40B4-BE49-F238E27FC236}">
                    <a16:creationId xmlns:a16="http://schemas.microsoft.com/office/drawing/2014/main" id="{E74F024D-F852-451B-94A3-7124662D4655}"/>
                  </a:ext>
                </a:extLst>
              </p:cNvPr>
              <p:cNvGrpSpPr/>
              <p:nvPr/>
            </p:nvGrpSpPr>
            <p:grpSpPr>
              <a:xfrm>
                <a:off x="9818293" y="2253328"/>
                <a:ext cx="972173" cy="243489"/>
                <a:chOff x="3291539" y="4628710"/>
                <a:chExt cx="1006833" cy="279854"/>
              </a:xfrm>
            </p:grpSpPr>
            <p:grpSp>
              <p:nvGrpSpPr>
                <p:cNvPr id="627" name="Group 626">
                  <a:extLst>
                    <a:ext uri="{FF2B5EF4-FFF2-40B4-BE49-F238E27FC236}">
                      <a16:creationId xmlns:a16="http://schemas.microsoft.com/office/drawing/2014/main" id="{B34A9C60-A6A3-44DF-91BF-17C8BC735A33}"/>
                    </a:ext>
                  </a:extLst>
                </p:cNvPr>
                <p:cNvGrpSpPr/>
                <p:nvPr/>
              </p:nvGrpSpPr>
              <p:grpSpPr>
                <a:xfrm>
                  <a:off x="3291539" y="4628710"/>
                  <a:ext cx="404860" cy="279854"/>
                  <a:chOff x="1492896" y="4740617"/>
                  <a:chExt cx="824865" cy="570180"/>
                </a:xfrm>
              </p:grpSpPr>
              <p:pic>
                <p:nvPicPr>
                  <p:cNvPr id="634" name="Picture 633">
                    <a:extLst>
                      <a:ext uri="{FF2B5EF4-FFF2-40B4-BE49-F238E27FC236}">
                        <a16:creationId xmlns:a16="http://schemas.microsoft.com/office/drawing/2014/main" id="{C05ACFBC-EEF6-4FD6-B43B-5911F783B0F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35" name="Group 634">
                    <a:extLst>
                      <a:ext uri="{FF2B5EF4-FFF2-40B4-BE49-F238E27FC236}">
                        <a16:creationId xmlns:a16="http://schemas.microsoft.com/office/drawing/2014/main" id="{4ABDA351-7F0F-4E32-B590-178E8CB05FEF}"/>
                      </a:ext>
                    </a:extLst>
                  </p:cNvPr>
                  <p:cNvGrpSpPr/>
                  <p:nvPr/>
                </p:nvGrpSpPr>
                <p:grpSpPr>
                  <a:xfrm>
                    <a:off x="1492896" y="4740617"/>
                    <a:ext cx="824865" cy="570180"/>
                    <a:chOff x="1431708" y="4740617"/>
                    <a:chExt cx="920385" cy="570180"/>
                  </a:xfrm>
                </p:grpSpPr>
                <p:sp>
                  <p:nvSpPr>
                    <p:cNvPr id="636" name="Freeform: Shape 635">
                      <a:extLst>
                        <a:ext uri="{FF2B5EF4-FFF2-40B4-BE49-F238E27FC236}">
                          <a16:creationId xmlns:a16="http://schemas.microsoft.com/office/drawing/2014/main" id="{7FF0D4D3-F4CF-4C70-80FA-462C1318184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37" name="Straight Connector 636">
                      <a:extLst>
                        <a:ext uri="{FF2B5EF4-FFF2-40B4-BE49-F238E27FC236}">
                          <a16:creationId xmlns:a16="http://schemas.microsoft.com/office/drawing/2014/main" id="{5C15144C-5764-41B9-8DF5-E0E786DD728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28" name="Group 627">
                  <a:extLst>
                    <a:ext uri="{FF2B5EF4-FFF2-40B4-BE49-F238E27FC236}">
                      <a16:creationId xmlns:a16="http://schemas.microsoft.com/office/drawing/2014/main" id="{2FC10DE6-ED4D-4015-847F-9470D1FB13C4}"/>
                    </a:ext>
                  </a:extLst>
                </p:cNvPr>
                <p:cNvGrpSpPr/>
                <p:nvPr/>
              </p:nvGrpSpPr>
              <p:grpSpPr>
                <a:xfrm>
                  <a:off x="3893512" y="4628710"/>
                  <a:ext cx="404860" cy="279854"/>
                  <a:chOff x="1323280" y="4740617"/>
                  <a:chExt cx="824865" cy="570180"/>
                </a:xfrm>
              </p:grpSpPr>
              <p:pic>
                <p:nvPicPr>
                  <p:cNvPr id="630" name="Picture 629">
                    <a:extLst>
                      <a:ext uri="{FF2B5EF4-FFF2-40B4-BE49-F238E27FC236}">
                        <a16:creationId xmlns:a16="http://schemas.microsoft.com/office/drawing/2014/main" id="{2D855A0F-E24A-4A6B-8BE3-4446C9E96A0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31" name="Group 630">
                    <a:extLst>
                      <a:ext uri="{FF2B5EF4-FFF2-40B4-BE49-F238E27FC236}">
                        <a16:creationId xmlns:a16="http://schemas.microsoft.com/office/drawing/2014/main" id="{BC6336FF-40C1-469E-AC72-AEBA8C84DC46}"/>
                      </a:ext>
                    </a:extLst>
                  </p:cNvPr>
                  <p:cNvGrpSpPr/>
                  <p:nvPr/>
                </p:nvGrpSpPr>
                <p:grpSpPr>
                  <a:xfrm>
                    <a:off x="1323280" y="4740617"/>
                    <a:ext cx="824865" cy="570180"/>
                    <a:chOff x="1242450" y="4740617"/>
                    <a:chExt cx="920385" cy="570180"/>
                  </a:xfrm>
                </p:grpSpPr>
                <p:sp>
                  <p:nvSpPr>
                    <p:cNvPr id="632" name="Freeform: Shape 631">
                      <a:extLst>
                        <a:ext uri="{FF2B5EF4-FFF2-40B4-BE49-F238E27FC236}">
                          <a16:creationId xmlns:a16="http://schemas.microsoft.com/office/drawing/2014/main" id="{ED4CB36F-561F-428B-B2EC-E4FD58A86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33" name="Straight Connector 632">
                      <a:extLst>
                        <a:ext uri="{FF2B5EF4-FFF2-40B4-BE49-F238E27FC236}">
                          <a16:creationId xmlns:a16="http://schemas.microsoft.com/office/drawing/2014/main" id="{2D904C7F-7B2C-4C43-ACB5-59F5ABD1B4E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9" name="Straight Connector 628">
                  <a:extLst>
                    <a:ext uri="{FF2B5EF4-FFF2-40B4-BE49-F238E27FC236}">
                      <a16:creationId xmlns:a16="http://schemas.microsoft.com/office/drawing/2014/main" id="{7E0502C3-EEDD-4986-85CE-EA8B6B4DB346}"/>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25" name="Rectangle: Rounded Corners 624">
                <a:extLst>
                  <a:ext uri="{FF2B5EF4-FFF2-40B4-BE49-F238E27FC236}">
                    <a16:creationId xmlns:a16="http://schemas.microsoft.com/office/drawing/2014/main" id="{C837C69B-0E54-4BC5-A3A6-70AC3850C7B2}"/>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626" name="TextBox 625">
                <a:extLst>
                  <a:ext uri="{FF2B5EF4-FFF2-40B4-BE49-F238E27FC236}">
                    <a16:creationId xmlns:a16="http://schemas.microsoft.com/office/drawing/2014/main" id="{63F7E7D5-D43B-446E-A69E-7E264612980D}"/>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2</a:t>
                </a:r>
                <a:endParaRPr lang="en-US" sz="1836">
                  <a:solidFill>
                    <a:prstClr val="white"/>
                  </a:solidFill>
                  <a:latin typeface="Segoe UI"/>
                </a:endParaRPr>
              </a:p>
            </p:txBody>
          </p:sp>
        </p:grpSp>
        <p:cxnSp>
          <p:nvCxnSpPr>
            <p:cNvPr id="590" name="Straight Arrow Connector 589">
              <a:extLst>
                <a:ext uri="{FF2B5EF4-FFF2-40B4-BE49-F238E27FC236}">
                  <a16:creationId xmlns:a16="http://schemas.microsoft.com/office/drawing/2014/main" id="{EEA4ED2F-6446-4737-9AB9-AFF7DE0C962C}"/>
                </a:ext>
              </a:extLst>
            </p:cNvPr>
            <p:cNvCxnSpPr>
              <a:cxnSpLocks/>
            </p:cNvCxnSpPr>
            <p:nvPr/>
          </p:nvCxnSpPr>
          <p:spPr>
            <a:xfrm>
              <a:off x="6606964" y="5826039"/>
              <a:ext cx="355892" cy="0"/>
            </a:xfrm>
            <a:prstGeom prst="straightConnector1">
              <a:avLst/>
            </a:prstGeom>
            <a:ln w="19050">
              <a:solidFill>
                <a:schemeClr val="bg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101B7B88-C7E7-4B47-8819-DDB4EA63EE6A}"/>
                </a:ext>
              </a:extLst>
            </p:cNvPr>
            <p:cNvGrpSpPr/>
            <p:nvPr/>
          </p:nvGrpSpPr>
          <p:grpSpPr>
            <a:xfrm>
              <a:off x="6971149" y="5589578"/>
              <a:ext cx="834695" cy="399585"/>
              <a:chOff x="9734441" y="2029077"/>
              <a:chExt cx="1120250" cy="536286"/>
            </a:xfrm>
          </p:grpSpPr>
          <p:grpSp>
            <p:nvGrpSpPr>
              <p:cNvPr id="610" name="Group 609">
                <a:extLst>
                  <a:ext uri="{FF2B5EF4-FFF2-40B4-BE49-F238E27FC236}">
                    <a16:creationId xmlns:a16="http://schemas.microsoft.com/office/drawing/2014/main" id="{499F5279-FC17-4ECD-86FD-267840224E71}"/>
                  </a:ext>
                </a:extLst>
              </p:cNvPr>
              <p:cNvGrpSpPr/>
              <p:nvPr/>
            </p:nvGrpSpPr>
            <p:grpSpPr>
              <a:xfrm>
                <a:off x="9818293" y="2253328"/>
                <a:ext cx="972173" cy="243489"/>
                <a:chOff x="3291539" y="4628710"/>
                <a:chExt cx="1006833" cy="279854"/>
              </a:xfrm>
            </p:grpSpPr>
            <p:grpSp>
              <p:nvGrpSpPr>
                <p:cNvPr id="613" name="Group 612">
                  <a:extLst>
                    <a:ext uri="{FF2B5EF4-FFF2-40B4-BE49-F238E27FC236}">
                      <a16:creationId xmlns:a16="http://schemas.microsoft.com/office/drawing/2014/main" id="{86C0BA2F-4810-4246-B240-4833513A676A}"/>
                    </a:ext>
                  </a:extLst>
                </p:cNvPr>
                <p:cNvGrpSpPr/>
                <p:nvPr/>
              </p:nvGrpSpPr>
              <p:grpSpPr>
                <a:xfrm>
                  <a:off x="3291539" y="4628710"/>
                  <a:ext cx="404860" cy="279854"/>
                  <a:chOff x="1492896" y="4740617"/>
                  <a:chExt cx="824865" cy="570180"/>
                </a:xfrm>
              </p:grpSpPr>
              <p:pic>
                <p:nvPicPr>
                  <p:cNvPr id="620" name="Picture 619">
                    <a:extLst>
                      <a:ext uri="{FF2B5EF4-FFF2-40B4-BE49-F238E27FC236}">
                        <a16:creationId xmlns:a16="http://schemas.microsoft.com/office/drawing/2014/main" id="{0D366F15-302A-45D3-B9D4-33540228064D}"/>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21" name="Group 620">
                    <a:extLst>
                      <a:ext uri="{FF2B5EF4-FFF2-40B4-BE49-F238E27FC236}">
                        <a16:creationId xmlns:a16="http://schemas.microsoft.com/office/drawing/2014/main" id="{5ED2A54F-53F2-4929-B1CF-828E9F5345F0}"/>
                      </a:ext>
                    </a:extLst>
                  </p:cNvPr>
                  <p:cNvGrpSpPr/>
                  <p:nvPr/>
                </p:nvGrpSpPr>
                <p:grpSpPr>
                  <a:xfrm>
                    <a:off x="1492896" y="4740617"/>
                    <a:ext cx="824865" cy="570180"/>
                    <a:chOff x="1431708" y="4740617"/>
                    <a:chExt cx="920385" cy="570180"/>
                  </a:xfrm>
                </p:grpSpPr>
                <p:sp>
                  <p:nvSpPr>
                    <p:cNvPr id="622" name="Freeform: Shape 621">
                      <a:extLst>
                        <a:ext uri="{FF2B5EF4-FFF2-40B4-BE49-F238E27FC236}">
                          <a16:creationId xmlns:a16="http://schemas.microsoft.com/office/drawing/2014/main" id="{2E0B8460-7868-4078-B3D8-9FA777B4F31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23" name="Straight Connector 622">
                      <a:extLst>
                        <a:ext uri="{FF2B5EF4-FFF2-40B4-BE49-F238E27FC236}">
                          <a16:creationId xmlns:a16="http://schemas.microsoft.com/office/drawing/2014/main" id="{2BB8DCA2-63A7-4761-BBBB-89D8FBA00D6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4" name="Group 613">
                  <a:extLst>
                    <a:ext uri="{FF2B5EF4-FFF2-40B4-BE49-F238E27FC236}">
                      <a16:creationId xmlns:a16="http://schemas.microsoft.com/office/drawing/2014/main" id="{EEDA6AC4-5CCF-44F8-A3E2-DC27867F769C}"/>
                    </a:ext>
                  </a:extLst>
                </p:cNvPr>
                <p:cNvGrpSpPr/>
                <p:nvPr/>
              </p:nvGrpSpPr>
              <p:grpSpPr>
                <a:xfrm>
                  <a:off x="3893512" y="4628710"/>
                  <a:ext cx="404860" cy="279854"/>
                  <a:chOff x="1323280" y="4740617"/>
                  <a:chExt cx="824865" cy="570180"/>
                </a:xfrm>
              </p:grpSpPr>
              <p:pic>
                <p:nvPicPr>
                  <p:cNvPr id="616" name="Picture 615">
                    <a:extLst>
                      <a:ext uri="{FF2B5EF4-FFF2-40B4-BE49-F238E27FC236}">
                        <a16:creationId xmlns:a16="http://schemas.microsoft.com/office/drawing/2014/main" id="{ED1F2C41-4F55-4186-AD8A-A1EF72BB009C}"/>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17" name="Group 616">
                    <a:extLst>
                      <a:ext uri="{FF2B5EF4-FFF2-40B4-BE49-F238E27FC236}">
                        <a16:creationId xmlns:a16="http://schemas.microsoft.com/office/drawing/2014/main" id="{64DB0D79-7169-42F5-8A91-9F045975F1E1}"/>
                      </a:ext>
                    </a:extLst>
                  </p:cNvPr>
                  <p:cNvGrpSpPr/>
                  <p:nvPr/>
                </p:nvGrpSpPr>
                <p:grpSpPr>
                  <a:xfrm>
                    <a:off x="1323280" y="4740617"/>
                    <a:ext cx="824865" cy="570180"/>
                    <a:chOff x="1242450" y="4740617"/>
                    <a:chExt cx="920385" cy="570180"/>
                  </a:xfrm>
                </p:grpSpPr>
                <p:sp>
                  <p:nvSpPr>
                    <p:cNvPr id="618" name="Freeform: Shape 617">
                      <a:extLst>
                        <a:ext uri="{FF2B5EF4-FFF2-40B4-BE49-F238E27FC236}">
                          <a16:creationId xmlns:a16="http://schemas.microsoft.com/office/drawing/2014/main" id="{7BA555B5-4165-4F3C-B085-75622C54A94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19" name="Straight Connector 618">
                      <a:extLst>
                        <a:ext uri="{FF2B5EF4-FFF2-40B4-BE49-F238E27FC236}">
                          <a16:creationId xmlns:a16="http://schemas.microsoft.com/office/drawing/2014/main" id="{58B6F8D4-8E3D-48E0-B61D-C861246345A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15" name="Straight Connector 614">
                  <a:extLst>
                    <a:ext uri="{FF2B5EF4-FFF2-40B4-BE49-F238E27FC236}">
                      <a16:creationId xmlns:a16="http://schemas.microsoft.com/office/drawing/2014/main" id="{138D6817-09D8-4987-AE6D-BA0FA0A3858E}"/>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11" name="Rectangle: Rounded Corners 610">
                <a:extLst>
                  <a:ext uri="{FF2B5EF4-FFF2-40B4-BE49-F238E27FC236}">
                    <a16:creationId xmlns:a16="http://schemas.microsoft.com/office/drawing/2014/main" id="{8B5639CB-E109-43AE-A5C1-F92BEF7D01C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612" name="TextBox 611">
                <a:extLst>
                  <a:ext uri="{FF2B5EF4-FFF2-40B4-BE49-F238E27FC236}">
                    <a16:creationId xmlns:a16="http://schemas.microsoft.com/office/drawing/2014/main" id="{22759A75-BD50-4936-84BC-E9B579FE8BEE}"/>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3</a:t>
                </a:r>
                <a:endParaRPr lang="en-US" sz="1836">
                  <a:solidFill>
                    <a:prstClr val="white"/>
                  </a:solidFill>
                  <a:latin typeface="Segoe UI"/>
                </a:endParaRPr>
              </a:p>
            </p:txBody>
          </p:sp>
        </p:grpSp>
        <p:grpSp>
          <p:nvGrpSpPr>
            <p:cNvPr id="592" name="Group 591">
              <a:extLst>
                <a:ext uri="{FF2B5EF4-FFF2-40B4-BE49-F238E27FC236}">
                  <a16:creationId xmlns:a16="http://schemas.microsoft.com/office/drawing/2014/main" id="{5BF0B6AD-08E5-4438-8DE8-F5CAFD655F66}"/>
                </a:ext>
              </a:extLst>
            </p:cNvPr>
            <p:cNvGrpSpPr/>
            <p:nvPr/>
          </p:nvGrpSpPr>
          <p:grpSpPr>
            <a:xfrm>
              <a:off x="6369682" y="4912666"/>
              <a:ext cx="834695" cy="399585"/>
              <a:chOff x="9734441" y="2029077"/>
              <a:chExt cx="1120250" cy="536286"/>
            </a:xfrm>
          </p:grpSpPr>
          <p:grpSp>
            <p:nvGrpSpPr>
              <p:cNvPr id="596" name="Group 595">
                <a:extLst>
                  <a:ext uri="{FF2B5EF4-FFF2-40B4-BE49-F238E27FC236}">
                    <a16:creationId xmlns:a16="http://schemas.microsoft.com/office/drawing/2014/main" id="{45CB5C34-FD4F-412C-A617-74E8864546EB}"/>
                  </a:ext>
                </a:extLst>
              </p:cNvPr>
              <p:cNvGrpSpPr/>
              <p:nvPr/>
            </p:nvGrpSpPr>
            <p:grpSpPr>
              <a:xfrm>
                <a:off x="9818293" y="2253328"/>
                <a:ext cx="972173" cy="243489"/>
                <a:chOff x="3291539" y="4628710"/>
                <a:chExt cx="1006833" cy="279854"/>
              </a:xfrm>
            </p:grpSpPr>
            <p:grpSp>
              <p:nvGrpSpPr>
                <p:cNvPr id="599" name="Group 598">
                  <a:extLst>
                    <a:ext uri="{FF2B5EF4-FFF2-40B4-BE49-F238E27FC236}">
                      <a16:creationId xmlns:a16="http://schemas.microsoft.com/office/drawing/2014/main" id="{AF9328D9-9AEC-4C26-930C-FE532D95FC56}"/>
                    </a:ext>
                  </a:extLst>
                </p:cNvPr>
                <p:cNvGrpSpPr/>
                <p:nvPr/>
              </p:nvGrpSpPr>
              <p:grpSpPr>
                <a:xfrm>
                  <a:off x="3291539" y="4628710"/>
                  <a:ext cx="404860" cy="279854"/>
                  <a:chOff x="1492896" y="4740617"/>
                  <a:chExt cx="824865" cy="570180"/>
                </a:xfrm>
              </p:grpSpPr>
              <p:pic>
                <p:nvPicPr>
                  <p:cNvPr id="606" name="Picture 605">
                    <a:extLst>
                      <a:ext uri="{FF2B5EF4-FFF2-40B4-BE49-F238E27FC236}">
                        <a16:creationId xmlns:a16="http://schemas.microsoft.com/office/drawing/2014/main" id="{DA0435CB-875B-486D-BAB6-188A25B645A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07" name="Group 606">
                    <a:extLst>
                      <a:ext uri="{FF2B5EF4-FFF2-40B4-BE49-F238E27FC236}">
                        <a16:creationId xmlns:a16="http://schemas.microsoft.com/office/drawing/2014/main" id="{D58FC5F2-57BB-4666-90B7-405A90C356E3}"/>
                      </a:ext>
                    </a:extLst>
                  </p:cNvPr>
                  <p:cNvGrpSpPr/>
                  <p:nvPr/>
                </p:nvGrpSpPr>
                <p:grpSpPr>
                  <a:xfrm>
                    <a:off x="1492896" y="4740617"/>
                    <a:ext cx="824865" cy="570180"/>
                    <a:chOff x="1431708" y="4740617"/>
                    <a:chExt cx="920385" cy="570180"/>
                  </a:xfrm>
                </p:grpSpPr>
                <p:sp>
                  <p:nvSpPr>
                    <p:cNvPr id="608" name="Freeform: Shape 607">
                      <a:extLst>
                        <a:ext uri="{FF2B5EF4-FFF2-40B4-BE49-F238E27FC236}">
                          <a16:creationId xmlns:a16="http://schemas.microsoft.com/office/drawing/2014/main" id="{8524EDAF-AD3A-411B-B782-7AE86A758F8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09" name="Straight Connector 608">
                      <a:extLst>
                        <a:ext uri="{FF2B5EF4-FFF2-40B4-BE49-F238E27FC236}">
                          <a16:creationId xmlns:a16="http://schemas.microsoft.com/office/drawing/2014/main" id="{805E6647-ED72-43E7-BB5F-0A22FDABC14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00" name="Group 599">
                  <a:extLst>
                    <a:ext uri="{FF2B5EF4-FFF2-40B4-BE49-F238E27FC236}">
                      <a16:creationId xmlns:a16="http://schemas.microsoft.com/office/drawing/2014/main" id="{66EF6EEF-494E-4DFE-878A-EA635019C009}"/>
                    </a:ext>
                  </a:extLst>
                </p:cNvPr>
                <p:cNvGrpSpPr/>
                <p:nvPr/>
              </p:nvGrpSpPr>
              <p:grpSpPr>
                <a:xfrm>
                  <a:off x="3893512" y="4628710"/>
                  <a:ext cx="404860" cy="279854"/>
                  <a:chOff x="1323280" y="4740617"/>
                  <a:chExt cx="824865" cy="570180"/>
                </a:xfrm>
              </p:grpSpPr>
              <p:pic>
                <p:nvPicPr>
                  <p:cNvPr id="602" name="Picture 601">
                    <a:extLst>
                      <a:ext uri="{FF2B5EF4-FFF2-40B4-BE49-F238E27FC236}">
                        <a16:creationId xmlns:a16="http://schemas.microsoft.com/office/drawing/2014/main" id="{6ABB29A6-F30C-480D-8B01-01CC0EFD5F2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03" name="Group 602">
                    <a:extLst>
                      <a:ext uri="{FF2B5EF4-FFF2-40B4-BE49-F238E27FC236}">
                        <a16:creationId xmlns:a16="http://schemas.microsoft.com/office/drawing/2014/main" id="{D3A2E45D-6371-4C86-9AC4-0E852A244B40}"/>
                      </a:ext>
                    </a:extLst>
                  </p:cNvPr>
                  <p:cNvGrpSpPr/>
                  <p:nvPr/>
                </p:nvGrpSpPr>
                <p:grpSpPr>
                  <a:xfrm>
                    <a:off x="1323280" y="4740617"/>
                    <a:ext cx="824865" cy="570180"/>
                    <a:chOff x="1242450" y="4740617"/>
                    <a:chExt cx="920385" cy="570180"/>
                  </a:xfrm>
                </p:grpSpPr>
                <p:sp>
                  <p:nvSpPr>
                    <p:cNvPr id="604" name="Freeform: Shape 603">
                      <a:extLst>
                        <a:ext uri="{FF2B5EF4-FFF2-40B4-BE49-F238E27FC236}">
                          <a16:creationId xmlns:a16="http://schemas.microsoft.com/office/drawing/2014/main" id="{572DFCAF-3D81-43F3-80F0-95ACD654E86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5694" tIns="82844" rIns="165694" bIns="82844" numCol="1" anchor="t" anchorCtr="0" compatLnSpc="1">
                      <a:prstTxWarp prst="textNoShape">
                        <a:avLst/>
                      </a:prstTxWarp>
                      <a:noAutofit/>
                    </a:bodyPr>
                    <a:lstStyle/>
                    <a:p>
                      <a:pPr defTabSz="1689631">
                        <a:lnSpc>
                          <a:spcPct val="90000"/>
                        </a:lnSpc>
                        <a:spcBef>
                          <a:spcPts val="1086"/>
                        </a:spcBef>
                        <a:defRPr/>
                      </a:pPr>
                      <a:endParaRPr lang="en-US" sz="3264" b="1" kern="0">
                        <a:gradFill>
                          <a:gsLst>
                            <a:gs pos="0">
                              <a:srgbClr val="1A1A1A"/>
                            </a:gs>
                            <a:gs pos="100000">
                              <a:srgbClr val="1A1A1A"/>
                            </a:gs>
                          </a:gsLst>
                          <a:lin ang="5400000" scaled="0"/>
                        </a:gradFill>
                        <a:latin typeface="Segoe UI Semilight"/>
                      </a:endParaRPr>
                    </a:p>
                  </p:txBody>
                </p:sp>
                <p:cxnSp>
                  <p:nvCxnSpPr>
                    <p:cNvPr id="605" name="Straight Connector 604">
                      <a:extLst>
                        <a:ext uri="{FF2B5EF4-FFF2-40B4-BE49-F238E27FC236}">
                          <a16:creationId xmlns:a16="http://schemas.microsoft.com/office/drawing/2014/main" id="{46A9C4A7-8766-4F87-8F62-A93C1AB500F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01" name="Straight Connector 600">
                  <a:extLst>
                    <a:ext uri="{FF2B5EF4-FFF2-40B4-BE49-F238E27FC236}">
                      <a16:creationId xmlns:a16="http://schemas.microsoft.com/office/drawing/2014/main" id="{1E4D980C-31CA-490A-B0EE-979F042EEA2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97" name="Rectangle: Rounded Corners 596">
                <a:extLst>
                  <a:ext uri="{FF2B5EF4-FFF2-40B4-BE49-F238E27FC236}">
                    <a16:creationId xmlns:a16="http://schemas.microsoft.com/office/drawing/2014/main" id="{23FDEF61-3C2C-4E81-9097-047F9698B699}"/>
                  </a:ext>
                </a:extLst>
              </p:cNvPr>
              <p:cNvSpPr/>
              <p:nvPr/>
            </p:nvSpPr>
            <p:spPr bwMode="auto">
              <a:xfrm>
                <a:off x="9734441" y="2118464"/>
                <a:ext cx="1120250" cy="446899"/>
              </a:xfrm>
              <a:prstGeom prst="roundRect">
                <a:avLst/>
              </a:prstGeom>
              <a:noFill/>
              <a:ln w="19050" cap="flat" cmpd="sng" algn="ctr">
                <a:solidFill>
                  <a:schemeClr val="bg1"/>
                </a:solidFill>
                <a:prstDash val="solid"/>
              </a:ln>
              <a:effectLst/>
            </p:spPr>
            <p:txBody>
              <a:bodyPr rtlCol="0" anchor="ctr"/>
              <a:lstStyle/>
              <a:p>
                <a:pPr algn="ctr" defTabSz="932065"/>
                <a:endParaRPr lang="en-US" sz="1797" b="1" kern="0">
                  <a:solidFill>
                    <a:srgbClr val="FFFFFF"/>
                  </a:solidFill>
                  <a:latin typeface="Segoe UI Semilight"/>
                </a:endParaRPr>
              </a:p>
            </p:txBody>
          </p:sp>
          <p:sp>
            <p:nvSpPr>
              <p:cNvPr id="598" name="TextBox 597">
                <a:extLst>
                  <a:ext uri="{FF2B5EF4-FFF2-40B4-BE49-F238E27FC236}">
                    <a16:creationId xmlns:a16="http://schemas.microsoft.com/office/drawing/2014/main" id="{E85440C3-6142-4267-BD96-27BE5939C0AD}"/>
                  </a:ext>
                </a:extLst>
              </p:cNvPr>
              <p:cNvSpPr txBox="1"/>
              <p:nvPr/>
            </p:nvSpPr>
            <p:spPr>
              <a:xfrm>
                <a:off x="9976705" y="2029077"/>
                <a:ext cx="635721" cy="198739"/>
              </a:xfrm>
              <a:prstGeom prst="rect">
                <a:avLst/>
              </a:prstGeom>
              <a:solidFill>
                <a:srgbClr val="4D4C52"/>
              </a:solidFill>
            </p:spPr>
            <p:txBody>
              <a:bodyPr wrap="square" lIns="0" tIns="0" rIns="0" bIns="0" rtlCol="0">
                <a:spAutoFit/>
              </a:bodyPr>
              <a:lstStyle/>
              <a:p>
                <a:pPr algn="ctr" defTabSz="932065">
                  <a:lnSpc>
                    <a:spcPct val="90000"/>
                  </a:lnSpc>
                  <a:spcAft>
                    <a:spcPts val="600"/>
                  </a:spcAft>
                </a:pPr>
                <a:r>
                  <a:rPr lang="en-US" sz="1048">
                    <a:solidFill>
                      <a:prstClr val="white"/>
                    </a:solidFill>
                    <a:latin typeface="Segoe UI"/>
                  </a:rPr>
                  <a:t>Zone 1</a:t>
                </a:r>
                <a:endParaRPr lang="en-US" sz="1836">
                  <a:solidFill>
                    <a:prstClr val="white"/>
                  </a:solidFill>
                  <a:latin typeface="Segoe UI"/>
                </a:endParaRPr>
              </a:p>
            </p:txBody>
          </p:sp>
        </p:grpSp>
        <p:grpSp>
          <p:nvGrpSpPr>
            <p:cNvPr id="593" name="Group 592">
              <a:extLst>
                <a:ext uri="{FF2B5EF4-FFF2-40B4-BE49-F238E27FC236}">
                  <a16:creationId xmlns:a16="http://schemas.microsoft.com/office/drawing/2014/main" id="{591995DB-CFB7-4B98-8E57-43F9BF9DE6F2}"/>
                </a:ext>
              </a:extLst>
            </p:cNvPr>
            <p:cNvGrpSpPr/>
            <p:nvPr/>
          </p:nvGrpSpPr>
          <p:grpSpPr>
            <a:xfrm>
              <a:off x="7103686" y="4905348"/>
              <a:ext cx="213595" cy="201965"/>
              <a:chOff x="8980048" y="4768826"/>
              <a:chExt cx="207220" cy="195938"/>
            </a:xfrm>
          </p:grpSpPr>
          <p:sp>
            <p:nvSpPr>
              <p:cNvPr id="594" name="Oval 5">
                <a:extLst>
                  <a:ext uri="{FF2B5EF4-FFF2-40B4-BE49-F238E27FC236}">
                    <a16:creationId xmlns:a16="http://schemas.microsoft.com/office/drawing/2014/main" id="{243F732A-BA96-4135-8CDD-003388FA3371}"/>
                  </a:ext>
                </a:extLst>
              </p:cNvPr>
              <p:cNvSpPr>
                <a:spLocks noChangeArrowheads="1"/>
              </p:cNvSpPr>
              <p:nvPr/>
            </p:nvSpPr>
            <p:spPr bwMode="auto">
              <a:xfrm>
                <a:off x="8980048" y="476882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b="1">
                  <a:solidFill>
                    <a:srgbClr val="000000"/>
                  </a:solidFill>
                  <a:latin typeface="Segoe UI"/>
                </a:endParaRPr>
              </a:p>
            </p:txBody>
          </p:sp>
          <p:sp>
            <p:nvSpPr>
              <p:cNvPr id="595" name="LightningBolt_E945" title="Icon of a lightning bolt">
                <a:extLst>
                  <a:ext uri="{FF2B5EF4-FFF2-40B4-BE49-F238E27FC236}">
                    <a16:creationId xmlns:a16="http://schemas.microsoft.com/office/drawing/2014/main" id="{90F05240-DE61-436F-87A4-3BE514D44247}"/>
                  </a:ext>
                </a:extLst>
              </p:cNvPr>
              <p:cNvSpPr>
                <a:spLocks noChangeAspect="1"/>
              </p:cNvSpPr>
              <p:nvPr/>
            </p:nvSpPr>
            <p:spPr bwMode="auto">
              <a:xfrm>
                <a:off x="9035694" y="4809218"/>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b="1">
                  <a:gradFill>
                    <a:gsLst>
                      <a:gs pos="0">
                        <a:srgbClr val="505050"/>
                      </a:gs>
                      <a:gs pos="100000">
                        <a:srgbClr val="505050"/>
                      </a:gs>
                    </a:gsLst>
                    <a:lin ang="5400000" scaled="1"/>
                  </a:gradFill>
                  <a:latin typeface="Segoe UI"/>
                </a:endParaRPr>
              </a:p>
            </p:txBody>
          </p:sp>
        </p:grpSp>
      </p:grpSp>
      <p:grpSp>
        <p:nvGrpSpPr>
          <p:cNvPr id="640" name="Group 639">
            <a:extLst>
              <a:ext uri="{FF2B5EF4-FFF2-40B4-BE49-F238E27FC236}">
                <a16:creationId xmlns:a16="http://schemas.microsoft.com/office/drawing/2014/main" id="{DFF202E1-28CD-4793-8D21-32EF1DA00BFE}"/>
              </a:ext>
              <a:ext uri="{C183D7F6-B498-43B3-948B-1728B52AA6E4}">
                <adec:decorative xmlns:adec="http://schemas.microsoft.com/office/drawing/2017/decorative" val="1"/>
              </a:ext>
            </a:extLst>
          </p:cNvPr>
          <p:cNvGrpSpPr/>
          <p:nvPr/>
        </p:nvGrpSpPr>
        <p:grpSpPr>
          <a:xfrm>
            <a:off x="10459307" y="2337319"/>
            <a:ext cx="286626" cy="271017"/>
            <a:chOff x="9687132" y="5337166"/>
            <a:chExt cx="207220" cy="195938"/>
          </a:xfrm>
        </p:grpSpPr>
        <p:sp>
          <p:nvSpPr>
            <p:cNvPr id="641" name="Oval 5">
              <a:extLst>
                <a:ext uri="{FF2B5EF4-FFF2-40B4-BE49-F238E27FC236}">
                  <a16:creationId xmlns:a16="http://schemas.microsoft.com/office/drawing/2014/main" id="{827CA830-3CD8-44AE-A77C-D331784A763F}"/>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642" name="LightningBolt_E945" title="Icon of a lightning bolt">
              <a:extLst>
                <a:ext uri="{FF2B5EF4-FFF2-40B4-BE49-F238E27FC236}">
                  <a16:creationId xmlns:a16="http://schemas.microsoft.com/office/drawing/2014/main" id="{15DFB40D-1BD7-4308-A6EA-4B483F9BB3E8}"/>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
        <p:nvSpPr>
          <p:cNvPr id="644" name="TextBox 643">
            <a:extLst>
              <a:ext uri="{FF2B5EF4-FFF2-40B4-BE49-F238E27FC236}">
                <a16:creationId xmlns:a16="http://schemas.microsoft.com/office/drawing/2014/main" id="{643E4639-49A3-43F5-BC9A-99D7A39C294A}"/>
              </a:ext>
            </a:extLst>
          </p:cNvPr>
          <p:cNvSpPr txBox="1"/>
          <p:nvPr/>
        </p:nvSpPr>
        <p:spPr>
          <a:xfrm>
            <a:off x="918169" y="4838617"/>
            <a:ext cx="2213675" cy="341370"/>
          </a:xfrm>
          <a:prstGeom prst="rect">
            <a:avLst/>
          </a:prstGeom>
          <a:noFill/>
        </p:spPr>
        <p:txBody>
          <a:bodyPr wrap="none" rtlCol="0">
            <a:spAutoFit/>
          </a:bodyPr>
          <a:lstStyle/>
          <a:p>
            <a:pPr algn="ctr" defTabSz="932357">
              <a:defRPr/>
            </a:pPr>
            <a:r>
              <a:rPr lang="en-US" sz="1575">
                <a:solidFill>
                  <a:prstClr val="white"/>
                </a:solidFill>
                <a:latin typeface="Segoe UI Semibold"/>
                <a:cs typeface="Segoe UI" panose="020B0502040204020203" pitchFamily="34" charset="0"/>
              </a:rPr>
              <a:t>Single point of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877817" y="2304567"/>
            <a:ext cx="868970" cy="148058"/>
          </a:xfrm>
          <a:prstGeom prst="rect">
            <a:avLst/>
          </a:prstGeom>
        </p:spPr>
        <p:txBody>
          <a:bodyPr wrap="square" lIns="0" tIns="0" rIns="0" bIns="0" rtlCol="0">
            <a:spAutoFit/>
          </a:bodyPr>
          <a:lstStyle/>
          <a:p>
            <a:pPr algn="ctr" defTabSz="932065">
              <a:lnSpc>
                <a:spcPct val="90000"/>
              </a:lnSpc>
              <a:spcAft>
                <a:spcPts val="600"/>
              </a:spcAft>
              <a:defRPr/>
            </a:pPr>
            <a:r>
              <a:rPr lang="en-US" sz="1048">
                <a:solidFill>
                  <a:prstClr val="white"/>
                </a:solidFill>
                <a:latin typeface="Segoe UI"/>
              </a:rPr>
              <a:t>Data center 1</a:t>
            </a:r>
            <a:endParaRPr lang="en-US" sz="1836">
              <a:solidFill>
                <a:prstClr val="white"/>
              </a:solidFill>
              <a:latin typeface="Segoe UI"/>
            </a:endParaRPr>
          </a:p>
        </p:txBody>
      </p:sp>
      <p:sp useBgFill="1">
        <p:nvSpPr>
          <p:cNvPr id="5" name="TextBox 4">
            <a:extLst>
              <a:ext uri="{FF2B5EF4-FFF2-40B4-BE49-F238E27FC236}">
                <a16:creationId xmlns:a16="http://schemas.microsoft.com/office/drawing/2014/main" id="{8D2DFB53-BB1E-489C-83F9-BD801C46831B}"/>
              </a:ext>
            </a:extLst>
          </p:cNvPr>
          <p:cNvSpPr txBox="1"/>
          <p:nvPr/>
        </p:nvSpPr>
        <p:spPr>
          <a:xfrm>
            <a:off x="2846117" y="3931788"/>
            <a:ext cx="6744240" cy="477791"/>
          </a:xfrm>
          <a:prstGeom prst="rect">
            <a:avLst/>
          </a:prstGeom>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14367">
              <a:defRPr sz="1600">
                <a:solidFill>
                  <a:srgbClr val="FFFFFF"/>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63"/>
            <a:r>
              <a:rPr lang="en-US" sz="1632">
                <a:latin typeface="Segoe UI Semibold"/>
                <a:hlinkClick r:id="rId4"/>
              </a:rPr>
              <a:t>https://aka.ms/resilience-in-azure-whitepaper</a:t>
            </a:r>
            <a:endParaRPr lang="en-US" sz="1632">
              <a:latin typeface="Segoe UI Semibold"/>
            </a:endParaRPr>
          </a:p>
        </p:txBody>
      </p:sp>
      <p:pic>
        <p:nvPicPr>
          <p:cNvPr id="18" name="Graphic 17">
            <a:extLst>
              <a:ext uri="{FF2B5EF4-FFF2-40B4-BE49-F238E27FC236}">
                <a16:creationId xmlns:a16="http://schemas.microsoft.com/office/drawing/2014/main" id="{09DA9206-BA09-40D5-849B-02334C84332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3957" y="2698404"/>
            <a:ext cx="477093" cy="477093"/>
          </a:xfrm>
          <a:prstGeom prst="rect">
            <a:avLst/>
          </a:prstGeom>
        </p:spPr>
      </p:pic>
      <p:grpSp>
        <p:nvGrpSpPr>
          <p:cNvPr id="433" name="Group 432">
            <a:extLst>
              <a:ext uri="{FF2B5EF4-FFF2-40B4-BE49-F238E27FC236}">
                <a16:creationId xmlns:a16="http://schemas.microsoft.com/office/drawing/2014/main" id="{F7BA5DD9-DB4E-41E9-8F9B-DD35AFB4D490}"/>
              </a:ext>
              <a:ext uri="{C183D7F6-B498-43B3-948B-1728B52AA6E4}">
                <adec:decorative xmlns:adec="http://schemas.microsoft.com/office/drawing/2017/decorative" val="1"/>
              </a:ext>
            </a:extLst>
          </p:cNvPr>
          <p:cNvGrpSpPr/>
          <p:nvPr/>
        </p:nvGrpSpPr>
        <p:grpSpPr>
          <a:xfrm>
            <a:off x="1580113" y="2773284"/>
            <a:ext cx="286626" cy="271017"/>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D83B01"/>
            </a:solidFill>
            <a:ln w="19050" cap="flat">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1199">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50377" tIns="25188" rIns="50377" bIns="25188" numCol="1" anchor="t" anchorCtr="0" compatLnSpc="1">
              <a:prstTxWarp prst="textNoShape">
                <a:avLst/>
              </a:prstTxWarp>
            </a:bodyPr>
            <a:lstStyle/>
            <a:p>
              <a:pPr defTabSz="513732">
                <a:defRPr/>
              </a:pPr>
              <a:endParaRPr lang="en-US" sz="3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7579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left)">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animEffect transition="in" filter="fade">
                                      <p:cBhvr>
                                        <p:cTn id="14" dur="500"/>
                                        <p:tgtEl>
                                          <p:spTgt spid="4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p:cTn id="17" dur="500" fill="hold"/>
                                        <p:tgtEl>
                                          <p:spTgt spid="644"/>
                                        </p:tgtEl>
                                        <p:attrNameLst>
                                          <p:attrName>ppt_w</p:attrName>
                                        </p:attrNameLst>
                                      </p:cBhvr>
                                      <p:tavLst>
                                        <p:tav tm="0">
                                          <p:val>
                                            <p:fltVal val="0"/>
                                          </p:val>
                                        </p:tav>
                                        <p:tav tm="100000">
                                          <p:val>
                                            <p:strVal val="#ppt_w"/>
                                          </p:val>
                                        </p:tav>
                                      </p:tavLst>
                                    </p:anim>
                                    <p:anim calcmode="lin" valueType="num">
                                      <p:cBhvr>
                                        <p:cTn id="18" dur="500" fill="hold"/>
                                        <p:tgtEl>
                                          <p:spTgt spid="644"/>
                                        </p:tgtEl>
                                        <p:attrNameLst>
                                          <p:attrName>ppt_h</p:attrName>
                                        </p:attrNameLst>
                                      </p:cBhvr>
                                      <p:tavLst>
                                        <p:tav tm="0">
                                          <p:val>
                                            <p:fltVal val="0"/>
                                          </p:val>
                                        </p:tav>
                                        <p:tav tm="100000">
                                          <p:val>
                                            <p:strVal val="#ppt_h"/>
                                          </p:val>
                                        </p:tav>
                                      </p:tavLst>
                                    </p:anim>
                                    <p:animEffect transition="in" filter="fade">
                                      <p:cBhvr>
                                        <p:cTn id="19" dur="500"/>
                                        <p:tgtEl>
                                          <p:spTgt spid="644"/>
                                        </p:tgtEl>
                                      </p:cBhvr>
                                    </p:animEffect>
                                  </p:childTnLst>
                                </p:cTn>
                              </p:par>
                              <p:par>
                                <p:cTn id="20" presetID="53" presetClass="entr" presetSubtype="16" fill="hold" nodeType="withEffect">
                                  <p:stCondLst>
                                    <p:cond delay="250"/>
                                  </p:stCondLst>
                                  <p:childTnLst>
                                    <p:set>
                                      <p:cBhvr>
                                        <p:cTn id="21" dur="1" fill="hold">
                                          <p:stCondLst>
                                            <p:cond delay="0"/>
                                          </p:stCondLst>
                                        </p:cTn>
                                        <p:tgtEl>
                                          <p:spTgt spid="424"/>
                                        </p:tgtEl>
                                        <p:attrNameLst>
                                          <p:attrName>style.visibility</p:attrName>
                                        </p:attrNameLst>
                                      </p:cBhvr>
                                      <p:to>
                                        <p:strVal val="visible"/>
                                      </p:to>
                                    </p:set>
                                    <p:anim calcmode="lin" valueType="num">
                                      <p:cBhvr>
                                        <p:cTn id="22" dur="500" fill="hold"/>
                                        <p:tgtEl>
                                          <p:spTgt spid="424"/>
                                        </p:tgtEl>
                                        <p:attrNameLst>
                                          <p:attrName>ppt_w</p:attrName>
                                        </p:attrNameLst>
                                      </p:cBhvr>
                                      <p:tavLst>
                                        <p:tav tm="0">
                                          <p:val>
                                            <p:fltVal val="0"/>
                                          </p:val>
                                        </p:tav>
                                        <p:tav tm="100000">
                                          <p:val>
                                            <p:strVal val="#ppt_w"/>
                                          </p:val>
                                        </p:tav>
                                      </p:tavLst>
                                    </p:anim>
                                    <p:anim calcmode="lin" valueType="num">
                                      <p:cBhvr>
                                        <p:cTn id="23" dur="500" fill="hold"/>
                                        <p:tgtEl>
                                          <p:spTgt spid="424"/>
                                        </p:tgtEl>
                                        <p:attrNameLst>
                                          <p:attrName>ppt_h</p:attrName>
                                        </p:attrNameLst>
                                      </p:cBhvr>
                                      <p:tavLst>
                                        <p:tav tm="0">
                                          <p:val>
                                            <p:fltVal val="0"/>
                                          </p:val>
                                        </p:tav>
                                        <p:tav tm="100000">
                                          <p:val>
                                            <p:strVal val="#ppt_h"/>
                                          </p:val>
                                        </p:tav>
                                      </p:tavLst>
                                    </p:anim>
                                    <p:animEffect transition="in" filter="fade">
                                      <p:cBhvr>
                                        <p:cTn id="24" dur="500"/>
                                        <p:tgtEl>
                                          <p:spTgt spid="4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500" fill="hold"/>
                                        <p:tgtEl>
                                          <p:spTgt spid="183"/>
                                        </p:tgtEl>
                                        <p:attrNameLst>
                                          <p:attrName>ppt_w</p:attrName>
                                        </p:attrNameLst>
                                      </p:cBhvr>
                                      <p:tavLst>
                                        <p:tav tm="0">
                                          <p:val>
                                            <p:fltVal val="0"/>
                                          </p:val>
                                        </p:tav>
                                        <p:tav tm="100000">
                                          <p:val>
                                            <p:strVal val="#ppt_w"/>
                                          </p:val>
                                        </p:tav>
                                      </p:tavLst>
                                    </p:anim>
                                    <p:anim calcmode="lin" valueType="num">
                                      <p:cBhvr>
                                        <p:cTn id="28" dur="500" fill="hold"/>
                                        <p:tgtEl>
                                          <p:spTgt spid="183"/>
                                        </p:tgtEl>
                                        <p:attrNameLst>
                                          <p:attrName>ppt_h</p:attrName>
                                        </p:attrNameLst>
                                      </p:cBhvr>
                                      <p:tavLst>
                                        <p:tav tm="0">
                                          <p:val>
                                            <p:fltVal val="0"/>
                                          </p:val>
                                        </p:tav>
                                        <p:tav tm="100000">
                                          <p:val>
                                            <p:strVal val="#ppt_h"/>
                                          </p:val>
                                        </p:tav>
                                      </p:tavLst>
                                    </p:anim>
                                    <p:animEffect transition="in" filter="fade">
                                      <p:cBhvr>
                                        <p:cTn id="29" dur="500"/>
                                        <p:tgtEl>
                                          <p:spTgt spid="183"/>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0"/>
                                        </p:tgtEl>
                                        <p:attrNameLst>
                                          <p:attrName>style.visibility</p:attrName>
                                        </p:attrNameLst>
                                      </p:cBhvr>
                                      <p:to>
                                        <p:strVal val="visible"/>
                                      </p:to>
                                    </p:set>
                                    <p:anim calcmode="lin" valueType="num">
                                      <p:cBhvr>
                                        <p:cTn id="32" dur="500" fill="hold"/>
                                        <p:tgtEl>
                                          <p:spTgt spid="430"/>
                                        </p:tgtEl>
                                        <p:attrNameLst>
                                          <p:attrName>ppt_w</p:attrName>
                                        </p:attrNameLst>
                                      </p:cBhvr>
                                      <p:tavLst>
                                        <p:tav tm="0">
                                          <p:val>
                                            <p:fltVal val="0"/>
                                          </p:val>
                                        </p:tav>
                                        <p:tav tm="100000">
                                          <p:val>
                                            <p:strVal val="#ppt_w"/>
                                          </p:val>
                                        </p:tav>
                                      </p:tavLst>
                                    </p:anim>
                                    <p:anim calcmode="lin" valueType="num">
                                      <p:cBhvr>
                                        <p:cTn id="33" dur="500" fill="hold"/>
                                        <p:tgtEl>
                                          <p:spTgt spid="430"/>
                                        </p:tgtEl>
                                        <p:attrNameLst>
                                          <p:attrName>ppt_h</p:attrName>
                                        </p:attrNameLst>
                                      </p:cBhvr>
                                      <p:tavLst>
                                        <p:tav tm="0">
                                          <p:val>
                                            <p:fltVal val="0"/>
                                          </p:val>
                                        </p:tav>
                                        <p:tav tm="100000">
                                          <p:val>
                                            <p:strVal val="#ppt_h"/>
                                          </p:val>
                                        </p:tav>
                                      </p:tavLst>
                                    </p:anim>
                                    <p:animEffect transition="in" filter="fade">
                                      <p:cBhvr>
                                        <p:cTn id="34" dur="500"/>
                                        <p:tgtEl>
                                          <p:spTgt spid="430"/>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84"/>
                                        </p:tgtEl>
                                        <p:attrNameLst>
                                          <p:attrName>style.visibility</p:attrName>
                                        </p:attrNameLst>
                                      </p:cBhvr>
                                      <p:to>
                                        <p:strVal val="visible"/>
                                      </p:to>
                                    </p:set>
                                    <p:anim calcmode="lin" valueType="num">
                                      <p:cBhvr>
                                        <p:cTn id="37" dur="500" fill="hold"/>
                                        <p:tgtEl>
                                          <p:spTgt spid="184"/>
                                        </p:tgtEl>
                                        <p:attrNameLst>
                                          <p:attrName>ppt_w</p:attrName>
                                        </p:attrNameLst>
                                      </p:cBhvr>
                                      <p:tavLst>
                                        <p:tav tm="0">
                                          <p:val>
                                            <p:fltVal val="0"/>
                                          </p:val>
                                        </p:tav>
                                        <p:tav tm="100000">
                                          <p:val>
                                            <p:strVal val="#ppt_w"/>
                                          </p:val>
                                        </p:tav>
                                      </p:tavLst>
                                    </p:anim>
                                    <p:anim calcmode="lin" valueType="num">
                                      <p:cBhvr>
                                        <p:cTn id="38" dur="500" fill="hold"/>
                                        <p:tgtEl>
                                          <p:spTgt spid="184"/>
                                        </p:tgtEl>
                                        <p:attrNameLst>
                                          <p:attrName>ppt_h</p:attrName>
                                        </p:attrNameLst>
                                      </p:cBhvr>
                                      <p:tavLst>
                                        <p:tav tm="0">
                                          <p:val>
                                            <p:fltVal val="0"/>
                                          </p:val>
                                        </p:tav>
                                        <p:tav tm="100000">
                                          <p:val>
                                            <p:strVal val="#ppt_h"/>
                                          </p:val>
                                        </p:tav>
                                      </p:tavLst>
                                    </p:anim>
                                    <p:animEffect transition="in" filter="fade">
                                      <p:cBhvr>
                                        <p:cTn id="39" dur="500"/>
                                        <p:tgtEl>
                                          <p:spTgt spid="18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54"/>
                                        </p:tgtEl>
                                        <p:attrNameLst>
                                          <p:attrName>style.visibility</p:attrName>
                                        </p:attrNameLst>
                                      </p:cBhvr>
                                      <p:to>
                                        <p:strVal val="visible"/>
                                      </p:to>
                                    </p:set>
                                    <p:anim calcmode="lin" valueType="num">
                                      <p:cBhvr>
                                        <p:cTn id="42" dur="500" fill="hold"/>
                                        <p:tgtEl>
                                          <p:spTgt spid="454"/>
                                        </p:tgtEl>
                                        <p:attrNameLst>
                                          <p:attrName>ppt_w</p:attrName>
                                        </p:attrNameLst>
                                      </p:cBhvr>
                                      <p:tavLst>
                                        <p:tav tm="0">
                                          <p:val>
                                            <p:fltVal val="0"/>
                                          </p:val>
                                        </p:tav>
                                        <p:tav tm="100000">
                                          <p:val>
                                            <p:strVal val="#ppt_w"/>
                                          </p:val>
                                        </p:tav>
                                      </p:tavLst>
                                    </p:anim>
                                    <p:anim calcmode="lin" valueType="num">
                                      <p:cBhvr>
                                        <p:cTn id="43" dur="500" fill="hold"/>
                                        <p:tgtEl>
                                          <p:spTgt spid="454"/>
                                        </p:tgtEl>
                                        <p:attrNameLst>
                                          <p:attrName>ppt_h</p:attrName>
                                        </p:attrNameLst>
                                      </p:cBhvr>
                                      <p:tavLst>
                                        <p:tav tm="0">
                                          <p:val>
                                            <p:fltVal val="0"/>
                                          </p:val>
                                        </p:tav>
                                        <p:tav tm="100000">
                                          <p:val>
                                            <p:strVal val="#ppt_h"/>
                                          </p:val>
                                        </p:tav>
                                      </p:tavLst>
                                    </p:anim>
                                    <p:animEffect transition="in" filter="fade">
                                      <p:cBhvr>
                                        <p:cTn id="44" dur="500"/>
                                        <p:tgtEl>
                                          <p:spTgt spid="454"/>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181"/>
                                        </p:tgtEl>
                                        <p:attrNameLst>
                                          <p:attrName>style.visibility</p:attrName>
                                        </p:attrNameLst>
                                      </p:cBhvr>
                                      <p:to>
                                        <p:strVal val="visible"/>
                                      </p:to>
                                    </p:set>
                                    <p:anim calcmode="lin" valueType="num">
                                      <p:cBhvr>
                                        <p:cTn id="47" dur="500" fill="hold"/>
                                        <p:tgtEl>
                                          <p:spTgt spid="181"/>
                                        </p:tgtEl>
                                        <p:attrNameLst>
                                          <p:attrName>ppt_w</p:attrName>
                                        </p:attrNameLst>
                                      </p:cBhvr>
                                      <p:tavLst>
                                        <p:tav tm="0">
                                          <p:val>
                                            <p:fltVal val="0"/>
                                          </p:val>
                                        </p:tav>
                                        <p:tav tm="100000">
                                          <p:val>
                                            <p:strVal val="#ppt_w"/>
                                          </p:val>
                                        </p:tav>
                                      </p:tavLst>
                                    </p:anim>
                                    <p:anim calcmode="lin" valueType="num">
                                      <p:cBhvr>
                                        <p:cTn id="48" dur="500" fill="hold"/>
                                        <p:tgtEl>
                                          <p:spTgt spid="181"/>
                                        </p:tgtEl>
                                        <p:attrNameLst>
                                          <p:attrName>ppt_h</p:attrName>
                                        </p:attrNameLst>
                                      </p:cBhvr>
                                      <p:tavLst>
                                        <p:tav tm="0">
                                          <p:val>
                                            <p:fltVal val="0"/>
                                          </p:val>
                                        </p:tav>
                                        <p:tav tm="100000">
                                          <p:val>
                                            <p:strVal val="#ppt_h"/>
                                          </p:val>
                                        </p:tav>
                                      </p:tavLst>
                                    </p:anim>
                                    <p:animEffect transition="in" filter="fade">
                                      <p:cBhvr>
                                        <p:cTn id="49" dur="500"/>
                                        <p:tgtEl>
                                          <p:spTgt spid="181"/>
                                        </p:tgtEl>
                                      </p:cBhvr>
                                    </p:animEffect>
                                  </p:childTnLst>
                                </p:cTn>
                              </p:par>
                              <p:par>
                                <p:cTn id="50" presetID="53" presetClass="entr" presetSubtype="16" fill="hold" grpId="1" nodeType="withEffect">
                                  <p:stCondLst>
                                    <p:cond delay="1000"/>
                                  </p:stCondLst>
                                  <p:childTnLst>
                                    <p:set>
                                      <p:cBhvr>
                                        <p:cTn id="51" dur="1" fill="hold">
                                          <p:stCondLst>
                                            <p:cond delay="0"/>
                                          </p:stCondLst>
                                        </p:cTn>
                                        <p:tgtEl>
                                          <p:spTgt spid="440"/>
                                        </p:tgtEl>
                                        <p:attrNameLst>
                                          <p:attrName>style.visibility</p:attrName>
                                        </p:attrNameLst>
                                      </p:cBhvr>
                                      <p:to>
                                        <p:strVal val="visible"/>
                                      </p:to>
                                    </p:set>
                                    <p:anim calcmode="lin" valueType="num">
                                      <p:cBhvr>
                                        <p:cTn id="52" dur="500" fill="hold"/>
                                        <p:tgtEl>
                                          <p:spTgt spid="440"/>
                                        </p:tgtEl>
                                        <p:attrNameLst>
                                          <p:attrName>ppt_w</p:attrName>
                                        </p:attrNameLst>
                                      </p:cBhvr>
                                      <p:tavLst>
                                        <p:tav tm="0">
                                          <p:val>
                                            <p:fltVal val="0"/>
                                          </p:val>
                                        </p:tav>
                                        <p:tav tm="100000">
                                          <p:val>
                                            <p:strVal val="#ppt_w"/>
                                          </p:val>
                                        </p:tav>
                                      </p:tavLst>
                                    </p:anim>
                                    <p:anim calcmode="lin" valueType="num">
                                      <p:cBhvr>
                                        <p:cTn id="53" dur="500" fill="hold"/>
                                        <p:tgtEl>
                                          <p:spTgt spid="440"/>
                                        </p:tgtEl>
                                        <p:attrNameLst>
                                          <p:attrName>ppt_h</p:attrName>
                                        </p:attrNameLst>
                                      </p:cBhvr>
                                      <p:tavLst>
                                        <p:tav tm="0">
                                          <p:val>
                                            <p:fltVal val="0"/>
                                          </p:val>
                                        </p:tav>
                                        <p:tav tm="100000">
                                          <p:val>
                                            <p:strVal val="#ppt_h"/>
                                          </p:val>
                                        </p:tav>
                                      </p:tavLst>
                                    </p:anim>
                                    <p:animEffect transition="in" filter="fade">
                                      <p:cBhvr>
                                        <p:cTn id="54" dur="500"/>
                                        <p:tgtEl>
                                          <p:spTgt spid="4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53" presetClass="entr" presetSubtype="16" fill="hold" nodeType="withEffect">
                                  <p:stCondLst>
                                    <p:cond delay="250"/>
                                  </p:stCondLst>
                                  <p:childTnLst>
                                    <p:set>
                                      <p:cBhvr>
                                        <p:cTn id="61" dur="1" fill="hold">
                                          <p:stCondLst>
                                            <p:cond delay="0"/>
                                          </p:stCondLst>
                                        </p:cTn>
                                        <p:tgtEl>
                                          <p:spTgt spid="304"/>
                                        </p:tgtEl>
                                        <p:attrNameLst>
                                          <p:attrName>style.visibility</p:attrName>
                                        </p:attrNameLst>
                                      </p:cBhvr>
                                      <p:to>
                                        <p:strVal val="visible"/>
                                      </p:to>
                                    </p:set>
                                    <p:anim calcmode="lin" valueType="num">
                                      <p:cBhvr>
                                        <p:cTn id="62" dur="500" fill="hold"/>
                                        <p:tgtEl>
                                          <p:spTgt spid="304"/>
                                        </p:tgtEl>
                                        <p:attrNameLst>
                                          <p:attrName>ppt_w</p:attrName>
                                        </p:attrNameLst>
                                      </p:cBhvr>
                                      <p:tavLst>
                                        <p:tav tm="0">
                                          <p:val>
                                            <p:fltVal val="0"/>
                                          </p:val>
                                        </p:tav>
                                        <p:tav tm="100000">
                                          <p:val>
                                            <p:strVal val="#ppt_w"/>
                                          </p:val>
                                        </p:tav>
                                      </p:tavLst>
                                    </p:anim>
                                    <p:anim calcmode="lin" valueType="num">
                                      <p:cBhvr>
                                        <p:cTn id="63" dur="500" fill="hold"/>
                                        <p:tgtEl>
                                          <p:spTgt spid="304"/>
                                        </p:tgtEl>
                                        <p:attrNameLst>
                                          <p:attrName>ppt_h</p:attrName>
                                        </p:attrNameLst>
                                      </p:cBhvr>
                                      <p:tavLst>
                                        <p:tav tm="0">
                                          <p:val>
                                            <p:fltVal val="0"/>
                                          </p:val>
                                        </p:tav>
                                        <p:tav tm="100000">
                                          <p:val>
                                            <p:strVal val="#ppt_h"/>
                                          </p:val>
                                        </p:tav>
                                      </p:tavLst>
                                    </p:anim>
                                    <p:animEffect transition="in" filter="fade">
                                      <p:cBhvr>
                                        <p:cTn id="64" dur="500"/>
                                        <p:tgtEl>
                                          <p:spTgt spid="304"/>
                                        </p:tgtEl>
                                      </p:cBhvr>
                                    </p:animEffect>
                                  </p:childTnLst>
                                </p:cTn>
                              </p:par>
                              <p:par>
                                <p:cTn id="65" presetID="53" presetClass="entr" presetSubtype="16" fill="hold" grpId="1" nodeType="withEffect">
                                  <p:stCondLst>
                                    <p:cond delay="250"/>
                                  </p:stCondLst>
                                  <p:childTnLst>
                                    <p:set>
                                      <p:cBhvr>
                                        <p:cTn id="66" dur="1" fill="hold">
                                          <p:stCondLst>
                                            <p:cond delay="0"/>
                                          </p:stCondLst>
                                        </p:cTn>
                                        <p:tgtEl>
                                          <p:spTgt spid="195"/>
                                        </p:tgtEl>
                                        <p:attrNameLst>
                                          <p:attrName>style.visibility</p:attrName>
                                        </p:attrNameLst>
                                      </p:cBhvr>
                                      <p:to>
                                        <p:strVal val="visible"/>
                                      </p:to>
                                    </p:set>
                                    <p:anim calcmode="lin" valueType="num">
                                      <p:cBhvr>
                                        <p:cTn id="67" dur="500" fill="hold"/>
                                        <p:tgtEl>
                                          <p:spTgt spid="195"/>
                                        </p:tgtEl>
                                        <p:attrNameLst>
                                          <p:attrName>ppt_w</p:attrName>
                                        </p:attrNameLst>
                                      </p:cBhvr>
                                      <p:tavLst>
                                        <p:tav tm="0">
                                          <p:val>
                                            <p:fltVal val="0"/>
                                          </p:val>
                                        </p:tav>
                                        <p:tav tm="100000">
                                          <p:val>
                                            <p:strVal val="#ppt_w"/>
                                          </p:val>
                                        </p:tav>
                                      </p:tavLst>
                                    </p:anim>
                                    <p:anim calcmode="lin" valueType="num">
                                      <p:cBhvr>
                                        <p:cTn id="68" dur="500" fill="hold"/>
                                        <p:tgtEl>
                                          <p:spTgt spid="195"/>
                                        </p:tgtEl>
                                        <p:attrNameLst>
                                          <p:attrName>ppt_h</p:attrName>
                                        </p:attrNameLst>
                                      </p:cBhvr>
                                      <p:tavLst>
                                        <p:tav tm="0">
                                          <p:val>
                                            <p:fltVal val="0"/>
                                          </p:val>
                                        </p:tav>
                                        <p:tav tm="100000">
                                          <p:val>
                                            <p:strVal val="#ppt_h"/>
                                          </p:val>
                                        </p:tav>
                                      </p:tavLst>
                                    </p:anim>
                                    <p:animEffect transition="in" filter="fade">
                                      <p:cBhvr>
                                        <p:cTn id="69" dur="500"/>
                                        <p:tgtEl>
                                          <p:spTgt spid="195"/>
                                        </p:tgtEl>
                                      </p:cBhvr>
                                    </p:animEffect>
                                  </p:childTnLst>
                                </p:cTn>
                              </p:par>
                              <p:par>
                                <p:cTn id="70" presetID="53" presetClass="entr" presetSubtype="16" fill="hold" grpId="1" nodeType="withEffect">
                                  <p:stCondLst>
                                    <p:cond delay="500"/>
                                  </p:stCondLst>
                                  <p:childTnLst>
                                    <p:set>
                                      <p:cBhvr>
                                        <p:cTn id="71" dur="1" fill="hold">
                                          <p:stCondLst>
                                            <p:cond delay="0"/>
                                          </p:stCondLst>
                                        </p:cTn>
                                        <p:tgtEl>
                                          <p:spTgt spid="193"/>
                                        </p:tgtEl>
                                        <p:attrNameLst>
                                          <p:attrName>style.visibility</p:attrName>
                                        </p:attrNameLst>
                                      </p:cBhvr>
                                      <p:to>
                                        <p:strVal val="visible"/>
                                      </p:to>
                                    </p:set>
                                    <p:anim calcmode="lin" valueType="num">
                                      <p:cBhvr>
                                        <p:cTn id="72" dur="500" fill="hold"/>
                                        <p:tgtEl>
                                          <p:spTgt spid="193"/>
                                        </p:tgtEl>
                                        <p:attrNameLst>
                                          <p:attrName>ppt_w</p:attrName>
                                        </p:attrNameLst>
                                      </p:cBhvr>
                                      <p:tavLst>
                                        <p:tav tm="0">
                                          <p:val>
                                            <p:fltVal val="0"/>
                                          </p:val>
                                        </p:tav>
                                        <p:tav tm="100000">
                                          <p:val>
                                            <p:strVal val="#ppt_w"/>
                                          </p:val>
                                        </p:tav>
                                      </p:tavLst>
                                    </p:anim>
                                    <p:anim calcmode="lin" valueType="num">
                                      <p:cBhvr>
                                        <p:cTn id="73" dur="500" fill="hold"/>
                                        <p:tgtEl>
                                          <p:spTgt spid="193"/>
                                        </p:tgtEl>
                                        <p:attrNameLst>
                                          <p:attrName>ppt_h</p:attrName>
                                        </p:attrNameLst>
                                      </p:cBhvr>
                                      <p:tavLst>
                                        <p:tav tm="0">
                                          <p:val>
                                            <p:fltVal val="0"/>
                                          </p:val>
                                        </p:tav>
                                        <p:tav tm="100000">
                                          <p:val>
                                            <p:strVal val="#ppt_h"/>
                                          </p:val>
                                        </p:tav>
                                      </p:tavLst>
                                    </p:anim>
                                    <p:animEffect transition="in" filter="fade">
                                      <p:cBhvr>
                                        <p:cTn id="74" dur="500"/>
                                        <p:tgtEl>
                                          <p:spTgt spid="193"/>
                                        </p:tgtEl>
                                      </p:cBhvr>
                                    </p:animEffect>
                                  </p:childTnLst>
                                </p:cTn>
                              </p:par>
                              <p:par>
                                <p:cTn id="75" presetID="53" presetClass="entr" presetSubtype="16" fill="hold" grpId="1" nodeType="withEffect">
                                  <p:stCondLst>
                                    <p:cond delay="75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500" fill="hold"/>
                                        <p:tgtEl>
                                          <p:spTgt spid="194"/>
                                        </p:tgtEl>
                                        <p:attrNameLst>
                                          <p:attrName>ppt_w</p:attrName>
                                        </p:attrNameLst>
                                      </p:cBhvr>
                                      <p:tavLst>
                                        <p:tav tm="0">
                                          <p:val>
                                            <p:fltVal val="0"/>
                                          </p:val>
                                        </p:tav>
                                        <p:tav tm="100000">
                                          <p:val>
                                            <p:strVal val="#ppt_w"/>
                                          </p:val>
                                        </p:tav>
                                      </p:tavLst>
                                    </p:anim>
                                    <p:anim calcmode="lin" valueType="num">
                                      <p:cBhvr>
                                        <p:cTn id="78" dur="500" fill="hold"/>
                                        <p:tgtEl>
                                          <p:spTgt spid="194"/>
                                        </p:tgtEl>
                                        <p:attrNameLst>
                                          <p:attrName>ppt_h</p:attrName>
                                        </p:attrNameLst>
                                      </p:cBhvr>
                                      <p:tavLst>
                                        <p:tav tm="0">
                                          <p:val>
                                            <p:fltVal val="0"/>
                                          </p:val>
                                        </p:tav>
                                        <p:tav tm="100000">
                                          <p:val>
                                            <p:strVal val="#ppt_h"/>
                                          </p:val>
                                        </p:tav>
                                      </p:tavLst>
                                    </p:anim>
                                    <p:animEffect transition="in" filter="fade">
                                      <p:cBhvr>
                                        <p:cTn id="79" dur="500"/>
                                        <p:tgtEl>
                                          <p:spTgt spid="194"/>
                                        </p:tgtEl>
                                      </p:cBhvr>
                                    </p:animEffect>
                                  </p:childTnLst>
                                </p:cTn>
                              </p:par>
                              <p:par>
                                <p:cTn id="80" presetID="53" presetClass="entr" presetSubtype="16" fill="hold" grpId="1" nodeType="withEffect">
                                  <p:stCondLst>
                                    <p:cond delay="1000"/>
                                  </p:stCondLst>
                                  <p:childTnLst>
                                    <p:set>
                                      <p:cBhvr>
                                        <p:cTn id="81" dur="1" fill="hold">
                                          <p:stCondLst>
                                            <p:cond delay="0"/>
                                          </p:stCondLst>
                                        </p:cTn>
                                        <p:tgtEl>
                                          <p:spTgt spid="196"/>
                                        </p:tgtEl>
                                        <p:attrNameLst>
                                          <p:attrName>style.visibility</p:attrName>
                                        </p:attrNameLst>
                                      </p:cBhvr>
                                      <p:to>
                                        <p:strVal val="visible"/>
                                      </p:to>
                                    </p:set>
                                    <p:anim calcmode="lin" valueType="num">
                                      <p:cBhvr>
                                        <p:cTn id="82" dur="500" fill="hold"/>
                                        <p:tgtEl>
                                          <p:spTgt spid="196"/>
                                        </p:tgtEl>
                                        <p:attrNameLst>
                                          <p:attrName>ppt_w</p:attrName>
                                        </p:attrNameLst>
                                      </p:cBhvr>
                                      <p:tavLst>
                                        <p:tav tm="0">
                                          <p:val>
                                            <p:fltVal val="0"/>
                                          </p:val>
                                        </p:tav>
                                        <p:tav tm="100000">
                                          <p:val>
                                            <p:strVal val="#ppt_w"/>
                                          </p:val>
                                        </p:tav>
                                      </p:tavLst>
                                    </p:anim>
                                    <p:anim calcmode="lin" valueType="num">
                                      <p:cBhvr>
                                        <p:cTn id="83" dur="500" fill="hold"/>
                                        <p:tgtEl>
                                          <p:spTgt spid="196"/>
                                        </p:tgtEl>
                                        <p:attrNameLst>
                                          <p:attrName>ppt_h</p:attrName>
                                        </p:attrNameLst>
                                      </p:cBhvr>
                                      <p:tavLst>
                                        <p:tav tm="0">
                                          <p:val>
                                            <p:fltVal val="0"/>
                                          </p:val>
                                        </p:tav>
                                        <p:tav tm="100000">
                                          <p:val>
                                            <p:strVal val="#ppt_h"/>
                                          </p:val>
                                        </p:tav>
                                      </p:tavLst>
                                    </p:anim>
                                    <p:animEffect transition="in" filter="fade">
                                      <p:cBhvr>
                                        <p:cTn id="84" dur="500"/>
                                        <p:tgtEl>
                                          <p:spTgt spid="19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grpId="0" nodeType="clickEffect">
                                  <p:stCondLst>
                                    <p:cond delay="0"/>
                                  </p:stCondLst>
                                  <p:childTnLst>
                                    <p:animEffect transition="out" filter="wipe(right)">
                                      <p:cBhvr>
                                        <p:cTn id="88" dur="750"/>
                                        <p:tgtEl>
                                          <p:spTgt spid="254"/>
                                        </p:tgtEl>
                                      </p:cBhvr>
                                    </p:animEffect>
                                    <p:set>
                                      <p:cBhvr>
                                        <p:cTn id="89" dur="1" fill="hold">
                                          <p:stCondLst>
                                            <p:cond delay="749"/>
                                          </p:stCondLst>
                                        </p:cTn>
                                        <p:tgtEl>
                                          <p:spTgt spid="25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40"/>
                                        </p:tgtEl>
                                      </p:cBhvr>
                                    </p:animEffect>
                                    <p:set>
                                      <p:cBhvr>
                                        <p:cTn id="92" dur="1" fill="hold">
                                          <p:stCondLst>
                                            <p:cond delay="499"/>
                                          </p:stCondLst>
                                        </p:cTn>
                                        <p:tgtEl>
                                          <p:spTgt spid="440"/>
                                        </p:tgtEl>
                                        <p:attrNameLst>
                                          <p:attrName>style.visibility</p:attrName>
                                        </p:attrNameLst>
                                      </p:cBhvr>
                                      <p:to>
                                        <p:strVal val="hidden"/>
                                      </p:to>
                                    </p:set>
                                  </p:childTnLst>
                                </p:cTn>
                              </p:par>
                            </p:childTnLst>
                          </p:cTn>
                        </p:par>
                        <p:par>
                          <p:cTn id="93" fill="hold">
                            <p:stCondLst>
                              <p:cond delay="750"/>
                            </p:stCondLst>
                            <p:childTnLst>
                              <p:par>
                                <p:cTn id="94" presetID="10" presetClass="entr" presetSubtype="0" fill="hold" grpId="0" nodeType="afterEffect">
                                  <p:stCondLst>
                                    <p:cond delay="0"/>
                                  </p:stCondLst>
                                  <p:childTnLst>
                                    <p:set>
                                      <p:cBhvr>
                                        <p:cTn id="95" dur="1" fill="hold">
                                          <p:stCondLst>
                                            <p:cond delay="0"/>
                                          </p:stCondLst>
                                        </p:cTn>
                                        <p:tgtEl>
                                          <p:spTgt spid="303"/>
                                        </p:tgtEl>
                                        <p:attrNameLst>
                                          <p:attrName>style.visibility</p:attrName>
                                        </p:attrNameLst>
                                      </p:cBhvr>
                                      <p:to>
                                        <p:strVal val="visible"/>
                                      </p:to>
                                    </p:set>
                                    <p:animEffect transition="in" filter="fade">
                                      <p:cBhvr>
                                        <p:cTn id="96" dur="500"/>
                                        <p:tgtEl>
                                          <p:spTgt spid="303"/>
                                        </p:tgtEl>
                                      </p:cBhvr>
                                    </p:animEffect>
                                  </p:childTnLst>
                                </p:cTn>
                              </p:par>
                              <p:par>
                                <p:cTn id="97" presetID="22" presetClass="exit" presetSubtype="2" fill="hold" grpId="0" nodeType="withEffect">
                                  <p:stCondLst>
                                    <p:cond delay="0"/>
                                  </p:stCondLst>
                                  <p:childTnLst>
                                    <p:animEffect transition="out" filter="wipe(right)">
                                      <p:cBhvr>
                                        <p:cTn id="98" dur="750"/>
                                        <p:tgtEl>
                                          <p:spTgt spid="14"/>
                                        </p:tgtEl>
                                      </p:cBhvr>
                                    </p:animEffect>
                                    <p:set>
                                      <p:cBhvr>
                                        <p:cTn id="99" dur="1" fill="hold">
                                          <p:stCondLst>
                                            <p:cond delay="749"/>
                                          </p:stCondLst>
                                        </p:cTn>
                                        <p:tgtEl>
                                          <p:spTgt spid="14"/>
                                        </p:tgtEl>
                                        <p:attrNameLst>
                                          <p:attrName>style.visibility</p:attrName>
                                        </p:attrNameLst>
                                      </p:cBhvr>
                                      <p:to>
                                        <p:strVal val="hidden"/>
                                      </p:to>
                                    </p:set>
                                  </p:childTnLst>
                                </p:cTn>
                              </p:par>
                              <p:par>
                                <p:cTn id="100" presetID="22" presetClass="exit" presetSubtype="2" fill="hold" grpId="0" nodeType="withEffect">
                                  <p:stCondLst>
                                    <p:cond delay="0"/>
                                  </p:stCondLst>
                                  <p:childTnLst>
                                    <p:animEffect transition="out" filter="wipe(right)">
                                      <p:cBhvr>
                                        <p:cTn id="101" dur="750"/>
                                        <p:tgtEl>
                                          <p:spTgt spid="279"/>
                                        </p:tgtEl>
                                      </p:cBhvr>
                                    </p:animEffect>
                                    <p:set>
                                      <p:cBhvr>
                                        <p:cTn id="102" dur="1" fill="hold">
                                          <p:stCondLst>
                                            <p:cond delay="749"/>
                                          </p:stCondLst>
                                        </p:cTn>
                                        <p:tgtEl>
                                          <p:spTgt spid="279"/>
                                        </p:tgtEl>
                                        <p:attrNameLst>
                                          <p:attrName>style.visibility</p:attrName>
                                        </p:attrNameLst>
                                      </p:cBhvr>
                                      <p:to>
                                        <p:strVal val="hidden"/>
                                      </p:to>
                                    </p:set>
                                  </p:childTnLst>
                                </p:cTn>
                              </p:par>
                              <p:par>
                                <p:cTn id="103" presetID="22" presetClass="exit" presetSubtype="2" fill="hold" grpId="0" nodeType="withEffect">
                                  <p:stCondLst>
                                    <p:cond delay="0"/>
                                  </p:stCondLst>
                                  <p:childTnLst>
                                    <p:animEffect transition="out" filter="wipe(right)">
                                      <p:cBhvr>
                                        <p:cTn id="104" dur="750"/>
                                        <p:tgtEl>
                                          <p:spTgt spid="280"/>
                                        </p:tgtEl>
                                      </p:cBhvr>
                                    </p:animEffect>
                                    <p:set>
                                      <p:cBhvr>
                                        <p:cTn id="105" dur="1" fill="hold">
                                          <p:stCondLst>
                                            <p:cond delay="749"/>
                                          </p:stCondLst>
                                        </p:cTn>
                                        <p:tgtEl>
                                          <p:spTgt spid="280"/>
                                        </p:tgtEl>
                                        <p:attrNameLst>
                                          <p:attrName>style.visibility</p:attrName>
                                        </p:attrNameLst>
                                      </p:cBhvr>
                                      <p:to>
                                        <p:strVal val="hidden"/>
                                      </p:to>
                                    </p:set>
                                  </p:childTnLst>
                                </p:cTn>
                              </p:par>
                              <p:par>
                                <p:cTn id="106" presetID="10" presetClass="entr" presetSubtype="0" fill="hold" grpId="0" nodeType="withEffect">
                                  <p:stCondLst>
                                    <p:cond delay="250"/>
                                  </p:stCondLst>
                                  <p:childTnLst>
                                    <p:set>
                                      <p:cBhvr>
                                        <p:cTn id="107" dur="1" fill="hold">
                                          <p:stCondLst>
                                            <p:cond delay="0"/>
                                          </p:stCondLst>
                                        </p:cTn>
                                        <p:tgtEl>
                                          <p:spTgt spid="2"/>
                                        </p:tgtEl>
                                        <p:attrNameLst>
                                          <p:attrName>style.visibility</p:attrName>
                                        </p:attrNameLst>
                                      </p:cBhvr>
                                      <p:to>
                                        <p:strVal val="visible"/>
                                      </p:to>
                                    </p:set>
                                    <p:animEffect transition="in" filter="fade">
                                      <p:cBhvr>
                                        <p:cTn id="108" dur="500"/>
                                        <p:tgtEl>
                                          <p:spTgt spid="2"/>
                                        </p:tgtEl>
                                      </p:cBhvr>
                                    </p:animEffect>
                                  </p:childTnLst>
                                </p:cTn>
                              </p:par>
                              <p:par>
                                <p:cTn id="109" presetID="1" presetClass="entr" presetSubtype="0" fill="hold" grpId="0" nodeType="withEffect">
                                  <p:stCondLst>
                                    <p:cond delay="250"/>
                                  </p:stCondLst>
                                  <p:childTnLst>
                                    <p:set>
                                      <p:cBhvr>
                                        <p:cTn id="110" dur="1" fill="hold">
                                          <p:stCondLst>
                                            <p:cond delay="0"/>
                                          </p:stCondLst>
                                        </p:cTn>
                                        <p:tgtEl>
                                          <p:spTgt spid="287"/>
                                        </p:tgtEl>
                                        <p:attrNameLst>
                                          <p:attrName>style.visibility</p:attrName>
                                        </p:attrNameLst>
                                      </p:cBhvr>
                                      <p:to>
                                        <p:strVal val="visible"/>
                                      </p:to>
                                    </p:set>
                                  </p:childTnLst>
                                </p:cTn>
                              </p:par>
                              <p:par>
                                <p:cTn id="111" presetID="1" presetClass="entr" presetSubtype="0" fill="hold" nodeType="withEffect">
                                  <p:stCondLst>
                                    <p:cond delay="250"/>
                                  </p:stCondLst>
                                  <p:childTnLst>
                                    <p:set>
                                      <p:cBhvr>
                                        <p:cTn id="112" dur="1" fill="hold">
                                          <p:stCondLst>
                                            <p:cond delay="0"/>
                                          </p:stCondLst>
                                        </p:cTn>
                                        <p:tgtEl>
                                          <p:spTgt spid="284"/>
                                        </p:tgtEl>
                                        <p:attrNameLst>
                                          <p:attrName>style.visibility</p:attrName>
                                        </p:attrNameLst>
                                      </p:cBhvr>
                                      <p:to>
                                        <p:strVal val="visible"/>
                                      </p:to>
                                    </p:set>
                                  </p:childTnLst>
                                </p:cTn>
                              </p:par>
                              <p:par>
                                <p:cTn id="113" presetID="35" presetClass="path" presetSubtype="0" decel="100000" fill="hold" grpId="1" nodeType="withEffect">
                                  <p:stCondLst>
                                    <p:cond delay="250"/>
                                  </p:stCondLst>
                                  <p:childTnLst>
                                    <p:animMotion origin="layout" path="M 3.95833E-6 -2.22222E-6 L -0.0336 -2.22222E-6 " pathEditMode="relative" rAng="0" ptsTypes="AA">
                                      <p:cBhvr>
                                        <p:cTn id="114" dur="750" spd="-100000" fill="hold"/>
                                        <p:tgtEl>
                                          <p:spTgt spid="2"/>
                                        </p:tgtEl>
                                        <p:attrNameLst>
                                          <p:attrName>ppt_x</p:attrName>
                                          <p:attrName>ppt_y</p:attrName>
                                        </p:attrNameLst>
                                      </p:cBhvr>
                                      <p:rCtr x="-1680" y="0"/>
                                    </p:animMotion>
                                  </p:childTnLst>
                                </p:cTn>
                              </p:par>
                              <p:par>
                                <p:cTn id="115" presetID="10" presetClass="exit" presetSubtype="0" fill="hold" nodeType="withEffect">
                                  <p:stCondLst>
                                    <p:cond delay="250"/>
                                  </p:stCondLst>
                                  <p:childTnLst>
                                    <p:animEffect transition="out" filter="fade">
                                      <p:cBhvr>
                                        <p:cTn id="116" dur="500"/>
                                        <p:tgtEl>
                                          <p:spTgt spid="433"/>
                                        </p:tgtEl>
                                      </p:cBhvr>
                                    </p:animEffect>
                                    <p:set>
                                      <p:cBhvr>
                                        <p:cTn id="117" dur="1" fill="hold">
                                          <p:stCondLst>
                                            <p:cond delay="499"/>
                                          </p:stCondLst>
                                        </p:cTn>
                                        <p:tgtEl>
                                          <p:spTgt spid="433"/>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66"/>
                                        </p:tgtEl>
                                        <p:attrNameLst>
                                          <p:attrName>style.visibility</p:attrName>
                                        </p:attrNameLst>
                                      </p:cBhvr>
                                      <p:to>
                                        <p:strVal val="visible"/>
                                      </p:to>
                                    </p:set>
                                    <p:animEffect transition="in" filter="fade">
                                      <p:cBhvr>
                                        <p:cTn id="122" dur="500"/>
                                        <p:tgtEl>
                                          <p:spTgt spid="16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42"/>
                                        </p:tgtEl>
                                        <p:attrNameLst>
                                          <p:attrName>style.visibility</p:attrName>
                                        </p:attrNameLst>
                                      </p:cBhvr>
                                      <p:to>
                                        <p:strVal val="visible"/>
                                      </p:to>
                                    </p:set>
                                    <p:animEffect transition="in" filter="fade">
                                      <p:cBhvr>
                                        <p:cTn id="125" dur="500"/>
                                        <p:tgtEl>
                                          <p:spTgt spid="442"/>
                                        </p:tgtEl>
                                      </p:cBhvr>
                                    </p:animEffect>
                                  </p:childTnLst>
                                </p:cTn>
                              </p:par>
                              <p:par>
                                <p:cTn id="126" presetID="35" presetClass="path" presetSubtype="0" decel="100000" fill="hold" grpId="1" nodeType="withEffect">
                                  <p:stCondLst>
                                    <p:cond delay="0"/>
                                  </p:stCondLst>
                                  <p:childTnLst>
                                    <p:animMotion origin="layout" path="M 6.25E-7 -2.22222E-6 L -0.03359 -2.22222E-6 " pathEditMode="relative" rAng="0" ptsTypes="AA">
                                      <p:cBhvr>
                                        <p:cTn id="127" dur="750" spd="-100000" fill="hold"/>
                                        <p:tgtEl>
                                          <p:spTgt spid="166"/>
                                        </p:tgtEl>
                                        <p:attrNameLst>
                                          <p:attrName>ppt_x</p:attrName>
                                          <p:attrName>ppt_y</p:attrName>
                                        </p:attrNameLst>
                                      </p:cBhvr>
                                      <p:rCtr x="-1680" y="0"/>
                                    </p:animMotion>
                                  </p:childTnLst>
                                </p:cTn>
                              </p:par>
                              <p:par>
                                <p:cTn id="128" presetID="10" presetClass="exit" presetSubtype="0" fill="hold" nodeType="withEffect">
                                  <p:stCondLst>
                                    <p:cond delay="0"/>
                                  </p:stCondLst>
                                  <p:childTnLst>
                                    <p:animEffect transition="out" filter="fade">
                                      <p:cBhvr>
                                        <p:cTn id="129" dur="500"/>
                                        <p:tgtEl>
                                          <p:spTgt spid="15"/>
                                        </p:tgtEl>
                                      </p:cBhvr>
                                    </p:animEffect>
                                    <p:set>
                                      <p:cBhvr>
                                        <p:cTn id="130" dur="1" fill="hold">
                                          <p:stCondLst>
                                            <p:cond delay="499"/>
                                          </p:stCondLst>
                                        </p:cTn>
                                        <p:tgtEl>
                                          <p:spTgt spid="15"/>
                                        </p:tgtEl>
                                        <p:attrNameLst>
                                          <p:attrName>style.visibility</p:attrName>
                                        </p:attrNameLst>
                                      </p:cBhvr>
                                      <p:to>
                                        <p:strVal val="hidden"/>
                                      </p:to>
                                    </p:set>
                                  </p:childTnLst>
                                </p:cTn>
                              </p:par>
                              <p:par>
                                <p:cTn id="131" presetID="10" presetClass="entr" presetSubtype="0" fill="hold" nodeType="withEffect">
                                  <p:stCondLst>
                                    <p:cond delay="0"/>
                                  </p:stCondLst>
                                  <p:childTnLst>
                                    <p:set>
                                      <p:cBhvr>
                                        <p:cTn id="132" dur="1" fill="hold">
                                          <p:stCondLst>
                                            <p:cond delay="0"/>
                                          </p:stCondLst>
                                        </p:cTn>
                                        <p:tgtEl>
                                          <p:spTgt spid="281"/>
                                        </p:tgtEl>
                                        <p:attrNameLst>
                                          <p:attrName>style.visibility</p:attrName>
                                        </p:attrNameLst>
                                      </p:cBhvr>
                                      <p:to>
                                        <p:strVal val="visible"/>
                                      </p:to>
                                    </p:set>
                                    <p:animEffect transition="in" filter="fade">
                                      <p:cBhvr>
                                        <p:cTn id="133" dur="500"/>
                                        <p:tgtEl>
                                          <p:spTgt spid="281"/>
                                        </p:tgtEl>
                                      </p:cBhvr>
                                    </p:animEffect>
                                  </p:childTnLst>
                                </p:cTn>
                              </p:par>
                              <p:par>
                                <p:cTn id="134" presetID="10" presetClass="exit" presetSubtype="0" fill="hold" nodeType="withEffect">
                                  <p:stCondLst>
                                    <p:cond delay="0"/>
                                  </p:stCondLst>
                                  <p:childTnLst>
                                    <p:animEffect transition="out" filter="fade">
                                      <p:cBhvr>
                                        <p:cTn id="135" dur="500"/>
                                        <p:tgtEl>
                                          <p:spTgt spid="424"/>
                                        </p:tgtEl>
                                      </p:cBhvr>
                                    </p:animEffect>
                                    <p:set>
                                      <p:cBhvr>
                                        <p:cTn id="136" dur="1" fill="hold">
                                          <p:stCondLst>
                                            <p:cond delay="499"/>
                                          </p:stCondLst>
                                        </p:cTn>
                                        <p:tgtEl>
                                          <p:spTgt spid="424"/>
                                        </p:tgtEl>
                                        <p:attrNameLst>
                                          <p:attrName>style.visibility</p:attrName>
                                        </p:attrNameLst>
                                      </p:cBhvr>
                                      <p:to>
                                        <p:strVal val="hidden"/>
                                      </p:to>
                                    </p:set>
                                  </p:childTnLst>
                                </p:cTn>
                              </p:par>
                              <p:par>
                                <p:cTn id="137" presetID="10" presetClass="entr" presetSubtype="0" fill="hold" grpId="0" nodeType="withEffect">
                                  <p:stCondLst>
                                    <p:cond delay="0"/>
                                  </p:stCondLst>
                                  <p:childTnLst>
                                    <p:set>
                                      <p:cBhvr>
                                        <p:cTn id="138" dur="1" fill="hold">
                                          <p:stCondLst>
                                            <p:cond delay="0"/>
                                          </p:stCondLst>
                                        </p:cTn>
                                        <p:tgtEl>
                                          <p:spTgt spid="273"/>
                                        </p:tgtEl>
                                        <p:attrNameLst>
                                          <p:attrName>style.visibility</p:attrName>
                                        </p:attrNameLst>
                                      </p:cBhvr>
                                      <p:to>
                                        <p:strVal val="visible"/>
                                      </p:to>
                                    </p:set>
                                    <p:animEffect transition="in" filter="fade">
                                      <p:cBhvr>
                                        <p:cTn id="139" dur="500"/>
                                        <p:tgtEl>
                                          <p:spTgt spid="27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67"/>
                                        </p:tgtEl>
                                        <p:attrNameLst>
                                          <p:attrName>style.visibility</p:attrName>
                                        </p:attrNameLst>
                                      </p:cBhvr>
                                      <p:to>
                                        <p:strVal val="visible"/>
                                      </p:to>
                                    </p:set>
                                    <p:animEffect transition="in" filter="fade">
                                      <p:cBhvr>
                                        <p:cTn id="144" dur="500"/>
                                        <p:tgtEl>
                                          <p:spTgt spid="167"/>
                                        </p:tgtEl>
                                      </p:cBhvr>
                                    </p:animEffect>
                                  </p:childTnLst>
                                </p:cTn>
                              </p:par>
                              <p:par>
                                <p:cTn id="145" presetID="35" presetClass="path" presetSubtype="0" decel="100000" fill="hold" grpId="1" nodeType="withEffect">
                                  <p:stCondLst>
                                    <p:cond delay="0"/>
                                  </p:stCondLst>
                                  <p:childTnLst>
                                    <p:animMotion origin="layout" path="M 5.99949E-7 3.92192E-6 L -0.03357 3.92192E-6 " pathEditMode="relative" rAng="0" ptsTypes="AA">
                                      <p:cBhvr>
                                        <p:cTn id="146" dur="750" spd="-100000" fill="hold"/>
                                        <p:tgtEl>
                                          <p:spTgt spid="167"/>
                                        </p:tgtEl>
                                        <p:attrNameLst>
                                          <p:attrName>ppt_x</p:attrName>
                                          <p:attrName>ppt_y</p:attrName>
                                        </p:attrNameLst>
                                      </p:cBhvr>
                                      <p:rCtr x="-1685" y="0"/>
                                    </p:animMotion>
                                  </p:childTnLst>
                                </p:cTn>
                              </p:par>
                              <p:par>
                                <p:cTn id="147" presetID="10" presetClass="exit" presetSubtype="0" fill="hold" nodeType="withEffect">
                                  <p:stCondLst>
                                    <p:cond delay="0"/>
                                  </p:stCondLst>
                                  <p:childTnLst>
                                    <p:animEffect transition="out" filter="fade">
                                      <p:cBhvr>
                                        <p:cTn id="148" dur="500"/>
                                        <p:tgtEl>
                                          <p:spTgt spid="191"/>
                                        </p:tgtEl>
                                      </p:cBhvr>
                                    </p:animEffect>
                                    <p:set>
                                      <p:cBhvr>
                                        <p:cTn id="149" dur="1" fill="hold">
                                          <p:stCondLst>
                                            <p:cond delay="499"/>
                                          </p:stCondLst>
                                        </p:cTn>
                                        <p:tgtEl>
                                          <p:spTgt spid="191"/>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500"/>
                                        <p:tgtEl>
                                          <p:spTgt spid="430"/>
                                        </p:tgtEl>
                                      </p:cBhvr>
                                    </p:animEffect>
                                    <p:set>
                                      <p:cBhvr>
                                        <p:cTn id="152" dur="1" fill="hold">
                                          <p:stCondLst>
                                            <p:cond delay="499"/>
                                          </p:stCondLst>
                                        </p:cTn>
                                        <p:tgtEl>
                                          <p:spTgt spid="430"/>
                                        </p:tgtEl>
                                        <p:attrNameLst>
                                          <p:attrName>style.visibility</p:attrName>
                                        </p:attrNameLst>
                                      </p:cBhvr>
                                      <p:to>
                                        <p:strVal val="hidden"/>
                                      </p:to>
                                    </p:set>
                                  </p:childTnLst>
                                </p:cTn>
                              </p:par>
                              <p:par>
                                <p:cTn id="153" presetID="10" presetClass="entr" presetSubtype="0" fill="hold" nodeType="withEffect">
                                  <p:stCondLst>
                                    <p:cond delay="0"/>
                                  </p:stCondLst>
                                  <p:childTnLst>
                                    <p:set>
                                      <p:cBhvr>
                                        <p:cTn id="154" dur="1" fill="hold">
                                          <p:stCondLst>
                                            <p:cond delay="0"/>
                                          </p:stCondLst>
                                        </p:cTn>
                                        <p:tgtEl>
                                          <p:spTgt spid="586"/>
                                        </p:tgtEl>
                                        <p:attrNameLst>
                                          <p:attrName>style.visibility</p:attrName>
                                        </p:attrNameLst>
                                      </p:cBhvr>
                                      <p:to>
                                        <p:strVal val="visible"/>
                                      </p:to>
                                    </p:set>
                                    <p:animEffect transition="in" filter="fade">
                                      <p:cBhvr>
                                        <p:cTn id="155" dur="500"/>
                                        <p:tgtEl>
                                          <p:spTgt spid="58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85"/>
                                        </p:tgtEl>
                                        <p:attrNameLst>
                                          <p:attrName>style.visibility</p:attrName>
                                        </p:attrNameLst>
                                      </p:cBhvr>
                                      <p:to>
                                        <p:strVal val="visible"/>
                                      </p:to>
                                    </p:set>
                                    <p:animEffect transition="in" filter="fade">
                                      <p:cBhvr>
                                        <p:cTn id="160" dur="500"/>
                                        <p:tgtEl>
                                          <p:spTgt spid="18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43"/>
                                        </p:tgtEl>
                                        <p:attrNameLst>
                                          <p:attrName>style.visibility</p:attrName>
                                        </p:attrNameLst>
                                      </p:cBhvr>
                                      <p:to>
                                        <p:strVal val="visible"/>
                                      </p:to>
                                    </p:set>
                                    <p:animEffect transition="in" filter="fade">
                                      <p:cBhvr>
                                        <p:cTn id="163" dur="500"/>
                                        <p:tgtEl>
                                          <p:spTgt spid="443"/>
                                        </p:tgtEl>
                                      </p:cBhvr>
                                    </p:animEffect>
                                  </p:childTnLst>
                                </p:cTn>
                              </p:par>
                              <p:par>
                                <p:cTn id="164" presetID="35" presetClass="path" presetSubtype="0" decel="100000" fill="hold" grpId="1" nodeType="withEffect">
                                  <p:stCondLst>
                                    <p:cond delay="0"/>
                                  </p:stCondLst>
                                  <p:childTnLst>
                                    <p:animMotion origin="layout" path="M 2.24662E-6 3.92192E-6 L -0.03357 3.92192E-6 " pathEditMode="relative" rAng="0" ptsTypes="AA">
                                      <p:cBhvr>
                                        <p:cTn id="165" dur="750" spd="-100000" fill="hold"/>
                                        <p:tgtEl>
                                          <p:spTgt spid="185"/>
                                        </p:tgtEl>
                                        <p:attrNameLst>
                                          <p:attrName>ppt_x</p:attrName>
                                          <p:attrName>ppt_y</p:attrName>
                                        </p:attrNameLst>
                                      </p:cBhvr>
                                      <p:rCtr x="-1685" y="0"/>
                                    </p:animMotion>
                                  </p:childTnLst>
                                </p:cTn>
                              </p:par>
                              <p:par>
                                <p:cTn id="166" presetID="10" presetClass="exit" presetSubtype="0" fill="hold" nodeType="withEffect">
                                  <p:stCondLst>
                                    <p:cond delay="0"/>
                                  </p:stCondLst>
                                  <p:childTnLst>
                                    <p:animEffect transition="out" filter="fade">
                                      <p:cBhvr>
                                        <p:cTn id="167" dur="500"/>
                                        <p:tgtEl>
                                          <p:spTgt spid="453"/>
                                        </p:tgtEl>
                                      </p:cBhvr>
                                    </p:animEffect>
                                    <p:set>
                                      <p:cBhvr>
                                        <p:cTn id="168" dur="1" fill="hold">
                                          <p:stCondLst>
                                            <p:cond delay="499"/>
                                          </p:stCondLst>
                                        </p:cTn>
                                        <p:tgtEl>
                                          <p:spTgt spid="453"/>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455"/>
                                        </p:tgtEl>
                                      </p:cBhvr>
                                    </p:animEffect>
                                    <p:set>
                                      <p:cBhvr>
                                        <p:cTn id="171" dur="1" fill="hold">
                                          <p:stCondLst>
                                            <p:cond delay="499"/>
                                          </p:stCondLst>
                                        </p:cTn>
                                        <p:tgtEl>
                                          <p:spTgt spid="455"/>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454"/>
                                        </p:tgtEl>
                                      </p:cBhvr>
                                    </p:animEffect>
                                    <p:set>
                                      <p:cBhvr>
                                        <p:cTn id="174" dur="1" fill="hold">
                                          <p:stCondLst>
                                            <p:cond delay="499"/>
                                          </p:stCondLst>
                                        </p:cTn>
                                        <p:tgtEl>
                                          <p:spTgt spid="454"/>
                                        </p:tgtEl>
                                        <p:attrNameLst>
                                          <p:attrName>style.visibility</p:attrName>
                                        </p:attrNameLst>
                                      </p:cBhvr>
                                      <p:to>
                                        <p:strVal val="hidden"/>
                                      </p:to>
                                    </p:set>
                                  </p:childTnLst>
                                </p:cTn>
                              </p:par>
                              <p:par>
                                <p:cTn id="175" presetID="10" presetClass="entr" presetSubtype="0" fill="hold" nodeType="withEffect">
                                  <p:stCondLst>
                                    <p:cond delay="0"/>
                                  </p:stCondLst>
                                  <p:childTnLst>
                                    <p:set>
                                      <p:cBhvr>
                                        <p:cTn id="176" dur="1" fill="hold">
                                          <p:stCondLst>
                                            <p:cond delay="0"/>
                                          </p:stCondLst>
                                        </p:cTn>
                                        <p:tgtEl>
                                          <p:spTgt spid="640"/>
                                        </p:tgtEl>
                                        <p:attrNameLst>
                                          <p:attrName>style.visibility</p:attrName>
                                        </p:attrNameLst>
                                      </p:cBhvr>
                                      <p:to>
                                        <p:strVal val="visible"/>
                                      </p:to>
                                    </p:set>
                                    <p:animEffect transition="in" filter="fade">
                                      <p:cBhvr>
                                        <p:cTn id="177" dur="500"/>
                                        <p:tgtEl>
                                          <p:spTgt spid="640"/>
                                        </p:tgtEl>
                                      </p:cBhvr>
                                    </p:animEffect>
                                  </p:childTnLst>
                                </p:cTn>
                              </p:par>
                              <p:par>
                                <p:cTn id="178" presetID="10" presetClass="entr" presetSubtype="0" fill="hold" nodeType="withEffect">
                                  <p:stCondLst>
                                    <p:cond delay="0"/>
                                  </p:stCondLst>
                                  <p:childTnLst>
                                    <p:set>
                                      <p:cBhvr>
                                        <p:cTn id="179" dur="1" fill="hold">
                                          <p:stCondLst>
                                            <p:cond delay="0"/>
                                          </p:stCondLst>
                                        </p:cTn>
                                        <p:tgtEl>
                                          <p:spTgt spid="510"/>
                                        </p:tgtEl>
                                        <p:attrNameLst>
                                          <p:attrName>style.visibility</p:attrName>
                                        </p:attrNameLst>
                                      </p:cBhvr>
                                      <p:to>
                                        <p:strVal val="visible"/>
                                      </p:to>
                                    </p:set>
                                    <p:animEffect transition="in" filter="fade">
                                      <p:cBhvr>
                                        <p:cTn id="180" dur="500"/>
                                        <p:tgtEl>
                                          <p:spTgt spid="510"/>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439"/>
                                        </p:tgtEl>
                                        <p:attrNameLst>
                                          <p:attrName>style.visibility</p:attrName>
                                        </p:attrNameLst>
                                      </p:cBhvr>
                                      <p:to>
                                        <p:strVal val="visible"/>
                                      </p:to>
                                    </p:set>
                                    <p:animEffect transition="in" filter="fade">
                                      <p:cBhvr>
                                        <p:cTn id="185" dur="500"/>
                                        <p:tgtEl>
                                          <p:spTgt spid="439"/>
                                        </p:tgtEl>
                                      </p:cBhvr>
                                    </p:animEffect>
                                  </p:childTnLst>
                                </p:cTn>
                              </p:par>
                              <p:par>
                                <p:cTn id="186" presetID="42" presetClass="path" presetSubtype="0" decel="100000" fill="hold" nodeType="withEffect">
                                  <p:stCondLst>
                                    <p:cond delay="0"/>
                                  </p:stCondLst>
                                  <p:childTnLst>
                                    <p:animMotion origin="layout" path="M 2.70833E-6 3.7037E-6 L -0.00013 -0.08565 " pathEditMode="relative" rAng="0" ptsTypes="AA">
                                      <p:cBhvr>
                                        <p:cTn id="187" dur="500" fill="hold"/>
                                        <p:tgtEl>
                                          <p:spTgt spid="304"/>
                                        </p:tgtEl>
                                        <p:attrNameLst>
                                          <p:attrName>ppt_x</p:attrName>
                                          <p:attrName>ppt_y</p:attrName>
                                        </p:attrNameLst>
                                      </p:cBhvr>
                                      <p:rCtr x="-13" y="-4282"/>
                                    </p:animMotion>
                                  </p:childTnLst>
                                </p:cTn>
                              </p:par>
                              <p:par>
                                <p:cTn id="188" presetID="42" presetClass="path" presetSubtype="0" decel="100000" fill="hold" grpId="1" nodeType="withEffect">
                                  <p:stCondLst>
                                    <p:cond delay="0"/>
                                  </p:stCondLst>
                                  <p:childTnLst>
                                    <p:animMotion origin="layout" path="M 4.16667E-6 -2.22222E-6 L 4.16667E-6 0.04167 " pathEditMode="relative" rAng="0" ptsTypes="AA">
                                      <p:cBhvr>
                                        <p:cTn id="189" dur="500" spd="-100000" fill="hold"/>
                                        <p:tgtEl>
                                          <p:spTgt spid="439"/>
                                        </p:tgtEl>
                                        <p:attrNameLst>
                                          <p:attrName>ppt_x</p:attrName>
                                          <p:attrName>ppt_y</p:attrName>
                                        </p:attrNameLst>
                                      </p:cBhvr>
                                      <p:rCtr x="0" y="2083"/>
                                    </p:animMotion>
                                  </p:childTnLst>
                                </p:cTn>
                              </p:par>
                              <p:par>
                                <p:cTn id="190" presetID="42" presetClass="path" presetSubtype="0" decel="100000" fill="hold" grpId="0" nodeType="withEffect">
                                  <p:stCondLst>
                                    <p:cond delay="0"/>
                                  </p:stCondLst>
                                  <p:childTnLst>
                                    <p:animMotion origin="layout" path="M 4.6514E-6 -2.96145E-7 L 0.00165 -0.06012 " pathEditMode="relative" rAng="0" ptsTypes="AA">
                                      <p:cBhvr>
                                        <p:cTn id="191" dur="500" fill="hold"/>
                                        <p:tgtEl>
                                          <p:spTgt spid="195"/>
                                        </p:tgtEl>
                                        <p:attrNameLst>
                                          <p:attrName>ppt_x</p:attrName>
                                          <p:attrName>ppt_y</p:attrName>
                                        </p:attrNameLst>
                                      </p:cBhvr>
                                      <p:rCtr x="79" y="-3013"/>
                                    </p:animMotion>
                                  </p:childTnLst>
                                </p:cTn>
                              </p:par>
                              <p:par>
                                <p:cTn id="192" presetID="42" presetClass="path" presetSubtype="0" decel="100000" fill="hold" grpId="0" nodeType="withEffect">
                                  <p:stCondLst>
                                    <p:cond delay="0"/>
                                  </p:stCondLst>
                                  <p:childTnLst>
                                    <p:animMotion origin="layout" path="M -7.71882E-7 -2.96145E-7 L -0.00151 -0.06012 " pathEditMode="relative" rAng="0" ptsTypes="AA">
                                      <p:cBhvr>
                                        <p:cTn id="193" dur="500" fill="hold"/>
                                        <p:tgtEl>
                                          <p:spTgt spid="193"/>
                                        </p:tgtEl>
                                        <p:attrNameLst>
                                          <p:attrName>ppt_x</p:attrName>
                                          <p:attrName>ppt_y</p:attrName>
                                        </p:attrNameLst>
                                      </p:cBhvr>
                                      <p:rCtr x="-79" y="-3013"/>
                                    </p:animMotion>
                                  </p:childTnLst>
                                </p:cTn>
                              </p:par>
                              <p:par>
                                <p:cTn id="194" presetID="42" presetClass="path" presetSubtype="0" decel="100000" fill="hold" grpId="0" nodeType="withEffect">
                                  <p:stCondLst>
                                    <p:cond delay="0"/>
                                  </p:stCondLst>
                                  <p:childTnLst>
                                    <p:animMotion origin="layout" path="M 2.05716E-6 -2.96145E-7 L 0.00036 -0.06012 " pathEditMode="relative" rAng="0" ptsTypes="AA">
                                      <p:cBhvr>
                                        <p:cTn id="195" dur="500" fill="hold"/>
                                        <p:tgtEl>
                                          <p:spTgt spid="194"/>
                                        </p:tgtEl>
                                        <p:attrNameLst>
                                          <p:attrName>ppt_x</p:attrName>
                                          <p:attrName>ppt_y</p:attrName>
                                        </p:attrNameLst>
                                      </p:cBhvr>
                                      <p:rCtr x="14" y="-3013"/>
                                    </p:animMotion>
                                  </p:childTnLst>
                                </p:cTn>
                              </p:par>
                              <p:par>
                                <p:cTn id="196" presetID="42" presetClass="path" presetSubtype="0" decel="100000" fill="hold" grpId="0" nodeType="withEffect">
                                  <p:stCondLst>
                                    <p:cond delay="0"/>
                                  </p:stCondLst>
                                  <p:childTnLst>
                                    <p:animMotion origin="layout" path="M 2.85991E-6 -2.96145E-7 L -0.00072 -0.05642 " pathEditMode="relative" rAng="0" ptsTypes="AA">
                                      <p:cBhvr>
                                        <p:cTn id="197" dur="500" fill="hold"/>
                                        <p:tgtEl>
                                          <p:spTgt spid="196"/>
                                        </p:tgtEl>
                                        <p:attrNameLst>
                                          <p:attrName>ppt_x</p:attrName>
                                          <p:attrName>ppt_y</p:attrName>
                                        </p:attrNameLst>
                                      </p:cBhvr>
                                      <p:rCtr x="-36" y="-2821"/>
                                    </p:animMotion>
                                  </p:childTnLst>
                                </p:cTn>
                              </p:par>
                              <p:par>
                                <p:cTn id="198" presetID="10" presetClass="entr" presetSubtype="0" fill="hold" grpId="0" nodeType="withEffect">
                                  <p:stCondLst>
                                    <p:cond delay="0"/>
                                  </p:stCondLst>
                                  <p:childTnLst>
                                    <p:set>
                                      <p:cBhvr>
                                        <p:cTn id="199" dur="1" fill="hold">
                                          <p:stCondLst>
                                            <p:cond delay="0"/>
                                          </p:stCondLst>
                                        </p:cTn>
                                        <p:tgtEl>
                                          <p:spTgt spid="444"/>
                                        </p:tgtEl>
                                        <p:attrNameLst>
                                          <p:attrName>style.visibility</p:attrName>
                                        </p:attrNameLst>
                                      </p:cBhvr>
                                      <p:to>
                                        <p:strVal val="visible"/>
                                      </p:to>
                                    </p:set>
                                    <p:animEffect transition="in" filter="fade">
                                      <p:cBhvr>
                                        <p:cTn id="200" dur="500"/>
                                        <p:tgtEl>
                                          <p:spTgt spid="444"/>
                                        </p:tgtEl>
                                      </p:cBhvr>
                                    </p:animEffect>
                                  </p:childTnLst>
                                </p:cTn>
                              </p:par>
                              <p:par>
                                <p:cTn id="201" presetID="42" presetClass="path" presetSubtype="0" accel="50000" decel="50000" fill="hold" nodeType="withEffect">
                                  <p:stCondLst>
                                    <p:cond delay="0"/>
                                  </p:stCondLst>
                                  <p:childTnLst>
                                    <p:animMotion origin="layout" path="M -3.54167E-6 -2.59259E-6 L -0.00052 -0.08287 " pathEditMode="relative" rAng="0" ptsTypes="AA">
                                      <p:cBhvr>
                                        <p:cTn id="202" dur="500" fill="hold"/>
                                        <p:tgtEl>
                                          <p:spTgt spid="3"/>
                                        </p:tgtEl>
                                        <p:attrNameLst>
                                          <p:attrName>ppt_x</p:attrName>
                                          <p:attrName>ppt_y</p:attrName>
                                        </p:attrNameLst>
                                      </p:cBhvr>
                                      <p:rCtr x="-26" y="-4144"/>
                                    </p:animMotion>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
                                        </p:tgtEl>
                                        <p:attrNameLst>
                                          <p:attrName>style.visibility</p:attrName>
                                        </p:attrNameLst>
                                      </p:cBhvr>
                                      <p:to>
                                        <p:strVal val="visible"/>
                                      </p:to>
                                    </p:set>
                                    <p:animEffect transition="in" filter="fade">
                                      <p:cBhvr>
                                        <p:cTn id="207" dur="500"/>
                                        <p:tgtEl>
                                          <p:spTgt spid="5"/>
                                        </p:tgtEl>
                                      </p:cBhvr>
                                    </p:animEffect>
                                  </p:childTnLst>
                                </p:cTn>
                              </p:par>
                              <p:par>
                                <p:cTn id="208" presetID="42" presetClass="path" presetSubtype="0" decel="100000" fill="hold" grpId="1" nodeType="withEffect">
                                  <p:stCondLst>
                                    <p:cond delay="0"/>
                                  </p:stCondLst>
                                  <p:childTnLst>
                                    <p:animMotion origin="layout" path="M 0 -0.01528 L 0 1.85185E-6 " pathEditMode="relative" rAng="0" ptsTypes="AA">
                                      <p:cBhvr>
                                        <p:cTn id="209" dur="600" fill="hold"/>
                                        <p:tgtEl>
                                          <p:spTgt spid="5"/>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4" grpId="0" animBg="1"/>
      <p:bldP spid="280" grpId="0" animBg="1"/>
      <p:bldP spid="279" grpId="0" animBg="1"/>
      <p:bldP spid="14" grpId="0" animBg="1"/>
      <p:bldP spid="181" grpId="0"/>
      <p:bldP spid="183" grpId="0"/>
      <p:bldP spid="184" grpId="0"/>
      <p:bldP spid="254" grpId="0"/>
      <p:bldP spid="193" grpId="0"/>
      <p:bldP spid="193" grpId="1"/>
      <p:bldP spid="194" grpId="0"/>
      <p:bldP spid="194" grpId="1"/>
      <p:bldP spid="195" grpId="0"/>
      <p:bldP spid="195" grpId="1"/>
      <p:bldP spid="196" grpId="0"/>
      <p:bldP spid="196" grpId="1"/>
      <p:bldP spid="185" grpId="0" animBg="1"/>
      <p:bldP spid="185" grpId="1" animBg="1"/>
      <p:bldP spid="167" grpId="0" animBg="1"/>
      <p:bldP spid="167" grpId="1" animBg="1"/>
      <p:bldP spid="166" grpId="0" animBg="1"/>
      <p:bldP spid="166" grpId="1" animBg="1"/>
      <p:bldP spid="2" grpId="0" animBg="1"/>
      <p:bldP spid="2" grpId="1" animBg="1"/>
      <p:bldP spid="439" grpId="0" animBg="1"/>
      <p:bldP spid="439" grpId="1" animBg="1"/>
      <p:bldP spid="440" grpId="0"/>
      <p:bldP spid="440" grpId="1"/>
      <p:bldP spid="303" grpId="0"/>
      <p:bldP spid="442" grpId="0"/>
      <p:bldP spid="443" grpId="0"/>
      <p:bldP spid="444" grpId="0"/>
      <p:bldP spid="287" grpId="0"/>
      <p:bldP spid="644" grpId="0"/>
      <p:bldP spid="273" grpId="0"/>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descr="A global map showing azure regions">
            <a:extLst>
              <a:ext uri="{FF2B5EF4-FFF2-40B4-BE49-F238E27FC236}">
                <a16:creationId xmlns:a16="http://schemas.microsoft.com/office/drawing/2014/main" id="{9E5BBF53-6C0B-44A7-BC3D-A38CB7A98E80}"/>
              </a:ext>
              <a:ext uri="{C183D7F6-B498-43B3-948B-1728B52AA6E4}">
                <adec:decorative xmlns:adec="http://schemas.microsoft.com/office/drawing/2017/decorative" val="0"/>
              </a:ext>
            </a:extLst>
          </p:cNvPr>
          <p:cNvGrpSpPr/>
          <p:nvPr/>
        </p:nvGrpSpPr>
        <p:grpSpPr>
          <a:xfrm>
            <a:off x="4295710" y="-959"/>
            <a:ext cx="8559545" cy="6995484"/>
            <a:chOff x="4210998" y="-940"/>
            <a:chExt cx="8392473" cy="6858940"/>
          </a:xfrm>
        </p:grpSpPr>
        <p:grpSp>
          <p:nvGrpSpPr>
            <p:cNvPr id="14" name="Group 13">
              <a:extLst>
                <a:ext uri="{FF2B5EF4-FFF2-40B4-BE49-F238E27FC236}">
                  <a16:creationId xmlns:a16="http://schemas.microsoft.com/office/drawing/2014/main" id="{E1A4FDF6-AC65-4A3F-95D5-C20EDB369A86}"/>
                </a:ext>
              </a:extLst>
            </p:cNvPr>
            <p:cNvGrpSpPr/>
            <p:nvPr/>
          </p:nvGrpSpPr>
          <p:grpSpPr>
            <a:xfrm>
              <a:off x="4210998" y="-940"/>
              <a:ext cx="8392473" cy="6857076"/>
              <a:chOff x="4210998" y="-940"/>
              <a:chExt cx="8392473" cy="6857076"/>
            </a:xfrm>
          </p:grpSpPr>
          <p:sp>
            <p:nvSpPr>
              <p:cNvPr id="60" name="Rectangle 59">
                <a:extLst>
                  <a:ext uri="{FF2B5EF4-FFF2-40B4-BE49-F238E27FC236}">
                    <a16:creationId xmlns:a16="http://schemas.microsoft.com/office/drawing/2014/main" id="{21DF0DCA-8896-41BD-AC20-D189E16968B2}"/>
                  </a:ext>
                </a:extLst>
              </p:cNvPr>
              <p:cNvSpPr/>
              <p:nvPr/>
            </p:nvSpPr>
            <p:spPr bwMode="auto">
              <a:xfrm>
                <a:off x="4789675" y="1866"/>
                <a:ext cx="7399876" cy="6854270"/>
              </a:xfrm>
              <a:prstGeom prst="rect">
                <a:avLst/>
              </a:prstGeom>
              <a:solidFill>
                <a:srgbClr val="18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3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5" name="Group 134">
                <a:extLst>
                  <a:ext uri="{FF2B5EF4-FFF2-40B4-BE49-F238E27FC236}">
                    <a16:creationId xmlns:a16="http://schemas.microsoft.com/office/drawing/2014/main" id="{0B481B5E-EBF0-439B-8F3E-50203A08598F}"/>
                  </a:ext>
                </a:extLst>
              </p:cNvPr>
              <p:cNvGrpSpPr/>
              <p:nvPr/>
            </p:nvGrpSpPr>
            <p:grpSpPr>
              <a:xfrm>
                <a:off x="4210998" y="-940"/>
                <a:ext cx="8392473" cy="3903988"/>
                <a:chOff x="1178288" y="495"/>
                <a:chExt cx="11408377" cy="5306919"/>
              </a:xfrm>
            </p:grpSpPr>
            <p:sp>
              <p:nvSpPr>
                <p:cNvPr id="136" name="Freeform 6">
                  <a:extLst>
                    <a:ext uri="{FF2B5EF4-FFF2-40B4-BE49-F238E27FC236}">
                      <a16:creationId xmlns:a16="http://schemas.microsoft.com/office/drawing/2014/main" id="{3C5C2614-9B80-4549-A66A-B3CFC2947F6A}"/>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FFFFFF">
                    <a:lumMod val="75000"/>
                  </a:srgbClr>
                </a:solidFill>
                <a:ln>
                  <a:noFill/>
                </a:ln>
              </p:spPr>
              <p:txBody>
                <a:bodyPr vert="horz" wrap="square" lIns="124262" tIns="62131" rIns="124262" bIns="62131" numCol="1" anchor="t" anchorCtr="0" compatLnSpc="1">
                  <a:prstTxWarp prst="textNoShape">
                    <a:avLst/>
                  </a:prstTxWarp>
                </a:bodyPr>
                <a:lstStyle/>
                <a:p>
                  <a:pPr defTabSz="1242461">
                    <a:defRPr/>
                  </a:pPr>
                  <a:endParaRPr lang="en-US" sz="2447" kern="0">
                    <a:solidFill>
                      <a:sysClr val="windowText" lastClr="000000"/>
                    </a:solidFill>
                    <a:latin typeface="Calibri"/>
                  </a:endParaRPr>
                </a:p>
              </p:txBody>
            </p:sp>
            <p:sp>
              <p:nvSpPr>
                <p:cNvPr id="137" name="Oval 136">
                  <a:extLst>
                    <a:ext uri="{FF2B5EF4-FFF2-40B4-BE49-F238E27FC236}">
                      <a16:creationId xmlns:a16="http://schemas.microsoft.com/office/drawing/2014/main" id="{DAACD510-190D-45D3-AA90-32D19B5D620D}"/>
                    </a:ext>
                  </a:extLst>
                </p:cNvPr>
                <p:cNvSpPr/>
                <p:nvPr/>
              </p:nvSpPr>
              <p:spPr bwMode="auto">
                <a:xfrm>
                  <a:off x="9977955" y="313450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38" name="Oval 137">
                  <a:extLst>
                    <a:ext uri="{FF2B5EF4-FFF2-40B4-BE49-F238E27FC236}">
                      <a16:creationId xmlns:a16="http://schemas.microsoft.com/office/drawing/2014/main" id="{8A9BB873-829B-4FD8-81B1-495847476F1C}"/>
                    </a:ext>
                  </a:extLst>
                </p:cNvPr>
                <p:cNvSpPr/>
                <p:nvPr/>
              </p:nvSpPr>
              <p:spPr bwMode="auto">
                <a:xfrm>
                  <a:off x="10273149" y="172299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39" name="Oval 138">
                  <a:extLst>
                    <a:ext uri="{FF2B5EF4-FFF2-40B4-BE49-F238E27FC236}">
                      <a16:creationId xmlns:a16="http://schemas.microsoft.com/office/drawing/2014/main" id="{3293F8DB-6E53-4D25-AE5A-2827D99CB749}"/>
                    </a:ext>
                  </a:extLst>
                </p:cNvPr>
                <p:cNvSpPr/>
                <p:nvPr/>
              </p:nvSpPr>
              <p:spPr bwMode="auto">
                <a:xfrm>
                  <a:off x="10344905" y="117722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0" name="Oval 139">
                  <a:extLst>
                    <a:ext uri="{FF2B5EF4-FFF2-40B4-BE49-F238E27FC236}">
                      <a16:creationId xmlns:a16="http://schemas.microsoft.com/office/drawing/2014/main" id="{9886B0D5-65AF-4103-AB35-08C3A2B21877}"/>
                    </a:ext>
                  </a:extLst>
                </p:cNvPr>
                <p:cNvSpPr/>
                <p:nvPr/>
              </p:nvSpPr>
              <p:spPr bwMode="auto">
                <a:xfrm>
                  <a:off x="9191472" y="207593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1" name="Oval 140">
                  <a:extLst>
                    <a:ext uri="{FF2B5EF4-FFF2-40B4-BE49-F238E27FC236}">
                      <a16:creationId xmlns:a16="http://schemas.microsoft.com/office/drawing/2014/main" id="{9A577DF1-96EF-458F-B450-A3F53408BC40}"/>
                    </a:ext>
                  </a:extLst>
                </p:cNvPr>
                <p:cNvSpPr/>
                <p:nvPr/>
              </p:nvSpPr>
              <p:spPr bwMode="auto">
                <a:xfrm>
                  <a:off x="9500236" y="223886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2" name="Oval 141">
                  <a:extLst>
                    <a:ext uri="{FF2B5EF4-FFF2-40B4-BE49-F238E27FC236}">
                      <a16:creationId xmlns:a16="http://schemas.microsoft.com/office/drawing/2014/main" id="{7AC59799-8819-4988-AD3F-DB62C46D075B}"/>
                    </a:ext>
                  </a:extLst>
                </p:cNvPr>
                <p:cNvSpPr/>
                <p:nvPr/>
              </p:nvSpPr>
              <p:spPr bwMode="auto">
                <a:xfrm>
                  <a:off x="6777625" y="147839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3" name="Oval 142">
                  <a:extLst>
                    <a:ext uri="{FF2B5EF4-FFF2-40B4-BE49-F238E27FC236}">
                      <a16:creationId xmlns:a16="http://schemas.microsoft.com/office/drawing/2014/main" id="{E0E4F764-294B-4B8E-A828-9FE6292CF2A6}"/>
                    </a:ext>
                  </a:extLst>
                </p:cNvPr>
                <p:cNvSpPr/>
                <p:nvPr/>
              </p:nvSpPr>
              <p:spPr bwMode="auto">
                <a:xfrm>
                  <a:off x="6341525" y="143592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4" name="Oval 143">
                  <a:extLst>
                    <a:ext uri="{FF2B5EF4-FFF2-40B4-BE49-F238E27FC236}">
                      <a16:creationId xmlns:a16="http://schemas.microsoft.com/office/drawing/2014/main" id="{4D72EAAF-92EC-4360-BBF4-72BC25E69D7F}"/>
                    </a:ext>
                  </a:extLst>
                </p:cNvPr>
                <p:cNvSpPr/>
                <p:nvPr/>
              </p:nvSpPr>
              <p:spPr bwMode="auto">
                <a:xfrm>
                  <a:off x="4906072" y="350199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5" name="Oval 144">
                  <a:extLst>
                    <a:ext uri="{FF2B5EF4-FFF2-40B4-BE49-F238E27FC236}">
                      <a16:creationId xmlns:a16="http://schemas.microsoft.com/office/drawing/2014/main" id="{EC749B7B-DE58-4279-9666-6BBE45168857}"/>
                    </a:ext>
                  </a:extLst>
                </p:cNvPr>
                <p:cNvSpPr/>
                <p:nvPr/>
              </p:nvSpPr>
              <p:spPr bwMode="auto">
                <a:xfrm>
                  <a:off x="3208890" y="1665406"/>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6" name="Oval 145">
                  <a:extLst>
                    <a:ext uri="{FF2B5EF4-FFF2-40B4-BE49-F238E27FC236}">
                      <a16:creationId xmlns:a16="http://schemas.microsoft.com/office/drawing/2014/main" id="{64F80DB1-B966-4895-B068-7FE3D492523C}"/>
                    </a:ext>
                  </a:extLst>
                </p:cNvPr>
                <p:cNvSpPr/>
                <p:nvPr/>
              </p:nvSpPr>
              <p:spPr bwMode="auto">
                <a:xfrm>
                  <a:off x="3303317" y="132069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7" name="Oval 146">
                  <a:extLst>
                    <a:ext uri="{FF2B5EF4-FFF2-40B4-BE49-F238E27FC236}">
                      <a16:creationId xmlns:a16="http://schemas.microsoft.com/office/drawing/2014/main" id="{231D4A79-0111-4673-A501-464B3F40D3C7}"/>
                    </a:ext>
                  </a:extLst>
                </p:cNvPr>
                <p:cNvSpPr/>
                <p:nvPr/>
              </p:nvSpPr>
              <p:spPr bwMode="auto">
                <a:xfrm>
                  <a:off x="2966746" y="1241060"/>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8" name="Oval 147">
                  <a:extLst>
                    <a:ext uri="{FF2B5EF4-FFF2-40B4-BE49-F238E27FC236}">
                      <a16:creationId xmlns:a16="http://schemas.microsoft.com/office/drawing/2014/main" id="{B023A214-5B50-450D-A150-98B1261E4BE2}"/>
                    </a:ext>
                  </a:extLst>
                </p:cNvPr>
                <p:cNvSpPr/>
                <p:nvPr/>
              </p:nvSpPr>
              <p:spPr bwMode="auto">
                <a:xfrm>
                  <a:off x="3772865" y="129190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49" name="Oval 148">
                  <a:extLst>
                    <a:ext uri="{FF2B5EF4-FFF2-40B4-BE49-F238E27FC236}">
                      <a16:creationId xmlns:a16="http://schemas.microsoft.com/office/drawing/2014/main" id="{7BF047DB-DCF9-4726-A7EE-AFFFB7776837}"/>
                    </a:ext>
                  </a:extLst>
                </p:cNvPr>
                <p:cNvSpPr/>
                <p:nvPr/>
              </p:nvSpPr>
              <p:spPr bwMode="auto">
                <a:xfrm>
                  <a:off x="2962905" y="19506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0" name="Oval 149">
                  <a:extLst>
                    <a:ext uri="{FF2B5EF4-FFF2-40B4-BE49-F238E27FC236}">
                      <a16:creationId xmlns:a16="http://schemas.microsoft.com/office/drawing/2014/main" id="{87315F7B-A3C0-4FC9-9790-9CE5B1DED911}"/>
                    </a:ext>
                  </a:extLst>
                </p:cNvPr>
                <p:cNvSpPr/>
                <p:nvPr/>
              </p:nvSpPr>
              <p:spPr bwMode="auto">
                <a:xfrm>
                  <a:off x="2310296" y="175877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1" name="Oval 150">
                  <a:extLst>
                    <a:ext uri="{FF2B5EF4-FFF2-40B4-BE49-F238E27FC236}">
                      <a16:creationId xmlns:a16="http://schemas.microsoft.com/office/drawing/2014/main" id="{CD6BFF8A-0600-4D05-B36B-130505122EF7}"/>
                    </a:ext>
                  </a:extLst>
                </p:cNvPr>
                <p:cNvSpPr/>
                <p:nvPr/>
              </p:nvSpPr>
              <p:spPr bwMode="auto">
                <a:xfrm>
                  <a:off x="11177537" y="1259353"/>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2" name="Oval 151">
                  <a:extLst>
                    <a:ext uri="{FF2B5EF4-FFF2-40B4-BE49-F238E27FC236}">
                      <a16:creationId xmlns:a16="http://schemas.microsoft.com/office/drawing/2014/main" id="{CDF80C16-CF85-43B7-98C2-5AFE2995E515}"/>
                    </a:ext>
                  </a:extLst>
                </p:cNvPr>
                <p:cNvSpPr/>
                <p:nvPr/>
              </p:nvSpPr>
              <p:spPr bwMode="auto">
                <a:xfrm>
                  <a:off x="10919921" y="164824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3" name="Oval 152">
                  <a:extLst>
                    <a:ext uri="{FF2B5EF4-FFF2-40B4-BE49-F238E27FC236}">
                      <a16:creationId xmlns:a16="http://schemas.microsoft.com/office/drawing/2014/main" id="{D40C598F-E956-4272-9D53-8B682CD40CA2}"/>
                    </a:ext>
                  </a:extLst>
                </p:cNvPr>
                <p:cNvSpPr/>
                <p:nvPr/>
              </p:nvSpPr>
              <p:spPr bwMode="auto">
                <a:xfrm>
                  <a:off x="11587149" y="406694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4" name="Oval 153">
                  <a:extLst>
                    <a:ext uri="{FF2B5EF4-FFF2-40B4-BE49-F238E27FC236}">
                      <a16:creationId xmlns:a16="http://schemas.microsoft.com/office/drawing/2014/main" id="{BAE53576-484A-4623-81DD-9826D2CA9545}"/>
                    </a:ext>
                  </a:extLst>
                </p:cNvPr>
                <p:cNvSpPr/>
                <p:nvPr/>
              </p:nvSpPr>
              <p:spPr bwMode="auto">
                <a:xfrm>
                  <a:off x="11320596" y="435573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5" name="Oval 154">
                  <a:extLst>
                    <a:ext uri="{FF2B5EF4-FFF2-40B4-BE49-F238E27FC236}">
                      <a16:creationId xmlns:a16="http://schemas.microsoft.com/office/drawing/2014/main" id="{FA59423E-7FAB-4753-A1FC-9A19587915A5}"/>
                    </a:ext>
                  </a:extLst>
                </p:cNvPr>
                <p:cNvSpPr/>
                <p:nvPr/>
              </p:nvSpPr>
              <p:spPr bwMode="auto">
                <a:xfrm>
                  <a:off x="10118766" y="205211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6" name="Oval 155">
                  <a:extLst>
                    <a:ext uri="{FF2B5EF4-FFF2-40B4-BE49-F238E27FC236}">
                      <a16:creationId xmlns:a16="http://schemas.microsoft.com/office/drawing/2014/main" id="{C46B8456-F667-4828-AFC1-3FAAA73600BC}"/>
                    </a:ext>
                  </a:extLst>
                </p:cNvPr>
                <p:cNvSpPr/>
                <p:nvPr/>
              </p:nvSpPr>
              <p:spPr bwMode="auto">
                <a:xfrm>
                  <a:off x="2938939" y="155677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7" name="Oval 156">
                  <a:extLst>
                    <a:ext uri="{FF2B5EF4-FFF2-40B4-BE49-F238E27FC236}">
                      <a16:creationId xmlns:a16="http://schemas.microsoft.com/office/drawing/2014/main" id="{365BF8B9-0DC3-4EB9-AF8D-3DB3E5417AE1}"/>
                    </a:ext>
                  </a:extLst>
                </p:cNvPr>
                <p:cNvSpPr/>
                <p:nvPr/>
              </p:nvSpPr>
              <p:spPr bwMode="auto">
                <a:xfrm>
                  <a:off x="9281877" y="25838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8" name="Oval 157">
                  <a:extLst>
                    <a:ext uri="{FF2B5EF4-FFF2-40B4-BE49-F238E27FC236}">
                      <a16:creationId xmlns:a16="http://schemas.microsoft.com/office/drawing/2014/main" id="{50D5AA2A-FB5B-4B5C-B1FC-52B3C9A1BD72}"/>
                    </a:ext>
                  </a:extLst>
                </p:cNvPr>
                <p:cNvSpPr/>
                <p:nvPr/>
              </p:nvSpPr>
              <p:spPr bwMode="auto">
                <a:xfrm>
                  <a:off x="3532276" y="17712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59" name="Oval 158">
                  <a:extLst>
                    <a:ext uri="{FF2B5EF4-FFF2-40B4-BE49-F238E27FC236}">
                      <a16:creationId xmlns:a16="http://schemas.microsoft.com/office/drawing/2014/main" id="{84EFE68B-7101-4710-BBF0-8BFA77309A46}"/>
                    </a:ext>
                  </a:extLst>
                </p:cNvPr>
                <p:cNvSpPr/>
                <p:nvPr/>
              </p:nvSpPr>
              <p:spPr bwMode="auto">
                <a:xfrm>
                  <a:off x="3631978" y="158807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0" name="Oval 159">
                  <a:extLst>
                    <a:ext uri="{FF2B5EF4-FFF2-40B4-BE49-F238E27FC236}">
                      <a16:creationId xmlns:a16="http://schemas.microsoft.com/office/drawing/2014/main" id="{C323ABD2-E9BA-40FD-A282-200D49A8BB00}"/>
                    </a:ext>
                  </a:extLst>
                </p:cNvPr>
                <p:cNvSpPr/>
                <p:nvPr/>
              </p:nvSpPr>
              <p:spPr bwMode="auto">
                <a:xfrm>
                  <a:off x="6273456" y="116688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1" name="Oval 160">
                  <a:extLst>
                    <a:ext uri="{FF2B5EF4-FFF2-40B4-BE49-F238E27FC236}">
                      <a16:creationId xmlns:a16="http://schemas.microsoft.com/office/drawing/2014/main" id="{1ACA5488-CE85-4720-80EE-E417B4E43D56}"/>
                    </a:ext>
                  </a:extLst>
                </p:cNvPr>
                <p:cNvSpPr/>
                <p:nvPr/>
              </p:nvSpPr>
              <p:spPr bwMode="auto">
                <a:xfrm>
                  <a:off x="6734513" y="126879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2" name="Oval 161">
                  <a:extLst>
                    <a:ext uri="{FF2B5EF4-FFF2-40B4-BE49-F238E27FC236}">
                      <a16:creationId xmlns:a16="http://schemas.microsoft.com/office/drawing/2014/main" id="{8039A55E-21E4-4118-8BC1-228E8393A4BF}"/>
                    </a:ext>
                  </a:extLst>
                </p:cNvPr>
                <p:cNvSpPr/>
                <p:nvPr/>
              </p:nvSpPr>
              <p:spPr bwMode="auto">
                <a:xfrm>
                  <a:off x="6559575" y="1604954"/>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3" name="Oval 162">
                  <a:extLst>
                    <a:ext uri="{FF2B5EF4-FFF2-40B4-BE49-F238E27FC236}">
                      <a16:creationId xmlns:a16="http://schemas.microsoft.com/office/drawing/2014/main" id="{7643ACE2-E071-4CED-8A7B-7EF3AED19914}"/>
                    </a:ext>
                  </a:extLst>
                </p:cNvPr>
                <p:cNvSpPr/>
                <p:nvPr/>
              </p:nvSpPr>
              <p:spPr bwMode="auto">
                <a:xfrm>
                  <a:off x="6559575" y="1183957"/>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4" name="Oval 163">
                  <a:extLst>
                    <a:ext uri="{FF2B5EF4-FFF2-40B4-BE49-F238E27FC236}">
                      <a16:creationId xmlns:a16="http://schemas.microsoft.com/office/drawing/2014/main" id="{C7363E08-50A0-4CCE-99B9-E8C85D6C96B8}"/>
                    </a:ext>
                  </a:extLst>
                </p:cNvPr>
                <p:cNvSpPr/>
                <p:nvPr/>
              </p:nvSpPr>
              <p:spPr bwMode="auto">
                <a:xfrm>
                  <a:off x="7194667" y="3986745"/>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5" name="Oval 164">
                  <a:extLst>
                    <a:ext uri="{FF2B5EF4-FFF2-40B4-BE49-F238E27FC236}">
                      <a16:creationId xmlns:a16="http://schemas.microsoft.com/office/drawing/2014/main" id="{5173AF4B-7897-4797-B3C6-E7FD7E80FE5B}"/>
                    </a:ext>
                  </a:extLst>
                </p:cNvPr>
                <p:cNvSpPr/>
                <p:nvPr/>
              </p:nvSpPr>
              <p:spPr bwMode="auto">
                <a:xfrm>
                  <a:off x="7095811" y="4242388"/>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6" name="Oval 165">
                  <a:extLst>
                    <a:ext uri="{FF2B5EF4-FFF2-40B4-BE49-F238E27FC236}">
                      <a16:creationId xmlns:a16="http://schemas.microsoft.com/office/drawing/2014/main" id="{58034A6E-4D1A-4BA6-B694-4D44BED69A6B}"/>
                    </a:ext>
                  </a:extLst>
                </p:cNvPr>
                <p:cNvSpPr/>
                <p:nvPr/>
              </p:nvSpPr>
              <p:spPr bwMode="auto">
                <a:xfrm>
                  <a:off x="6541717" y="138233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7" name="Oval 166">
                  <a:extLst>
                    <a:ext uri="{FF2B5EF4-FFF2-40B4-BE49-F238E27FC236}">
                      <a16:creationId xmlns:a16="http://schemas.microsoft.com/office/drawing/2014/main" id="{B796B1C4-B2A4-46C4-98DB-81AB428B7E81}"/>
                    </a:ext>
                  </a:extLst>
                </p:cNvPr>
                <p:cNvSpPr/>
                <p:nvPr/>
              </p:nvSpPr>
              <p:spPr bwMode="auto">
                <a:xfrm>
                  <a:off x="11463656" y="3968269"/>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68" name="Oval 167">
                  <a:extLst>
                    <a:ext uri="{FF2B5EF4-FFF2-40B4-BE49-F238E27FC236}">
                      <a16:creationId xmlns:a16="http://schemas.microsoft.com/office/drawing/2014/main" id="{F6016F67-2AA2-4A6F-A763-BF265A5A2B80}"/>
                    </a:ext>
                  </a:extLst>
                </p:cNvPr>
                <p:cNvSpPr/>
                <p:nvPr/>
              </p:nvSpPr>
              <p:spPr bwMode="auto">
                <a:xfrm>
                  <a:off x="11197103" y="4257061"/>
                  <a:ext cx="286120" cy="286113"/>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sp>
            <p:nvSpPr>
              <p:cNvPr id="8" name="Oval 7">
                <a:extLst>
                  <a:ext uri="{FF2B5EF4-FFF2-40B4-BE49-F238E27FC236}">
                    <a16:creationId xmlns:a16="http://schemas.microsoft.com/office/drawing/2014/main" id="{002EAACF-8C03-43D7-ACF6-6029F8D7026B}"/>
                  </a:ext>
                </a:extLst>
              </p:cNvPr>
              <p:cNvSpPr/>
              <p:nvPr/>
            </p:nvSpPr>
            <p:spPr bwMode="auto">
              <a:xfrm>
                <a:off x="9196229" y="1753788"/>
                <a:ext cx="210482" cy="210476"/>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 name="Oval 8">
                <a:extLst>
                  <a:ext uri="{FF2B5EF4-FFF2-40B4-BE49-F238E27FC236}">
                    <a16:creationId xmlns:a16="http://schemas.microsoft.com/office/drawing/2014/main" id="{726A8198-6735-454B-B03B-227EA41B5EEF}"/>
                  </a:ext>
                </a:extLst>
              </p:cNvPr>
              <p:cNvSpPr/>
              <p:nvPr/>
            </p:nvSpPr>
            <p:spPr bwMode="auto">
              <a:xfrm>
                <a:off x="5139700" y="1000736"/>
                <a:ext cx="210482" cy="210476"/>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a:gradFill>
                    <a:gsLst>
                      <a:gs pos="0">
                        <a:srgbClr val="FFFFFF"/>
                      </a:gs>
                      <a:gs pos="100000">
                        <a:srgbClr val="FFFFFF"/>
                      </a:gs>
                    </a:gsLst>
                    <a:lin ang="5400000" scaled="0"/>
                  </a:gradFill>
                  <a:latin typeface="Calibri"/>
                  <a:ea typeface="Segoe UI" pitchFamily="34" charset="0"/>
                  <a:cs typeface="Segoe UI" pitchFamily="34" charset="0"/>
                </a:endParaRPr>
              </a:p>
            </p:txBody>
          </p:sp>
        </p:grpSp>
        <p:cxnSp>
          <p:nvCxnSpPr>
            <p:cNvPr id="62" name="Straight Connector 61">
              <a:extLst>
                <a:ext uri="{FF2B5EF4-FFF2-40B4-BE49-F238E27FC236}">
                  <a16:creationId xmlns:a16="http://schemas.microsoft.com/office/drawing/2014/main" id="{D9EC6A32-9066-4CE4-B5DD-53A31AE79EA6}"/>
                </a:ext>
                <a:ext uri="{C183D7F6-B498-43B3-948B-1728B52AA6E4}">
                  <adec:decorative xmlns:adec="http://schemas.microsoft.com/office/drawing/2017/decorative" val="1"/>
                </a:ext>
              </a:extLst>
            </p:cNvPr>
            <p:cNvCxnSpPr>
              <a:cxnSpLocks/>
            </p:cNvCxnSpPr>
            <p:nvPr/>
          </p:nvCxnSpPr>
          <p:spPr>
            <a:xfrm>
              <a:off x="4789674" y="-940"/>
              <a:ext cx="0" cy="6858940"/>
            </a:xfrm>
            <a:prstGeom prst="line">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506DFF3E-781D-4D26-9E99-016DBE918C76}"/>
              </a:ext>
              <a:ext uri="{C183D7F6-B498-43B3-948B-1728B52AA6E4}">
                <adec:decorative xmlns:adec="http://schemas.microsoft.com/office/drawing/2017/decorative" val="1"/>
              </a:ext>
            </a:extLst>
          </p:cNvPr>
          <p:cNvGrpSpPr/>
          <p:nvPr/>
        </p:nvGrpSpPr>
        <p:grpSpPr>
          <a:xfrm>
            <a:off x="6087669" y="3965459"/>
            <a:ext cx="5418373" cy="2061144"/>
            <a:chOff x="5669101" y="4423361"/>
            <a:chExt cx="5312613" cy="2020912"/>
          </a:xfrm>
        </p:grpSpPr>
        <p:sp>
          <p:nvSpPr>
            <p:cNvPr id="126" name="Rectangle 125">
              <a:extLst>
                <a:ext uri="{FF2B5EF4-FFF2-40B4-BE49-F238E27FC236}">
                  <a16:creationId xmlns:a16="http://schemas.microsoft.com/office/drawing/2014/main" id="{2933195A-C922-4689-92B2-6487BDC3B85C}"/>
                </a:ext>
              </a:extLst>
            </p:cNvPr>
            <p:cNvSpPr/>
            <p:nvPr/>
          </p:nvSpPr>
          <p:spPr>
            <a:xfrm>
              <a:off x="8244498" y="4690691"/>
              <a:ext cx="2737216" cy="883322"/>
            </a:xfrm>
            <a:prstGeom prst="rect">
              <a:avLst/>
            </a:prstGeom>
          </p:spPr>
          <p:txBody>
            <a:bodyPr wrap="square" anchor="b" anchorCtr="0">
              <a:spAutoFit/>
            </a:bodyPr>
            <a:lstStyle/>
            <a:p>
              <a:pPr defTabSz="931870">
                <a:lnSpc>
                  <a:spcPct val="90000"/>
                </a:lnSpc>
                <a:defRPr/>
              </a:pPr>
              <a:r>
                <a:rPr lang="en-US" sz="2856" dirty="0">
                  <a:solidFill>
                    <a:srgbClr val="0078D7"/>
                  </a:solidFill>
                  <a:latin typeface="Segoe UI" panose="020B0502040204020203" pitchFamily="34" charset="0"/>
                  <a:ea typeface="Segoe UI" panose="020B0502040204020203" pitchFamily="34" charset="0"/>
                  <a:cs typeface="Segoe UI" panose="020B0502040204020203" pitchFamily="34" charset="0"/>
                </a:rPr>
                <a:t>Azure regions and counting</a:t>
              </a:r>
            </a:p>
          </p:txBody>
        </p:sp>
        <p:sp>
          <p:nvSpPr>
            <p:cNvPr id="2" name="TextBox 1">
              <a:extLst>
                <a:ext uri="{FF2B5EF4-FFF2-40B4-BE49-F238E27FC236}">
                  <a16:creationId xmlns:a16="http://schemas.microsoft.com/office/drawing/2014/main" id="{339D7366-F900-4EE2-9E99-3AAA4A44B9D7}"/>
                </a:ext>
              </a:extLst>
            </p:cNvPr>
            <p:cNvSpPr txBox="1"/>
            <p:nvPr/>
          </p:nvSpPr>
          <p:spPr>
            <a:xfrm>
              <a:off x="6153171" y="5589704"/>
              <a:ext cx="4559197" cy="854569"/>
            </a:xfrm>
            <a:prstGeom prst="rect">
              <a:avLst/>
            </a:prstGeom>
            <a:noFill/>
          </p:spPr>
          <p:txBody>
            <a:bodyPr wrap="square" lIns="0" tIns="146225" rIns="182780" bIns="146225" rtlCol="0">
              <a:spAutoFit/>
            </a:bodyPr>
            <a:lstStyle/>
            <a:p>
              <a:pPr defTabSz="932289">
                <a:lnSpc>
                  <a:spcPct val="90000"/>
                </a:lnSpc>
                <a:spcAft>
                  <a:spcPts val="600"/>
                </a:spcAft>
              </a:pPr>
              <a:r>
                <a:rPr lang="en-US" sz="2040">
                  <a:solidFill>
                    <a:srgbClr val="50E6FF"/>
                  </a:solidFill>
                  <a:latin typeface="Segoe UI Semilight"/>
                </a:rPr>
                <a:t>The only cloud provider allowing DR to be performed between cloud regions</a:t>
              </a:r>
            </a:p>
          </p:txBody>
        </p:sp>
        <p:sp>
          <p:nvSpPr>
            <p:cNvPr id="169" name="TextBox 168">
              <a:extLst>
                <a:ext uri="{FF2B5EF4-FFF2-40B4-BE49-F238E27FC236}">
                  <a16:creationId xmlns:a16="http://schemas.microsoft.com/office/drawing/2014/main" id="{6D0A2DCF-C746-4DFA-AD80-0BB92F98B8D4}"/>
                </a:ext>
              </a:extLst>
            </p:cNvPr>
            <p:cNvSpPr txBox="1"/>
            <p:nvPr/>
          </p:nvSpPr>
          <p:spPr>
            <a:xfrm>
              <a:off x="6125198" y="4423361"/>
              <a:ext cx="2350575" cy="1353875"/>
            </a:xfrm>
            <a:prstGeom prst="rect">
              <a:avLst/>
            </a:prstGeom>
            <a:noFill/>
          </p:spPr>
          <p:txBody>
            <a:bodyPr wrap="square" lIns="0" tIns="0" rIns="0" bIns="0" rtlCol="0" anchor="b" anchorCtr="0">
              <a:spAutoFit/>
            </a:bodyPr>
            <a:lstStyle/>
            <a:p>
              <a:pPr defTabSz="931870">
                <a:defRPr/>
              </a:pPr>
              <a:r>
                <a:rPr lang="en-US" sz="8973" dirty="0">
                  <a:solidFill>
                    <a:srgbClr val="0078D7"/>
                  </a:solidFill>
                  <a:latin typeface="Segoe UI Semibold"/>
                  <a:ea typeface="Segoe UI" panose="020B0502040204020203" pitchFamily="34" charset="0"/>
                  <a:cs typeface="Segoe UI" panose="020B0502040204020203" pitchFamily="34" charset="0"/>
                </a:rPr>
                <a:t>64+ </a:t>
              </a:r>
              <a:endParaRPr lang="en-US" sz="3264" dirty="0">
                <a:solidFill>
                  <a:srgbClr val="0078D7"/>
                </a:solidFill>
                <a:latin typeface="Segoe UI Semibold"/>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1E03063B-3FF4-4D3F-899D-C21CB9BE4B01}"/>
                </a:ext>
              </a:extLst>
            </p:cNvPr>
            <p:cNvSpPr/>
            <p:nvPr/>
          </p:nvSpPr>
          <p:spPr bwMode="auto">
            <a:xfrm>
              <a:off x="5669101" y="4995130"/>
              <a:ext cx="210312" cy="210312"/>
            </a:xfrm>
            <a:prstGeom prst="ellipse">
              <a:avLst/>
            </a:prstGeom>
            <a:solidFill>
              <a:srgbClr val="0078D7"/>
            </a:solidFill>
            <a:ln w="187325"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31566" fontAlgn="base">
                <a:lnSpc>
                  <a:spcPct val="90000"/>
                </a:lnSpc>
                <a:spcBef>
                  <a:spcPct val="0"/>
                </a:spcBef>
                <a:spcAft>
                  <a:spcPct val="0"/>
                </a:spcAft>
                <a:defRPr/>
              </a:pPr>
              <a:endParaRPr lang="en-US" sz="2399"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A437CB49-CA07-41A2-982E-02415F4D926C}"/>
              </a:ext>
              <a:ext uri="{C183D7F6-B498-43B3-948B-1728B52AA6E4}">
                <adec:decorative xmlns:adec="http://schemas.microsoft.com/office/drawing/2017/decorative" val="1"/>
              </a:ext>
            </a:extLst>
          </p:cNvPr>
          <p:cNvSpPr/>
          <p:nvPr/>
        </p:nvSpPr>
        <p:spPr>
          <a:xfrm>
            <a:off x="881" y="-959"/>
            <a:ext cx="4885024" cy="69954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66" name="Rectangle 65">
            <a:extLst>
              <a:ext uri="{FF2B5EF4-FFF2-40B4-BE49-F238E27FC236}">
                <a16:creationId xmlns:a16="http://schemas.microsoft.com/office/drawing/2014/main" id="{8D0D17AD-2B49-481B-ACE5-552FE2BCFDCC}"/>
              </a:ext>
            </a:extLst>
          </p:cNvPr>
          <p:cNvSpPr/>
          <p:nvPr/>
        </p:nvSpPr>
        <p:spPr>
          <a:xfrm>
            <a:off x="575466" y="4171815"/>
            <a:ext cx="2862099" cy="508524"/>
          </a:xfrm>
          <a:prstGeom prst="rect">
            <a:avLst/>
          </a:prstGeom>
        </p:spPr>
        <p:txBody>
          <a:bodyPr lIns="0" tIns="0" rIns="0" bIns="0">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Decide when you want to failover applications</a:t>
            </a:r>
          </a:p>
        </p:txBody>
      </p:sp>
      <p:sp>
        <p:nvSpPr>
          <p:cNvPr id="69" name="Rectangle 68">
            <a:extLst>
              <a:ext uri="{FF2B5EF4-FFF2-40B4-BE49-F238E27FC236}">
                <a16:creationId xmlns:a16="http://schemas.microsoft.com/office/drawing/2014/main" id="{BD0A5823-CF11-4267-9B3E-7E9F14A58652}"/>
              </a:ext>
            </a:extLst>
          </p:cNvPr>
          <p:cNvSpPr/>
          <p:nvPr/>
        </p:nvSpPr>
        <p:spPr>
          <a:xfrm>
            <a:off x="575466" y="5139096"/>
            <a:ext cx="2777203" cy="1017048"/>
          </a:xfrm>
          <a:prstGeom prst="rect">
            <a:avLst/>
          </a:prstGeom>
        </p:spPr>
        <p:txBody>
          <a:bodyPr lIns="0" tIns="0" rIns="0" bIns="0">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Set up disaster</a:t>
            </a:r>
            <a:br>
              <a:rPr lang="en-US" sz="1836" kern="0">
                <a:solidFill>
                  <a:prstClr val="white"/>
                </a:solidFill>
                <a:latin typeface="Segoe UI" charset="0"/>
                <a:ea typeface="Segoe UI" charset="0"/>
                <a:cs typeface="Segoe UI" charset="0"/>
              </a:rPr>
            </a:br>
            <a:r>
              <a:rPr lang="en-US" sz="1836" kern="0">
                <a:solidFill>
                  <a:prstClr val="white"/>
                </a:solidFill>
                <a:latin typeface="Segoe UI" charset="0"/>
                <a:ea typeface="Segoe UI" charset="0"/>
                <a:cs typeface="Segoe UI" charset="0"/>
              </a:rPr>
              <a:t>recovery from the virtual machine experience</a:t>
            </a:r>
          </a:p>
        </p:txBody>
      </p:sp>
      <p:sp>
        <p:nvSpPr>
          <p:cNvPr id="5" name="Title 4">
            <a:extLst>
              <a:ext uri="{FF2B5EF4-FFF2-40B4-BE49-F238E27FC236}">
                <a16:creationId xmlns:a16="http://schemas.microsoft.com/office/drawing/2014/main" id="{AD6EC8E3-9099-45FE-9F37-A0ED1527893B}"/>
              </a:ext>
            </a:extLst>
          </p:cNvPr>
          <p:cNvSpPr>
            <a:spLocks noGrp="1"/>
          </p:cNvSpPr>
          <p:nvPr>
            <p:ph type="title"/>
          </p:nvPr>
        </p:nvSpPr>
        <p:spPr>
          <a:xfrm>
            <a:off x="575466" y="482656"/>
            <a:ext cx="3720244" cy="1040920"/>
          </a:xfrm>
        </p:spPr>
        <p:txBody>
          <a:bodyPr/>
          <a:lstStyle/>
          <a:p>
            <a:r>
              <a:rPr lang="en-US"/>
              <a:t>Disaster recovery between</a:t>
            </a:r>
            <a:br>
              <a:rPr lang="en-US"/>
            </a:br>
            <a:r>
              <a:rPr lang="en-US"/>
              <a:t>Azure regions</a:t>
            </a:r>
          </a:p>
        </p:txBody>
      </p:sp>
      <p:sp>
        <p:nvSpPr>
          <p:cNvPr id="56" name="Rectangle 55">
            <a:extLst>
              <a:ext uri="{FF2B5EF4-FFF2-40B4-BE49-F238E27FC236}">
                <a16:creationId xmlns:a16="http://schemas.microsoft.com/office/drawing/2014/main" id="{EB672F56-0D4B-4162-B382-EB024A9A7E70}"/>
              </a:ext>
            </a:extLst>
          </p:cNvPr>
          <p:cNvSpPr/>
          <p:nvPr/>
        </p:nvSpPr>
        <p:spPr bwMode="auto">
          <a:xfrm>
            <a:off x="575466" y="3204534"/>
            <a:ext cx="2777202" cy="5085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indent="-237797" defTabSz="931566" fontAlgn="base">
              <a:lnSpc>
                <a:spcPct val="90000"/>
              </a:lnSpc>
              <a:spcBef>
                <a:spcPct val="0"/>
              </a:spcBef>
              <a:spcAft>
                <a:spcPct val="0"/>
              </a:spcAft>
              <a:defRPr/>
            </a:pPr>
            <a:r>
              <a:rPr lang="en-US" sz="1836" kern="0">
                <a:solidFill>
                  <a:prstClr val="white"/>
                </a:solidFill>
                <a:latin typeface="Segoe UI" charset="0"/>
                <a:ea typeface="Segoe UI" charset="0"/>
                <a:cs typeface="Segoe UI" charset="0"/>
              </a:rPr>
              <a:t>Perform DR drills with no production impact</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decel="100000" fill="hold" grpId="1" nodeType="withEffect">
                                  <p:stCondLst>
                                    <p:cond delay="0"/>
                                  </p:stCondLst>
                                  <p:childTnLst>
                                    <p:animMotion origin="layout" path="M 0.01849 -2.22222E-6 L -3.75E-6 -2.22222E-6 " pathEditMode="relative" rAng="0" ptsTypes="AA">
                                      <p:cBhvr>
                                        <p:cTn id="9" dur="600" fill="hold"/>
                                        <p:tgtEl>
                                          <p:spTgt spid="56"/>
                                        </p:tgtEl>
                                        <p:attrNameLst>
                                          <p:attrName>ppt_x</p:attrName>
                                          <p:attrName>ppt_y</p:attrName>
                                        </p:attrNameLst>
                                      </p:cBhvr>
                                      <p:rCtr x="-924" y="0"/>
                                    </p:animMotion>
                                  </p:childTnLst>
                                </p:cTn>
                              </p:par>
                              <p:par>
                                <p:cTn id="10" presetID="10" presetClass="entr" presetSubtype="0"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35" presetClass="path" presetSubtype="0" decel="100000" fill="hold" grpId="1" nodeType="withEffect">
                                  <p:stCondLst>
                                    <p:cond delay="0"/>
                                  </p:stCondLst>
                                  <p:childTnLst>
                                    <p:animMotion origin="layout" path="M 0.01849 -2.22222E-6 L -3.75E-6 -2.22222E-6 " pathEditMode="relative" rAng="0" ptsTypes="AA">
                                      <p:cBhvr>
                                        <p:cTn id="14" dur="600" fill="hold"/>
                                        <p:tgtEl>
                                          <p:spTgt spid="66"/>
                                        </p:tgtEl>
                                        <p:attrNameLst>
                                          <p:attrName>ppt_x</p:attrName>
                                          <p:attrName>ppt_y</p:attrName>
                                        </p:attrNameLst>
                                      </p:cBhvr>
                                      <p:rCtr x="-924" y="0"/>
                                    </p:animMotion>
                                  </p:childTnLst>
                                </p:cTn>
                              </p:par>
                              <p:par>
                                <p:cTn id="15" presetID="10"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35" presetClass="path" presetSubtype="0" decel="100000" fill="hold" grpId="1" nodeType="withEffect">
                                  <p:stCondLst>
                                    <p:cond delay="0"/>
                                  </p:stCondLst>
                                  <p:childTnLst>
                                    <p:animMotion origin="layout" path="M 0.01849 -2.22222E-6 L -3.75E-6 -2.22222E-6 " pathEditMode="relative" rAng="0" ptsTypes="AA">
                                      <p:cBhvr>
                                        <p:cTn id="19" dur="600" fill="hold"/>
                                        <p:tgtEl>
                                          <p:spTgt spid="69"/>
                                        </p:tgtEl>
                                        <p:attrNameLst>
                                          <p:attrName>ppt_x</p:attrName>
                                          <p:attrName>ppt_y</p:attrName>
                                        </p:attrNameLst>
                                      </p:cBhvr>
                                      <p:rCtr x="-924" y="0"/>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3.125E-6 0.01621 L 3.125E-6 -2.96296E-6 " pathEditMode="relative" rAng="0" ptsTypes="AA">
                                      <p:cBhvr>
                                        <p:cTn id="24" dur="600" fill="hold"/>
                                        <p:tgtEl>
                                          <p:spTgt spid="17"/>
                                        </p:tgtEl>
                                        <p:attrNameLst>
                                          <p:attrName>ppt_x</p:attrName>
                                          <p:attrName>ppt_y</p:attrName>
                                        </p:attrNameLst>
                                      </p:cBhvr>
                                      <p:rCtr x="0" y="-810"/>
                                    </p:animMotion>
                                  </p:childTnLst>
                                </p:cTn>
                              </p:par>
                              <p:par>
                                <p:cTn id="25" presetID="10" presetClass="entr" presetSubtype="0" fill="hold"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100000" fill="hold" nodeType="withEffect">
                                  <p:stCondLst>
                                    <p:cond delay="200"/>
                                  </p:stCondLst>
                                  <p:childTnLst>
                                    <p:animMotion origin="layout" path="M 0.01851 -3.29097E-6 L -1.50625E-6 -3.29097E-6 " pathEditMode="relative" rAng="0" ptsTypes="AA">
                                      <p:cBhvr>
                                        <p:cTn id="29" dur="600" fill="hold"/>
                                        <p:tgtEl>
                                          <p:spTgt spid="13"/>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P spid="69" grpId="0"/>
      <p:bldP spid="69" grpId="1"/>
      <p:bldP spid="56" grpId="0"/>
      <p:bldP spid="5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5C4A-DF0C-4D91-9177-22761CFF4F5A}"/>
              </a:ext>
            </a:extLst>
          </p:cNvPr>
          <p:cNvSpPr>
            <a:spLocks noGrp="1"/>
          </p:cNvSpPr>
          <p:nvPr>
            <p:ph type="title"/>
          </p:nvPr>
        </p:nvSpPr>
        <p:spPr/>
        <p:txBody>
          <a:bodyPr/>
          <a:lstStyle/>
          <a:p>
            <a:r>
              <a:rPr lang="en-US"/>
              <a:t>Azure covers 93 compliance offerings</a:t>
            </a:r>
            <a:br>
              <a:rPr lang="en-US"/>
            </a:br>
            <a:r>
              <a:rPr lang="en-US" sz="2040">
                <a:solidFill>
                  <a:schemeClr val="accent3"/>
                </a:solidFill>
                <a:latin typeface="+mn-lt"/>
              </a:rPr>
              <a:t>Disaster recovery in the cloud helps you stay compliant, Azure has the deepest and most comprehensive compliance coverage in the industry</a:t>
            </a:r>
          </a:p>
        </p:txBody>
      </p:sp>
      <p:grpSp>
        <p:nvGrpSpPr>
          <p:cNvPr id="11" name="Group 10" descr="Global">
            <a:extLst>
              <a:ext uri="{FF2B5EF4-FFF2-40B4-BE49-F238E27FC236}">
                <a16:creationId xmlns:a16="http://schemas.microsoft.com/office/drawing/2014/main" id="{F6A588D0-BD90-4CC8-8030-D4290836FEC9}"/>
              </a:ext>
            </a:extLst>
          </p:cNvPr>
          <p:cNvGrpSpPr/>
          <p:nvPr/>
        </p:nvGrpSpPr>
        <p:grpSpPr>
          <a:xfrm>
            <a:off x="599303" y="1791344"/>
            <a:ext cx="1553302" cy="4145997"/>
            <a:chOff x="586741" y="1756379"/>
            <a:chExt cx="1522983" cy="4065072"/>
          </a:xfrm>
        </p:grpSpPr>
        <p:sp>
          <p:nvSpPr>
            <p:cNvPr id="8" name="Rectangle 7">
              <a:extLst>
                <a:ext uri="{FF2B5EF4-FFF2-40B4-BE49-F238E27FC236}">
                  <a16:creationId xmlns:a16="http://schemas.microsoft.com/office/drawing/2014/main" id="{3C6D1202-7880-4770-9BDE-950D668E46D7}"/>
                </a:ext>
              </a:extLst>
            </p:cNvPr>
            <p:cNvSpPr/>
            <p:nvPr/>
          </p:nvSpPr>
          <p:spPr bwMode="auto">
            <a:xfrm>
              <a:off x="586741" y="1756379"/>
              <a:ext cx="1518928" cy="409648"/>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586743" y="2354437"/>
              <a:ext cx="1522981" cy="346701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ISO 27001:2013</a:t>
              </a:r>
            </a:p>
            <a:p>
              <a:pPr marL="139889" indent="-139889" defTabSz="932597">
                <a:spcAft>
                  <a:spcPts val="408"/>
                </a:spcAft>
                <a:defRPr/>
              </a:pPr>
              <a:r>
                <a:rPr lang="en-US" sz="1071">
                  <a:solidFill>
                    <a:prstClr val="white"/>
                  </a:solidFill>
                </a:rPr>
                <a:t>ISO 27017:2015</a:t>
              </a:r>
            </a:p>
            <a:p>
              <a:pPr marL="139889" indent="-139889" defTabSz="932597">
                <a:spcAft>
                  <a:spcPts val="408"/>
                </a:spcAft>
                <a:defRPr/>
              </a:pPr>
              <a:r>
                <a:rPr lang="en-US" sz="1071">
                  <a:solidFill>
                    <a:prstClr val="white"/>
                  </a:solidFill>
                </a:rPr>
                <a:t>ISO 27018:2014</a:t>
              </a:r>
            </a:p>
            <a:p>
              <a:pPr marL="139889" indent="-139889" defTabSz="932597">
                <a:spcAft>
                  <a:spcPts val="408"/>
                </a:spcAft>
                <a:defRPr/>
              </a:pPr>
              <a:r>
                <a:rPr lang="en-US" sz="1071">
                  <a:solidFill>
                    <a:prstClr val="white"/>
                  </a:solidFill>
                </a:rPr>
                <a:t>ISO 22301:2012</a:t>
              </a:r>
            </a:p>
            <a:p>
              <a:pPr marL="139889" indent="-139889" defTabSz="932597">
                <a:spcAft>
                  <a:spcPts val="408"/>
                </a:spcAft>
                <a:defRPr/>
              </a:pPr>
              <a:r>
                <a:rPr lang="en-US" sz="1071">
                  <a:solidFill>
                    <a:prstClr val="white"/>
                  </a:solidFill>
                </a:rPr>
                <a:t>ISO/IEC 27701:2019</a:t>
              </a:r>
            </a:p>
            <a:p>
              <a:pPr marL="139889" indent="-139889" defTabSz="932597">
                <a:spcAft>
                  <a:spcPts val="408"/>
                </a:spcAft>
                <a:defRPr/>
              </a:pPr>
              <a:r>
                <a:rPr lang="en-US" sz="1071">
                  <a:solidFill>
                    <a:prstClr val="white"/>
                  </a:solidFill>
                </a:rPr>
                <a:t>ISO 9001:2015</a:t>
              </a:r>
            </a:p>
            <a:p>
              <a:pPr marL="139889" indent="-139889" defTabSz="932597">
                <a:spcAft>
                  <a:spcPts val="408"/>
                </a:spcAft>
                <a:defRPr/>
              </a:pPr>
              <a:r>
                <a:rPr lang="en-US" sz="1071">
                  <a:solidFill>
                    <a:prstClr val="white"/>
                  </a:solidFill>
                </a:rPr>
                <a:t>ISO 20000-1:2011</a:t>
              </a:r>
            </a:p>
            <a:p>
              <a:pPr marL="139889" indent="-139889" defTabSz="932597">
                <a:spcAft>
                  <a:spcPts val="408"/>
                </a:spcAft>
                <a:defRPr/>
              </a:pPr>
              <a:r>
                <a:rPr lang="fr-FR" sz="1071">
                  <a:solidFill>
                    <a:prstClr val="white"/>
                  </a:solidFill>
                </a:rPr>
                <a:t>SOC 1 Type 2</a:t>
              </a:r>
            </a:p>
            <a:p>
              <a:pPr marL="139889" indent="-139889" defTabSz="932597">
                <a:spcAft>
                  <a:spcPts val="408"/>
                </a:spcAft>
                <a:defRPr/>
              </a:pPr>
              <a:r>
                <a:rPr lang="fr-FR" sz="1071">
                  <a:solidFill>
                    <a:prstClr val="white"/>
                  </a:solidFill>
                </a:rPr>
                <a:t>SOC 2 Type 2</a:t>
              </a:r>
            </a:p>
            <a:p>
              <a:pPr marL="139889" indent="-139889" defTabSz="932597">
                <a:spcAft>
                  <a:spcPts val="408"/>
                </a:spcAft>
                <a:defRPr/>
              </a:pPr>
              <a:r>
                <a:rPr lang="en-US" sz="1071">
                  <a:solidFill>
                    <a:prstClr val="white"/>
                  </a:solidFill>
                </a:rPr>
                <a:t>SOC 3</a:t>
              </a:r>
            </a:p>
            <a:p>
              <a:pPr marL="139889" indent="-139889" defTabSz="932597">
                <a:spcAft>
                  <a:spcPts val="408"/>
                </a:spcAft>
                <a:defRPr/>
              </a:pPr>
              <a:r>
                <a:rPr lang="en-US" sz="1071">
                  <a:solidFill>
                    <a:prstClr val="white"/>
                  </a:solidFill>
                </a:rPr>
                <a:t>CIS Benchmark</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Certification</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Attestation</a:t>
              </a:r>
            </a:p>
            <a:p>
              <a:pPr marL="139889" indent="-139889" defTabSz="932597">
                <a:spcAft>
                  <a:spcPts val="408"/>
                </a:spcAft>
                <a:defRPr/>
              </a:pPr>
              <a:r>
                <a:rPr lang="en-US" sz="1071">
                  <a:solidFill>
                    <a:prstClr val="white"/>
                  </a:solidFill>
                </a:rPr>
                <a:t>CSA STAR </a:t>
              </a:r>
              <a:br>
                <a:rPr lang="en-US" sz="1071">
                  <a:solidFill>
                    <a:prstClr val="white"/>
                  </a:solidFill>
                </a:rPr>
              </a:br>
              <a:r>
                <a:rPr lang="en-US" sz="1071">
                  <a:solidFill>
                    <a:prstClr val="white"/>
                  </a:solidFill>
                </a:rPr>
                <a:t>self-assessment</a:t>
              </a:r>
            </a:p>
            <a:p>
              <a:pPr marL="139889" indent="-139889" defTabSz="932597">
                <a:spcAft>
                  <a:spcPts val="408"/>
                </a:spcAft>
                <a:defRPr/>
              </a:pPr>
              <a:r>
                <a:rPr lang="en-US" sz="1071">
                  <a:solidFill>
                    <a:prstClr val="white"/>
                  </a:solidFill>
                </a:rPr>
                <a:t>WCAG 2.0 </a:t>
              </a:r>
              <a:br>
                <a:rPr lang="en-US" sz="1071">
                  <a:solidFill>
                    <a:prstClr val="white"/>
                  </a:solidFill>
                </a:rPr>
              </a:br>
              <a:r>
                <a:rPr lang="en-US" sz="1071">
                  <a:solidFill>
                    <a:prstClr val="white"/>
                  </a:solidFill>
                </a:rPr>
                <a:t>(ISO 40500:2012)</a:t>
              </a:r>
            </a:p>
          </p:txBody>
        </p:sp>
      </p:grpSp>
      <p:grpSp>
        <p:nvGrpSpPr>
          <p:cNvPr id="12" name="Group 11" descr="US Gov">
            <a:extLst>
              <a:ext uri="{FF2B5EF4-FFF2-40B4-BE49-F238E27FC236}">
                <a16:creationId xmlns:a16="http://schemas.microsoft.com/office/drawing/2014/main" id="{86EECAEB-EE11-44EC-AB4B-B33BD041E309}"/>
              </a:ext>
            </a:extLst>
          </p:cNvPr>
          <p:cNvGrpSpPr/>
          <p:nvPr/>
        </p:nvGrpSpPr>
        <p:grpSpPr>
          <a:xfrm>
            <a:off x="2447589" y="1791345"/>
            <a:ext cx="1553817" cy="3552755"/>
            <a:chOff x="2398951" y="1756380"/>
            <a:chExt cx="1523488" cy="3483410"/>
          </a:xfrm>
        </p:grpSpPr>
        <p:sp>
          <p:nvSpPr>
            <p:cNvPr id="29" name="Rectangle 28">
              <a:extLst>
                <a:ext uri="{FF2B5EF4-FFF2-40B4-BE49-F238E27FC236}">
                  <a16:creationId xmlns:a16="http://schemas.microsoft.com/office/drawing/2014/main" id="{FE060328-AAF4-495E-86FF-06311068AA75}"/>
                </a:ext>
              </a:extLst>
            </p:cNvPr>
            <p:cNvSpPr/>
            <p:nvPr/>
          </p:nvSpPr>
          <p:spPr bwMode="auto">
            <a:xfrm>
              <a:off x="2403012" y="1756380"/>
              <a:ext cx="1515374" cy="409644"/>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2398951" y="2354437"/>
              <a:ext cx="1523488" cy="2885353"/>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FedRAMP high</a:t>
              </a:r>
            </a:p>
            <a:p>
              <a:pPr marL="139889" indent="-139889" defTabSz="932597">
                <a:spcAft>
                  <a:spcPts val="408"/>
                </a:spcAft>
                <a:defRPr/>
              </a:pPr>
              <a:r>
                <a:rPr lang="en-US" sz="1071">
                  <a:solidFill>
                    <a:prstClr val="white"/>
                  </a:solidFill>
                </a:rPr>
                <a:t>EAR</a:t>
              </a:r>
            </a:p>
            <a:p>
              <a:pPr marL="139889" indent="-139889" defTabSz="932597">
                <a:spcAft>
                  <a:spcPts val="408"/>
                </a:spcAft>
                <a:defRPr/>
              </a:pPr>
              <a:r>
                <a:rPr lang="en-US" sz="1071">
                  <a:solidFill>
                    <a:prstClr val="white"/>
                  </a:solidFill>
                </a:rPr>
                <a:t>ITAR</a:t>
              </a:r>
            </a:p>
            <a:p>
              <a:pPr marL="139889" indent="-139889" defTabSz="932597">
                <a:spcAft>
                  <a:spcPts val="408"/>
                </a:spcAft>
                <a:defRPr/>
              </a:pPr>
              <a:r>
                <a:rPr lang="en-US" sz="1071">
                  <a:solidFill>
                    <a:prstClr val="white"/>
                  </a:solidFill>
                </a:rPr>
                <a:t>DoD DISA SRG Level 5</a:t>
              </a:r>
            </a:p>
            <a:p>
              <a:pPr marL="139889" indent="-139889" defTabSz="932597">
                <a:spcAft>
                  <a:spcPts val="408"/>
                </a:spcAft>
                <a:defRPr/>
              </a:pPr>
              <a:r>
                <a:rPr lang="en-US" sz="1071">
                  <a:solidFill>
                    <a:prstClr val="white"/>
                  </a:solidFill>
                </a:rPr>
                <a:t>DoD DISA SRG Level 4</a:t>
              </a:r>
            </a:p>
            <a:p>
              <a:pPr marL="139889" indent="-139889" defTabSz="932597">
                <a:spcAft>
                  <a:spcPts val="408"/>
                </a:spcAft>
                <a:defRPr/>
              </a:pPr>
              <a:r>
                <a:rPr lang="en-US" sz="1071">
                  <a:solidFill>
                    <a:prstClr val="white"/>
                  </a:solidFill>
                </a:rPr>
                <a:t>DoD DISA SRG Level 2</a:t>
              </a:r>
            </a:p>
            <a:p>
              <a:pPr marL="139889" indent="-139889" defTabSz="932597">
                <a:spcAft>
                  <a:spcPts val="408"/>
                </a:spcAft>
                <a:defRPr/>
              </a:pPr>
              <a:r>
                <a:rPr lang="en-US" sz="1071">
                  <a:solidFill>
                    <a:prstClr val="white"/>
                  </a:solidFill>
                </a:rPr>
                <a:t>DFARS</a:t>
              </a:r>
            </a:p>
            <a:p>
              <a:pPr marL="139889" indent="-139889" defTabSz="932597">
                <a:spcAft>
                  <a:spcPts val="408"/>
                </a:spcAft>
                <a:defRPr/>
              </a:pPr>
              <a:r>
                <a:rPr lang="en-US" sz="1071">
                  <a:solidFill>
                    <a:prstClr val="white"/>
                  </a:solidFill>
                </a:rPr>
                <a:t>DoE 10 CFR Part 810</a:t>
              </a:r>
            </a:p>
            <a:p>
              <a:pPr marL="139889" indent="-139889" defTabSz="932597">
                <a:spcAft>
                  <a:spcPts val="408"/>
                </a:spcAft>
                <a:defRPr/>
              </a:pPr>
              <a:r>
                <a:rPr lang="en-US" sz="1071">
                  <a:solidFill>
                    <a:prstClr val="white"/>
                  </a:solidFill>
                </a:rPr>
                <a:t>NIST SP 800-171</a:t>
              </a:r>
            </a:p>
            <a:p>
              <a:pPr marL="139889" indent="-139889" defTabSz="932597">
                <a:spcAft>
                  <a:spcPts val="408"/>
                </a:spcAft>
                <a:defRPr/>
              </a:pPr>
              <a:r>
                <a:rPr lang="en-US" sz="1071">
                  <a:solidFill>
                    <a:prstClr val="white"/>
                  </a:solidFill>
                </a:rPr>
                <a:t>NIST CSF</a:t>
              </a:r>
            </a:p>
            <a:p>
              <a:pPr marL="139889" indent="-139889" defTabSz="932597">
                <a:spcAft>
                  <a:spcPts val="408"/>
                </a:spcAft>
                <a:defRPr/>
              </a:pPr>
              <a:r>
                <a:rPr lang="en-US" sz="1071">
                  <a:solidFill>
                    <a:prstClr val="white"/>
                  </a:solidFill>
                </a:rPr>
                <a:t>Section 508 VPATs</a:t>
              </a:r>
            </a:p>
            <a:p>
              <a:pPr marL="139889" indent="-139889" defTabSz="932597">
                <a:spcAft>
                  <a:spcPts val="408"/>
                </a:spcAft>
                <a:defRPr/>
              </a:pPr>
              <a:r>
                <a:rPr lang="fr-FR" sz="1071">
                  <a:solidFill>
                    <a:prstClr val="white"/>
                  </a:solidFill>
                </a:rPr>
                <a:t>FIPS 140-2</a:t>
              </a:r>
            </a:p>
            <a:p>
              <a:pPr marL="139889" indent="-139889" defTabSz="932597">
                <a:spcAft>
                  <a:spcPts val="408"/>
                </a:spcAft>
                <a:defRPr/>
              </a:pPr>
              <a:r>
                <a:rPr lang="fr-FR" sz="1071">
                  <a:solidFill>
                    <a:prstClr val="white"/>
                  </a:solidFill>
                </a:rPr>
                <a:t>CJIS</a:t>
              </a:r>
            </a:p>
            <a:p>
              <a:pPr marL="139889" indent="-139889" defTabSz="932597">
                <a:spcAft>
                  <a:spcPts val="408"/>
                </a:spcAft>
                <a:defRPr/>
              </a:pPr>
              <a:r>
                <a:rPr lang="fr-FR" sz="1071">
                  <a:solidFill>
                    <a:prstClr val="white"/>
                  </a:solidFill>
                </a:rPr>
                <a:t>IRS 1075</a:t>
              </a:r>
            </a:p>
            <a:p>
              <a:pPr marL="139889" indent="-139889" defTabSz="932597">
                <a:spcAft>
                  <a:spcPts val="408"/>
                </a:spcAft>
                <a:defRPr/>
              </a:pPr>
              <a:r>
                <a:rPr lang="fr-FR" sz="1071">
                  <a:solidFill>
                    <a:prstClr val="white"/>
                  </a:solidFill>
                </a:rPr>
                <a:t>CNSSI 1253</a:t>
              </a:r>
            </a:p>
          </p:txBody>
        </p:sp>
      </p:grpSp>
      <p:grpSp>
        <p:nvGrpSpPr>
          <p:cNvPr id="13" name="Group 12" descr="Industry">
            <a:extLst>
              <a:ext uri="{FF2B5EF4-FFF2-40B4-BE49-F238E27FC236}">
                <a16:creationId xmlns:a16="http://schemas.microsoft.com/office/drawing/2014/main" id="{6F0969A2-5051-4BF5-9B43-6316ADF327FD}"/>
              </a:ext>
            </a:extLst>
          </p:cNvPr>
          <p:cNvGrpSpPr/>
          <p:nvPr/>
        </p:nvGrpSpPr>
        <p:grpSpPr>
          <a:xfrm>
            <a:off x="4296392" y="1791344"/>
            <a:ext cx="3615402" cy="4931762"/>
            <a:chOff x="4211667" y="1756379"/>
            <a:chExt cx="3544834" cy="4835500"/>
          </a:xfrm>
        </p:grpSpPr>
        <p:sp>
          <p:nvSpPr>
            <p:cNvPr id="31" name="Rectangle 30">
              <a:extLst>
                <a:ext uri="{FF2B5EF4-FFF2-40B4-BE49-F238E27FC236}">
                  <a16:creationId xmlns:a16="http://schemas.microsoft.com/office/drawing/2014/main" id="{AB6B3DB7-87FE-4311-A49E-12AB6C642F94}"/>
                </a:ext>
              </a:extLst>
            </p:cNvPr>
            <p:cNvSpPr/>
            <p:nvPr/>
          </p:nvSpPr>
          <p:spPr bwMode="auto">
            <a:xfrm>
              <a:off x="4215747" y="1756379"/>
              <a:ext cx="3540754" cy="409646"/>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4211667" y="2354437"/>
              <a:ext cx="1570943" cy="3889526"/>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PCI DSS Level 1</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GLBA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FFIEC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Shared </a:t>
              </a:r>
              <a:br>
                <a:rPr lang="en-US" sz="1071">
                  <a:solidFill>
                    <a:prstClr val="white"/>
                  </a:solidFill>
                  <a:latin typeface="Segoe UI"/>
                </a:rPr>
              </a:br>
              <a:r>
                <a:rPr lang="en-US" sz="1071">
                  <a:solidFill>
                    <a:prstClr val="white"/>
                  </a:solidFill>
                  <a:latin typeface="Segoe UI"/>
                </a:rPr>
                <a:t>assessments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SEC 17a-4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CFTC 1.31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FINRA 4511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SOX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23 NYCRR 500 (US)</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OSFI (Canada)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FCA + PRA (UK)</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APRA (Australia)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FINMA (Switzerland)</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FSA (Denmark)</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RBI + IRDAI (India)</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MAS + ABS (Singapore)</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NBB + FSMA (Belgium)</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HDS (France)</a:t>
              </a:r>
            </a:p>
            <a:p>
              <a:pPr marL="139889" indent="-139889" defTabSz="932597">
                <a:lnSpc>
                  <a:spcPct val="90000"/>
                </a:lnSpc>
                <a:spcAft>
                  <a:spcPts val="408"/>
                </a:spcAft>
                <a:buFont typeface="Arial" panose="020B0604020202020204" pitchFamily="34" charset="0"/>
                <a:buChar char="•"/>
                <a:defRPr/>
              </a:pPr>
              <a:r>
                <a:rPr lang="en-US" sz="1071">
                  <a:solidFill>
                    <a:prstClr val="white"/>
                  </a:solidFill>
                  <a:latin typeface="Segoe UI"/>
                </a:rPr>
                <a:t>K-ISMS</a:t>
              </a:r>
            </a:p>
          </p:txBody>
        </p:sp>
        <p:sp>
          <p:nvSpPr>
            <p:cNvPr id="35" name="TextBox 34">
              <a:extLst>
                <a:ext uri="{FF2B5EF4-FFF2-40B4-BE49-F238E27FC236}">
                  <a16:creationId xmlns:a16="http://schemas.microsoft.com/office/drawing/2014/main" id="{D9C8AF01-3554-4161-ABAD-FDB7EB2A57A1}"/>
                </a:ext>
              </a:extLst>
            </p:cNvPr>
            <p:cNvSpPr txBox="1"/>
            <p:nvPr/>
          </p:nvSpPr>
          <p:spPr>
            <a:xfrm>
              <a:off x="5991824" y="2354437"/>
              <a:ext cx="1723229" cy="4237442"/>
            </a:xfrm>
            <a:prstGeom prst="rect">
              <a:avLst/>
            </a:prstGeom>
            <a:noFill/>
          </p:spPr>
          <p:txBody>
            <a:bodyPr wrap="non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AFM + DNB (Netherlands)</a:t>
              </a:r>
            </a:p>
            <a:p>
              <a:pPr marL="139889" indent="-139889" defTabSz="932597">
                <a:spcAft>
                  <a:spcPts val="408"/>
                </a:spcAft>
                <a:defRPr/>
              </a:pPr>
              <a:r>
                <a:rPr lang="en-US" sz="1071">
                  <a:solidFill>
                    <a:prstClr val="white"/>
                  </a:solidFill>
                </a:rPr>
                <a:t>AMF + ACPR (France)</a:t>
              </a:r>
            </a:p>
            <a:p>
              <a:pPr marL="139889" indent="-139889" defTabSz="932597">
                <a:spcAft>
                  <a:spcPts val="408"/>
                </a:spcAft>
                <a:defRPr/>
              </a:pPr>
              <a:r>
                <a:rPr lang="en-US" sz="1071">
                  <a:solidFill>
                    <a:prstClr val="white"/>
                  </a:solidFill>
                </a:rPr>
                <a:t>KNF (Poland)</a:t>
              </a:r>
            </a:p>
            <a:p>
              <a:pPr marL="139889" indent="-139889" defTabSz="932597">
                <a:spcAft>
                  <a:spcPts val="408"/>
                </a:spcAft>
                <a:defRPr/>
              </a:pPr>
              <a:r>
                <a:rPr lang="en-US" sz="1071">
                  <a:solidFill>
                    <a:prstClr val="white"/>
                  </a:solidFill>
                </a:rPr>
                <a:t>European Banking </a:t>
              </a:r>
              <a:br>
                <a:rPr lang="en-US" sz="1071">
                  <a:solidFill>
                    <a:prstClr val="white"/>
                  </a:solidFill>
                </a:rPr>
              </a:br>
              <a:r>
                <a:rPr lang="en-US" sz="1071">
                  <a:solidFill>
                    <a:prstClr val="white"/>
                  </a:solidFill>
                </a:rPr>
                <a:t>Authority (EBA)</a:t>
              </a:r>
            </a:p>
            <a:p>
              <a:pPr marL="139889" indent="-139889" defTabSz="932597">
                <a:spcAft>
                  <a:spcPts val="408"/>
                </a:spcAft>
                <a:defRPr/>
              </a:pPr>
              <a:r>
                <a:rPr lang="en-US" sz="1071">
                  <a:solidFill>
                    <a:prstClr val="white"/>
                  </a:solidFill>
                </a:rPr>
                <a:t>FISC (Japan)</a:t>
              </a:r>
            </a:p>
            <a:p>
              <a:pPr marL="139889" indent="-139889" defTabSz="932597">
                <a:spcAft>
                  <a:spcPts val="408"/>
                </a:spcAft>
                <a:defRPr/>
              </a:pPr>
              <a:r>
                <a:rPr lang="en-US" sz="1071">
                  <a:solidFill>
                    <a:prstClr val="white"/>
                  </a:solidFill>
                </a:rPr>
                <a:t>HIPAA BAA (US)</a:t>
              </a:r>
            </a:p>
            <a:p>
              <a:pPr marL="139889" indent="-139889" defTabSz="932597">
                <a:spcAft>
                  <a:spcPts val="408"/>
                </a:spcAft>
                <a:defRPr/>
              </a:pPr>
              <a:r>
                <a:rPr lang="en-US" sz="1071">
                  <a:solidFill>
                    <a:prstClr val="white"/>
                  </a:solidFill>
                </a:rPr>
                <a:t>HITRUST certification</a:t>
              </a:r>
            </a:p>
            <a:p>
              <a:pPr marL="139889" indent="-139889" defTabSz="932597">
                <a:spcAft>
                  <a:spcPts val="408"/>
                </a:spcAft>
                <a:defRPr/>
              </a:pPr>
              <a:r>
                <a:rPr lang="en-US" sz="1071" err="1">
                  <a:solidFill>
                    <a:prstClr val="white"/>
                  </a:solidFill>
                </a:rPr>
                <a:t>GxP</a:t>
              </a:r>
              <a:r>
                <a:rPr lang="en-US" sz="1071">
                  <a:solidFill>
                    <a:prstClr val="white"/>
                  </a:solidFill>
                </a:rPr>
                <a:t> (FDA 21 CFR Part 11)</a:t>
              </a:r>
            </a:p>
            <a:p>
              <a:pPr marL="139889" indent="-139889" defTabSz="932597">
                <a:spcAft>
                  <a:spcPts val="408"/>
                </a:spcAft>
                <a:defRPr/>
              </a:pPr>
              <a:r>
                <a:rPr lang="en-US" sz="1071">
                  <a:solidFill>
                    <a:prstClr val="white"/>
                  </a:solidFill>
                </a:rPr>
                <a:t>MARS-E (US)</a:t>
              </a:r>
            </a:p>
            <a:p>
              <a:pPr marL="139889" indent="-139889" defTabSz="932597">
                <a:spcAft>
                  <a:spcPts val="408"/>
                </a:spcAft>
                <a:defRPr/>
              </a:pPr>
              <a:r>
                <a:rPr lang="en-US" sz="1071">
                  <a:solidFill>
                    <a:prstClr val="white"/>
                  </a:solidFill>
                </a:rPr>
                <a:t>NEN 7510:2011 </a:t>
              </a:r>
              <a:br>
                <a:rPr lang="en-US" sz="1071">
                  <a:solidFill>
                    <a:prstClr val="white"/>
                  </a:solidFill>
                </a:rPr>
              </a:br>
              <a:r>
                <a:rPr lang="en-US" sz="1071">
                  <a:solidFill>
                    <a:prstClr val="white"/>
                  </a:solidFill>
                </a:rPr>
                <a:t>(Netherlands)</a:t>
              </a:r>
            </a:p>
            <a:p>
              <a:pPr marL="139889" indent="-139889" defTabSz="932597">
                <a:spcAft>
                  <a:spcPts val="408"/>
                </a:spcAft>
                <a:defRPr/>
              </a:pPr>
              <a:r>
                <a:rPr lang="en-US" sz="1071">
                  <a:solidFill>
                    <a:prstClr val="white"/>
                  </a:solidFill>
                </a:rPr>
                <a:t>FERPA (US)</a:t>
              </a:r>
            </a:p>
            <a:p>
              <a:pPr marL="139889" indent="-139889" defTabSz="932597">
                <a:spcAft>
                  <a:spcPts val="408"/>
                </a:spcAft>
                <a:defRPr/>
              </a:pPr>
              <a:r>
                <a:rPr lang="en-US" sz="1071">
                  <a:solidFill>
                    <a:prstClr val="white"/>
                  </a:solidFill>
                </a:rPr>
                <a:t>CDSA</a:t>
              </a:r>
            </a:p>
            <a:p>
              <a:pPr marL="139889" indent="-139889" defTabSz="932597">
                <a:spcAft>
                  <a:spcPts val="408"/>
                </a:spcAft>
                <a:defRPr/>
              </a:pPr>
              <a:r>
                <a:rPr lang="en-US" sz="1071">
                  <a:solidFill>
                    <a:prstClr val="white"/>
                  </a:solidFill>
                </a:rPr>
                <a:t>MPAA (US)</a:t>
              </a:r>
            </a:p>
            <a:p>
              <a:pPr marL="139889" indent="-139889" defTabSz="932597">
                <a:spcAft>
                  <a:spcPts val="408"/>
                </a:spcAft>
                <a:defRPr/>
              </a:pPr>
              <a:r>
                <a:rPr lang="en-US" sz="1071">
                  <a:solidFill>
                    <a:prstClr val="white"/>
                  </a:solidFill>
                </a:rPr>
                <a:t>FACT (UK)</a:t>
              </a:r>
            </a:p>
            <a:p>
              <a:pPr marL="139889" indent="-139889" defTabSz="932597">
                <a:spcAft>
                  <a:spcPts val="408"/>
                </a:spcAft>
                <a:defRPr/>
              </a:pPr>
              <a:r>
                <a:rPr lang="en-US" sz="1071">
                  <a:solidFill>
                    <a:prstClr val="white"/>
                  </a:solidFill>
                </a:rPr>
                <a:t>DPP (UK)</a:t>
              </a:r>
            </a:p>
            <a:p>
              <a:pPr marL="139889" indent="-139889" defTabSz="932597">
                <a:spcAft>
                  <a:spcPts val="408"/>
                </a:spcAft>
                <a:defRPr/>
              </a:pPr>
              <a:r>
                <a:rPr lang="en-US" sz="1071">
                  <a:solidFill>
                    <a:prstClr val="white"/>
                  </a:solidFill>
                </a:rPr>
                <a:t>TISAX (Germany)</a:t>
              </a:r>
            </a:p>
            <a:p>
              <a:pPr marL="139889" indent="-139889" defTabSz="932597">
                <a:spcAft>
                  <a:spcPts val="408"/>
                </a:spcAft>
                <a:defRPr/>
              </a:pPr>
              <a:r>
                <a:rPr lang="en-US" sz="1071">
                  <a:solidFill>
                    <a:prstClr val="white"/>
                  </a:solidFill>
                </a:rPr>
                <a:t>NERC</a:t>
              </a:r>
            </a:p>
            <a:p>
              <a:pPr marL="139889" indent="-139889" defTabSz="932597">
                <a:spcAft>
                  <a:spcPts val="408"/>
                </a:spcAft>
                <a:defRPr/>
              </a:pPr>
              <a:r>
                <a:rPr lang="en-US" sz="1071">
                  <a:solidFill>
                    <a:prstClr val="white"/>
                  </a:solidFill>
                </a:rPr>
                <a:t>GSMA</a:t>
              </a:r>
            </a:p>
            <a:p>
              <a:pPr marL="139889" indent="-139889" defTabSz="932597">
                <a:spcAft>
                  <a:spcPts val="408"/>
                </a:spcAft>
                <a:defRPr/>
              </a:pPr>
              <a:r>
                <a:rPr lang="en-US" sz="1071">
                  <a:solidFill>
                    <a:prstClr val="white"/>
                  </a:solidFill>
                </a:rPr>
                <a:t>OSPAR (Singapore)</a:t>
              </a:r>
            </a:p>
            <a:p>
              <a:pPr marL="139889" indent="-139889" defTabSz="932597">
                <a:spcAft>
                  <a:spcPts val="408"/>
                </a:spcAft>
                <a:defRPr/>
              </a:pPr>
              <a:endParaRPr lang="en-US" sz="1071">
                <a:solidFill>
                  <a:prstClr val="white"/>
                </a:solidFill>
              </a:endParaRPr>
            </a:p>
          </p:txBody>
        </p:sp>
      </p:grpSp>
      <p:grpSp>
        <p:nvGrpSpPr>
          <p:cNvPr id="14" name="Group 13" descr="Regional">
            <a:extLst>
              <a:ext uri="{FF2B5EF4-FFF2-40B4-BE49-F238E27FC236}">
                <a16:creationId xmlns:a16="http://schemas.microsoft.com/office/drawing/2014/main" id="{AAE512AA-D58B-42AB-B54A-9BFFA17445AE}"/>
              </a:ext>
            </a:extLst>
          </p:cNvPr>
          <p:cNvGrpSpPr/>
          <p:nvPr/>
        </p:nvGrpSpPr>
        <p:grpSpPr>
          <a:xfrm>
            <a:off x="8210932" y="1791344"/>
            <a:ext cx="3613475" cy="3506706"/>
            <a:chOff x="8049800" y="1756379"/>
            <a:chExt cx="3542944" cy="3438259"/>
          </a:xfrm>
        </p:grpSpPr>
        <p:sp>
          <p:nvSpPr>
            <p:cNvPr id="33" name="Rectangle 32">
              <a:extLst>
                <a:ext uri="{FF2B5EF4-FFF2-40B4-BE49-F238E27FC236}">
                  <a16:creationId xmlns:a16="http://schemas.microsoft.com/office/drawing/2014/main" id="{C132D2CB-6408-4734-9698-30229958066E}"/>
                </a:ext>
              </a:extLst>
            </p:cNvPr>
            <p:cNvSpPr/>
            <p:nvPr/>
          </p:nvSpPr>
          <p:spPr bwMode="auto">
            <a:xfrm>
              <a:off x="8054732" y="1756379"/>
              <a:ext cx="3538012" cy="409646"/>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IN" sz="1632">
                  <a:solidFill>
                    <a:srgbClr val="FFFFFF"/>
                  </a:solidFill>
                  <a:latin typeface="Segoe UI Semibold"/>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8049800" y="2354437"/>
              <a:ext cx="1764792" cy="2840201"/>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Argentina PDPA</a:t>
              </a:r>
            </a:p>
            <a:p>
              <a:pPr marL="139889" indent="-139889" defTabSz="932597">
                <a:spcAft>
                  <a:spcPts val="408"/>
                </a:spcAft>
                <a:defRPr/>
              </a:pPr>
              <a:r>
                <a:rPr lang="en-US" sz="1071">
                  <a:solidFill>
                    <a:prstClr val="white"/>
                  </a:solidFill>
                </a:rPr>
                <a:t>Australia IRAP Unclassified</a:t>
              </a:r>
            </a:p>
            <a:p>
              <a:pPr marL="139889" indent="-139889" defTabSz="932597">
                <a:spcAft>
                  <a:spcPts val="408"/>
                </a:spcAft>
                <a:defRPr/>
              </a:pPr>
              <a:r>
                <a:rPr lang="en-US" sz="1071">
                  <a:solidFill>
                    <a:prstClr val="white"/>
                  </a:solidFill>
                </a:rPr>
                <a:t>Australia IRAP PROTECTED</a:t>
              </a:r>
            </a:p>
            <a:p>
              <a:pPr marL="139889" indent="-139889" defTabSz="932597">
                <a:spcAft>
                  <a:spcPts val="408"/>
                </a:spcAft>
                <a:defRPr/>
              </a:pPr>
              <a:r>
                <a:rPr lang="en-US" sz="1071">
                  <a:solidFill>
                    <a:prstClr val="white"/>
                  </a:solidFill>
                </a:rPr>
                <a:t>Canada Privacy Laws</a:t>
              </a:r>
            </a:p>
            <a:p>
              <a:pPr marL="139889" indent="-139889" defTabSz="932597">
                <a:spcAft>
                  <a:spcPts val="408"/>
                </a:spcAft>
                <a:defRPr/>
              </a:pPr>
              <a:r>
                <a:rPr lang="en-US" sz="1071">
                  <a:solidFill>
                    <a:prstClr val="white"/>
                  </a:solidFill>
                </a:rPr>
                <a:t>China GB 18030:2005</a:t>
              </a:r>
            </a:p>
            <a:p>
              <a:pPr marL="139889" indent="-139889" defTabSz="932597">
                <a:spcAft>
                  <a:spcPts val="408"/>
                </a:spcAft>
                <a:defRPr/>
              </a:pPr>
              <a:r>
                <a:rPr lang="en-US" sz="1071">
                  <a:solidFill>
                    <a:prstClr val="white"/>
                  </a:solidFill>
                </a:rPr>
                <a:t>China DJCP (MLPS) </a:t>
              </a:r>
              <a:br>
                <a:rPr lang="en-US" sz="1071">
                  <a:solidFill>
                    <a:prstClr val="white"/>
                  </a:solidFill>
                </a:rPr>
              </a:br>
              <a:r>
                <a:rPr lang="en-US" sz="1071">
                  <a:solidFill>
                    <a:prstClr val="white"/>
                  </a:solidFill>
                </a:rPr>
                <a:t>Level 3</a:t>
              </a:r>
            </a:p>
            <a:p>
              <a:pPr marL="139889" indent="-139889" defTabSz="932597">
                <a:spcAft>
                  <a:spcPts val="408"/>
                </a:spcAft>
                <a:defRPr/>
              </a:pPr>
              <a:r>
                <a:rPr lang="en-US" sz="1071">
                  <a:solidFill>
                    <a:prstClr val="white"/>
                  </a:solidFill>
                </a:rPr>
                <a:t>China TRUCS/CCCPPF</a:t>
              </a:r>
            </a:p>
            <a:p>
              <a:pPr marL="139889" indent="-139889" defTabSz="932597">
                <a:spcAft>
                  <a:spcPts val="408"/>
                </a:spcAft>
                <a:defRPr/>
              </a:pPr>
              <a:r>
                <a:rPr lang="en-US" sz="1071">
                  <a:solidFill>
                    <a:prstClr val="white"/>
                  </a:solidFill>
                </a:rPr>
                <a:t>EU EN 301 549</a:t>
              </a:r>
            </a:p>
            <a:p>
              <a:pPr marL="139889" indent="-139889" defTabSz="932597">
                <a:spcAft>
                  <a:spcPts val="408"/>
                </a:spcAft>
                <a:defRPr/>
              </a:pPr>
              <a:r>
                <a:rPr lang="en-US" sz="1071">
                  <a:solidFill>
                    <a:prstClr val="white"/>
                  </a:solidFill>
                </a:rPr>
                <a:t>EU ENISA IAF</a:t>
              </a:r>
            </a:p>
            <a:p>
              <a:pPr marL="139889" indent="-139889" defTabSz="932597">
                <a:spcAft>
                  <a:spcPts val="408"/>
                </a:spcAft>
                <a:defRPr/>
              </a:pPr>
              <a:r>
                <a:rPr lang="en-US" sz="1071">
                  <a:solidFill>
                    <a:prstClr val="white"/>
                  </a:solidFill>
                </a:rPr>
                <a:t>EU model clauses</a:t>
              </a:r>
            </a:p>
            <a:p>
              <a:pPr marL="139889" indent="-139889" defTabSz="932597">
                <a:spcAft>
                  <a:spcPts val="408"/>
                </a:spcAft>
                <a:defRPr/>
              </a:pPr>
              <a:r>
                <a:rPr lang="en-US" sz="1071">
                  <a:solidFill>
                    <a:prstClr val="white"/>
                  </a:solidFill>
                </a:rPr>
                <a:t>GDPR</a:t>
              </a:r>
            </a:p>
            <a:p>
              <a:pPr marL="139889" indent="-139889" defTabSz="932597">
                <a:spcAft>
                  <a:spcPts val="408"/>
                </a:spcAft>
                <a:defRPr/>
              </a:pPr>
              <a:r>
                <a:rPr lang="en-US" sz="1071">
                  <a:solidFill>
                    <a:prstClr val="white"/>
                  </a:solidFill>
                </a:rPr>
                <a:t>Germany C5</a:t>
              </a:r>
            </a:p>
            <a:p>
              <a:pPr marL="139889" indent="-139889" defTabSz="932597">
                <a:spcAft>
                  <a:spcPts val="408"/>
                </a:spcAft>
                <a:defRPr/>
              </a:pPr>
              <a:r>
                <a:rPr lang="en-US" sz="1071">
                  <a:solidFill>
                    <a:prstClr val="white"/>
                  </a:solidFill>
                </a:rPr>
                <a:t>Germany IT—</a:t>
              </a:r>
              <a:br>
                <a:rPr lang="en-US" sz="1071">
                  <a:solidFill>
                    <a:prstClr val="white"/>
                  </a:solidFill>
                </a:rPr>
              </a:br>
              <a:r>
                <a:rPr lang="en-US" sz="1071" err="1">
                  <a:solidFill>
                    <a:prstClr val="white"/>
                  </a:solidFill>
                </a:rPr>
                <a:t>Grundschutz</a:t>
              </a:r>
              <a:r>
                <a:rPr lang="en-US" sz="1071">
                  <a:solidFill>
                    <a:prstClr val="white"/>
                  </a:solidFill>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9827951" y="2354437"/>
              <a:ext cx="1764792" cy="258905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9889" indent="-139889" defTabSz="932597">
                <a:spcAft>
                  <a:spcPts val="408"/>
                </a:spcAft>
                <a:defRPr/>
              </a:pPr>
              <a:r>
                <a:rPr lang="en-US" sz="1071">
                  <a:solidFill>
                    <a:prstClr val="white"/>
                  </a:solidFill>
                </a:rPr>
                <a:t>India </a:t>
              </a:r>
              <a:r>
                <a:rPr lang="en-US" sz="1071" err="1">
                  <a:solidFill>
                    <a:prstClr val="white"/>
                  </a:solidFill>
                </a:rPr>
                <a:t>MeitY</a:t>
              </a:r>
              <a:endParaRPr lang="en-US" sz="1071">
                <a:solidFill>
                  <a:prstClr val="white"/>
                </a:solidFill>
              </a:endParaRPr>
            </a:p>
            <a:p>
              <a:pPr marL="139889" indent="-139889" defTabSz="932597">
                <a:spcAft>
                  <a:spcPts val="408"/>
                </a:spcAft>
                <a:defRPr/>
              </a:pPr>
              <a:r>
                <a:rPr lang="en-US" sz="1071">
                  <a:solidFill>
                    <a:prstClr val="white"/>
                  </a:solidFill>
                </a:rPr>
                <a:t>Japan CS mark gold</a:t>
              </a:r>
            </a:p>
            <a:p>
              <a:pPr marL="139889" indent="-139889" defTabSz="932597">
                <a:spcAft>
                  <a:spcPts val="408"/>
                </a:spcAft>
                <a:defRPr/>
              </a:pPr>
              <a:r>
                <a:rPr lang="en-US" sz="1071">
                  <a:solidFill>
                    <a:prstClr val="white"/>
                  </a:solidFill>
                </a:rPr>
                <a:t>Japan my number act</a:t>
              </a:r>
            </a:p>
            <a:p>
              <a:pPr marL="139889" indent="-139889" defTabSz="932597">
                <a:spcAft>
                  <a:spcPts val="408"/>
                </a:spcAft>
                <a:defRPr/>
              </a:pPr>
              <a:r>
                <a:rPr lang="en-US" sz="1071">
                  <a:solidFill>
                    <a:prstClr val="white"/>
                  </a:solidFill>
                </a:rPr>
                <a:t>Netherlands BIR 2012</a:t>
              </a:r>
            </a:p>
            <a:p>
              <a:pPr marL="139889" indent="-139889" defTabSz="932597">
                <a:spcAft>
                  <a:spcPts val="408"/>
                </a:spcAft>
                <a:defRPr/>
              </a:pPr>
              <a:r>
                <a:rPr lang="en-US" sz="1071">
                  <a:solidFill>
                    <a:prstClr val="white"/>
                  </a:solidFill>
                </a:rPr>
                <a:t>New Zealand Gov</a:t>
              </a:r>
              <a:br>
                <a:rPr lang="en-US" sz="1071">
                  <a:solidFill>
                    <a:prstClr val="white"/>
                  </a:solidFill>
                </a:rPr>
              </a:br>
              <a:r>
                <a:rPr lang="en-US" sz="1071">
                  <a:solidFill>
                    <a:prstClr val="white"/>
                  </a:solidFill>
                </a:rPr>
                <a:t>CIO Framework</a:t>
              </a:r>
            </a:p>
            <a:p>
              <a:pPr marL="139889" indent="-139889" defTabSz="932597">
                <a:spcAft>
                  <a:spcPts val="408"/>
                </a:spcAft>
                <a:defRPr/>
              </a:pPr>
              <a:r>
                <a:rPr lang="en-US" sz="1071">
                  <a:solidFill>
                    <a:prstClr val="white"/>
                  </a:solidFill>
                </a:rPr>
                <a:t>Singapore MTCS </a:t>
              </a:r>
              <a:br>
                <a:rPr lang="en-US" sz="1071">
                  <a:solidFill>
                    <a:prstClr val="white"/>
                  </a:solidFill>
                </a:rPr>
              </a:br>
              <a:r>
                <a:rPr lang="en-US" sz="1071">
                  <a:solidFill>
                    <a:prstClr val="white"/>
                  </a:solidFill>
                </a:rPr>
                <a:t>Level 3</a:t>
              </a:r>
            </a:p>
            <a:p>
              <a:pPr marL="139889" indent="-139889" defTabSz="932597">
                <a:spcAft>
                  <a:spcPts val="408"/>
                </a:spcAft>
                <a:defRPr/>
              </a:pPr>
              <a:r>
                <a:rPr lang="en-US" sz="1071">
                  <a:solidFill>
                    <a:prstClr val="white"/>
                  </a:solidFill>
                </a:rPr>
                <a:t>Spain ENS High</a:t>
              </a:r>
            </a:p>
            <a:p>
              <a:pPr marL="139889" indent="-139889" defTabSz="932597">
                <a:spcAft>
                  <a:spcPts val="408"/>
                </a:spcAft>
                <a:defRPr/>
              </a:pPr>
              <a:r>
                <a:rPr lang="en-US" sz="1071">
                  <a:solidFill>
                    <a:prstClr val="white"/>
                  </a:solidFill>
                </a:rPr>
                <a:t>Spain DPA</a:t>
              </a:r>
            </a:p>
            <a:p>
              <a:pPr marL="139889" indent="-139889" defTabSz="932597">
                <a:spcAft>
                  <a:spcPts val="408"/>
                </a:spcAft>
                <a:defRPr/>
              </a:pPr>
              <a:r>
                <a:rPr lang="en-US" sz="1071">
                  <a:solidFill>
                    <a:prstClr val="white"/>
                  </a:solidFill>
                </a:rPr>
                <a:t>UK cyber essentials plus</a:t>
              </a:r>
            </a:p>
            <a:p>
              <a:pPr marL="139889" indent="-139889" defTabSz="932597">
                <a:spcAft>
                  <a:spcPts val="408"/>
                </a:spcAft>
                <a:defRPr/>
              </a:pPr>
              <a:r>
                <a:rPr lang="en-US" sz="1071">
                  <a:solidFill>
                    <a:prstClr val="white"/>
                  </a:solidFill>
                </a:rPr>
                <a:t>UK G-Cloud</a:t>
              </a:r>
            </a:p>
            <a:p>
              <a:pPr marL="139889" indent="-139889" defTabSz="932597">
                <a:spcAft>
                  <a:spcPts val="408"/>
                </a:spcAft>
                <a:defRPr/>
              </a:pPr>
              <a:r>
                <a:rPr lang="en-US" sz="1071">
                  <a:solidFill>
                    <a:prstClr val="white"/>
                  </a:solidFill>
                </a:rPr>
                <a:t>UK PASF</a:t>
              </a:r>
            </a:p>
            <a:p>
              <a:pPr marL="139889" indent="-139889" defTabSz="932597">
                <a:spcAft>
                  <a:spcPts val="408"/>
                </a:spcAft>
                <a:defRPr/>
              </a:pPr>
              <a:r>
                <a:rPr lang="en-US" sz="1071" err="1">
                  <a:solidFill>
                    <a:prstClr val="white"/>
                  </a:solidFill>
                </a:rPr>
                <a:t>TruSight</a:t>
              </a:r>
              <a:endParaRPr lang="en-US" sz="1071">
                <a:solidFill>
                  <a:prstClr val="white"/>
                </a:solidFill>
              </a:endParaRPr>
            </a:p>
          </p:txBody>
        </p:sp>
      </p:grpSp>
      <p:cxnSp>
        <p:nvCxnSpPr>
          <p:cNvPr id="44" name="Straight Connector 43" descr="Gray line">
            <a:extLst>
              <a:ext uri="{FF2B5EF4-FFF2-40B4-BE49-F238E27FC236}">
                <a16:creationId xmlns:a16="http://schemas.microsoft.com/office/drawing/2014/main" id="{F82E578A-C6CF-4645-A7C4-EB0E6BAAF1A5}"/>
              </a:ext>
            </a:extLst>
          </p:cNvPr>
          <p:cNvCxnSpPr>
            <a:cxnSpLocks/>
          </p:cNvCxnSpPr>
          <p:nvPr/>
        </p:nvCxnSpPr>
        <p:spPr>
          <a:xfrm>
            <a:off x="2301649"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descr="Gray line">
            <a:extLst>
              <a:ext uri="{FF2B5EF4-FFF2-40B4-BE49-F238E27FC236}">
                <a16:creationId xmlns:a16="http://schemas.microsoft.com/office/drawing/2014/main" id="{34490864-A286-40C3-B075-7E2686C74E09}"/>
              </a:ext>
            </a:extLst>
          </p:cNvPr>
          <p:cNvCxnSpPr>
            <a:cxnSpLocks/>
          </p:cNvCxnSpPr>
          <p:nvPr/>
        </p:nvCxnSpPr>
        <p:spPr>
          <a:xfrm>
            <a:off x="4150452"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descr="Gray line">
            <a:extLst>
              <a:ext uri="{FF2B5EF4-FFF2-40B4-BE49-F238E27FC236}">
                <a16:creationId xmlns:a16="http://schemas.microsoft.com/office/drawing/2014/main" id="{86232195-D62C-49A6-BE84-71A2356D376C}"/>
              </a:ext>
            </a:extLst>
          </p:cNvPr>
          <p:cNvCxnSpPr>
            <a:cxnSpLocks/>
          </p:cNvCxnSpPr>
          <p:nvPr/>
        </p:nvCxnSpPr>
        <p:spPr>
          <a:xfrm>
            <a:off x="8064994" y="1791343"/>
            <a:ext cx="0" cy="4644591"/>
          </a:xfrm>
          <a:prstGeom prst="line">
            <a:avLst/>
          </a:prstGeom>
          <a:noFill/>
          <a:ln w="12700">
            <a:gradFill flip="none" rotWithShape="1">
              <a:gsLst>
                <a:gs pos="0">
                  <a:srgbClr val="0078D4"/>
                </a:gs>
                <a:gs pos="14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9DD582E1-6357-473B-AB02-49B49C05B5CF}"/>
              </a:ext>
            </a:extLst>
          </p:cNvPr>
          <p:cNvSpPr txBox="1"/>
          <p:nvPr/>
        </p:nvSpPr>
        <p:spPr>
          <a:xfrm>
            <a:off x="808353" y="6328689"/>
            <a:ext cx="11039506" cy="219733"/>
          </a:xfrm>
          <a:prstGeom prst="rect">
            <a:avLst/>
          </a:prstGeom>
          <a:noFill/>
        </p:spPr>
        <p:txBody>
          <a:bodyPr wrap="square" lIns="0" rIns="0" anchor="t">
            <a:spAutoFit/>
          </a:bodyPr>
          <a:lstStyle/>
          <a:p>
            <a:pPr algn="r" defTabSz="932563">
              <a:defRPr/>
            </a:pPr>
            <a:r>
              <a:rPr lang="en-US" sz="800">
                <a:solidFill>
                  <a:srgbClr val="75757A"/>
                </a:solidFill>
                <a:latin typeface="Segoe UI"/>
                <a:cs typeface="Segoe UI"/>
                <a:hlinkClick r:id="rId3"/>
              </a:rPr>
              <a:t>https://aka.ms/AzureCompliance </a:t>
            </a:r>
            <a:endParaRPr lang="en-US" sz="800">
              <a:solidFill>
                <a:srgbClr val="75757A"/>
              </a:solidFill>
              <a:latin typeface="Segoe UI"/>
              <a:cs typeface="Segoe UI"/>
            </a:endParaRPr>
          </a:p>
        </p:txBody>
      </p:sp>
    </p:spTree>
    <p:extLst>
      <p:ext uri="{BB962C8B-B14F-4D97-AF65-F5344CB8AC3E}">
        <p14:creationId xmlns:p14="http://schemas.microsoft.com/office/powerpoint/2010/main" val="104942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3.125E-6 0.01621 L 3.125E-6 -2.96296E-6 " pathEditMode="relative" rAng="0" ptsTypes="AA">
                                      <p:cBhvr>
                                        <p:cTn id="9" dur="600" fill="hold"/>
                                        <p:tgtEl>
                                          <p:spTgt spid="11"/>
                                        </p:tgtEl>
                                        <p:attrNameLst>
                                          <p:attrName>ppt_x</p:attrName>
                                          <p:attrName>ppt_y</p:attrName>
                                        </p:attrNameLst>
                                      </p:cBhvr>
                                      <p:rCtr x="0" y="-810"/>
                                    </p:animMotion>
                                  </p:childTnLst>
                                </p:cTn>
                              </p:par>
                              <p:par>
                                <p:cTn id="10" presetID="22" presetClass="entr" presetSubtype="1" fill="hold" nodeType="withEffect">
                                  <p:stCondLst>
                                    <p:cond delay="5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par>
                                <p:cTn id="13" presetID="10" presetClass="entr" presetSubtype="0" fill="hold" nodeType="withEffect">
                                  <p:stCondLst>
                                    <p:cond delay="1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nodeType="withEffect">
                                  <p:stCondLst>
                                    <p:cond delay="100"/>
                                  </p:stCondLst>
                                  <p:childTnLst>
                                    <p:animMotion origin="layout" path="M 3.125E-6 0.01621 L 3.125E-6 -2.96296E-6 " pathEditMode="relative" rAng="0" ptsTypes="AA">
                                      <p:cBhvr>
                                        <p:cTn id="17" dur="600" fill="hold"/>
                                        <p:tgtEl>
                                          <p:spTgt spid="12"/>
                                        </p:tgtEl>
                                        <p:attrNameLst>
                                          <p:attrName>ppt_x</p:attrName>
                                          <p:attrName>ppt_y</p:attrName>
                                        </p:attrNameLst>
                                      </p:cBhvr>
                                      <p:rCtr x="0" y="-810"/>
                                    </p:animMotion>
                                  </p:childTnLst>
                                </p:cTn>
                              </p:par>
                              <p:par>
                                <p:cTn id="18" presetID="22" presetClass="entr" presetSubtype="1" fill="hold" nodeType="withEffect">
                                  <p:stCondLst>
                                    <p:cond delay="15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par>
                                <p:cTn id="21" presetID="10" presetClass="entr" presetSubtype="0" fill="hold" nodeType="withEffect">
                                  <p:stCondLst>
                                    <p:cond delay="2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nodeType="withEffect">
                                  <p:stCondLst>
                                    <p:cond delay="200"/>
                                  </p:stCondLst>
                                  <p:childTnLst>
                                    <p:animMotion origin="layout" path="M 3.125E-6 0.01621 L 3.125E-6 -2.96296E-6 " pathEditMode="relative" rAng="0" ptsTypes="AA">
                                      <p:cBhvr>
                                        <p:cTn id="25" dur="600" fill="hold"/>
                                        <p:tgtEl>
                                          <p:spTgt spid="13"/>
                                        </p:tgtEl>
                                        <p:attrNameLst>
                                          <p:attrName>ppt_x</p:attrName>
                                          <p:attrName>ppt_y</p:attrName>
                                        </p:attrNameLst>
                                      </p:cBhvr>
                                      <p:rCtr x="0" y="-810"/>
                                    </p:animMotion>
                                  </p:childTnLst>
                                </p:cTn>
                              </p:par>
                              <p:par>
                                <p:cTn id="26" presetID="22" presetClass="entr" presetSubtype="1" fill="hold" nodeType="withEffect">
                                  <p:stCondLst>
                                    <p:cond delay="25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par>
                                <p:cTn id="29" presetID="10" presetClass="entr" presetSubtype="0" fill="hold" nodeType="withEffect">
                                  <p:stCondLst>
                                    <p:cond delay="3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42" presetClass="path" presetSubtype="0" decel="100000" fill="hold" nodeType="withEffect">
                                  <p:stCondLst>
                                    <p:cond delay="300"/>
                                  </p:stCondLst>
                                  <p:childTnLst>
                                    <p:animMotion origin="layout" path="M 3.125E-6 0.01621 L 3.125E-6 -2.96296E-6 " pathEditMode="relative" rAng="0" ptsTypes="AA">
                                      <p:cBhvr>
                                        <p:cTn id="33" dur="600" fill="hold"/>
                                        <p:tgtEl>
                                          <p:spTgt spid="14"/>
                                        </p:tgtEl>
                                        <p:attrNameLst>
                                          <p:attrName>ppt_x</p:attrName>
                                          <p:attrName>ppt_y</p:attrName>
                                        </p:attrNameLst>
                                      </p:cBhvr>
                                      <p:rCtr x="0"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2AA18E1-5364-4D1E-9B94-06ADB0965A5D}"/>
              </a:ext>
            </a:extLst>
          </p:cNvPr>
          <p:cNvSpPr txBox="1"/>
          <p:nvPr/>
        </p:nvSpPr>
        <p:spPr>
          <a:xfrm>
            <a:off x="575467" y="6328689"/>
            <a:ext cx="11039506" cy="345294"/>
          </a:xfrm>
          <a:prstGeom prst="rect">
            <a:avLst/>
          </a:prstGeom>
          <a:noFill/>
        </p:spPr>
        <p:txBody>
          <a:bodyPr wrap="square" lIns="0" anchor="t">
            <a:spAutoFit/>
          </a:bodyPr>
          <a:lstStyle/>
          <a:p>
            <a:pPr defTabSz="932563">
              <a:defRPr/>
            </a:pPr>
            <a:r>
              <a:rPr lang="en-US" sz="800">
                <a:solidFill>
                  <a:srgbClr val="75757A"/>
                </a:solidFill>
                <a:latin typeface="Segoe UI"/>
                <a:cs typeface="Segoe UI"/>
              </a:rPr>
              <a:t>1. </a:t>
            </a:r>
            <a:r>
              <a:rPr lang="en-US" sz="800">
                <a:solidFill>
                  <a:srgbClr val="75757A"/>
                </a:solidFill>
                <a:latin typeface="Segoe UI"/>
                <a:ea typeface="+mn-lt"/>
                <a:cs typeface="Segoe UI"/>
              </a:rPr>
              <a:t>IDC White Paper, sponsored by Microsoft, Azure Site Recovery and Azure Backup Are Helping Improve Business Operations, June 2019.</a:t>
            </a:r>
            <a:br>
              <a:rPr lang="en-US" sz="800">
                <a:solidFill>
                  <a:srgbClr val="75757A"/>
                </a:solidFill>
                <a:latin typeface="Segoe UI"/>
                <a:ea typeface="+mn-lt"/>
                <a:cs typeface="Segoe UI"/>
              </a:rPr>
            </a:br>
            <a:r>
              <a:rPr lang="en-US" sz="800">
                <a:solidFill>
                  <a:srgbClr val="75757A"/>
                </a:solidFill>
                <a:latin typeface="Segoe UI"/>
                <a:ea typeface="+mn-lt"/>
                <a:cs typeface="Segoe UI"/>
              </a:rPr>
              <a:t>The study compares Azure Site Recovery and Azure Backup with an on-premises backup and disaster recovery solution.</a:t>
            </a:r>
            <a:endParaRPr lang="en-US" sz="800">
              <a:solidFill>
                <a:srgbClr val="75757A"/>
              </a:solidFill>
              <a:latin typeface="Segoe UI"/>
            </a:endParaRPr>
          </a:p>
        </p:txBody>
      </p:sp>
      <p:grpSp>
        <p:nvGrpSpPr>
          <p:cNvPr id="7" name="Group 6">
            <a:extLst>
              <a:ext uri="{FF2B5EF4-FFF2-40B4-BE49-F238E27FC236}">
                <a16:creationId xmlns:a16="http://schemas.microsoft.com/office/drawing/2014/main" id="{00CE1CEC-E992-4CCF-9D16-4DDBDC7EAE06}"/>
              </a:ext>
              <a:ext uri="{C183D7F6-B498-43B3-948B-1728B52AA6E4}">
                <adec:decorative xmlns:adec="http://schemas.microsoft.com/office/drawing/2017/decorative" val="1"/>
              </a:ext>
            </a:extLst>
          </p:cNvPr>
          <p:cNvGrpSpPr/>
          <p:nvPr/>
        </p:nvGrpSpPr>
        <p:grpSpPr>
          <a:xfrm>
            <a:off x="1140521" y="5329659"/>
            <a:ext cx="10403615" cy="533505"/>
            <a:chOff x="1117394" y="5225631"/>
            <a:chExt cx="10200549" cy="523092"/>
          </a:xfrm>
        </p:grpSpPr>
        <p:sp>
          <p:nvSpPr>
            <p:cNvPr id="4" name="TextBox 3">
              <a:extLst>
                <a:ext uri="{FF2B5EF4-FFF2-40B4-BE49-F238E27FC236}">
                  <a16:creationId xmlns:a16="http://schemas.microsoft.com/office/drawing/2014/main" id="{C5969BCC-012E-4763-AA81-1340BF8844E7}"/>
                </a:ext>
              </a:extLst>
            </p:cNvPr>
            <p:cNvSpPr txBox="1"/>
            <p:nvPr/>
          </p:nvSpPr>
          <p:spPr>
            <a:xfrm>
              <a:off x="1117394" y="5225631"/>
              <a:ext cx="1485408"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 </a:t>
              </a:r>
              <a:br>
                <a:rPr lang="en-US" sz="1399">
                  <a:solidFill>
                    <a:prstClr val="white"/>
                  </a:solidFill>
                  <a:latin typeface="Segoe UI"/>
                  <a:cs typeface="Segoe UI" panose="020B0502040204020203" pitchFamily="34" charset="0"/>
                </a:rPr>
              </a:br>
              <a:r>
                <a:rPr lang="en-US" sz="1399">
                  <a:solidFill>
                    <a:prstClr val="white"/>
                  </a:solidFill>
                  <a:latin typeface="Segoe UI"/>
                  <a:cs typeface="Segoe UI" panose="020B0502040204020203" pitchFamily="34" charset="0"/>
                </a:rPr>
                <a:t>Isolated VM failure</a:t>
              </a:r>
            </a:p>
          </p:txBody>
        </p:sp>
        <p:sp>
          <p:nvSpPr>
            <p:cNvPr id="6" name="TextBox 5">
              <a:extLst>
                <a:ext uri="{FF2B5EF4-FFF2-40B4-BE49-F238E27FC236}">
                  <a16:creationId xmlns:a16="http://schemas.microsoft.com/office/drawing/2014/main" id="{9A8893E1-35A0-4229-8700-AB15DF6FF941}"/>
                </a:ext>
              </a:extLst>
            </p:cNvPr>
            <p:cNvSpPr txBox="1"/>
            <p:nvPr/>
          </p:nvSpPr>
          <p:spPr>
            <a:xfrm>
              <a:off x="3941426" y="5225631"/>
              <a:ext cx="1485215"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99.95% </a:t>
              </a:r>
              <a:br>
                <a:rPr lang="en-US" sz="2000" b="1">
                  <a:solidFill>
                    <a:srgbClr val="50E6FF"/>
                  </a:solidFill>
                  <a:latin typeface="Segoe UI"/>
                  <a:cs typeface="Segoe UI" panose="020B0502040204020203" pitchFamily="34" charset="0"/>
                </a:rPr>
              </a:br>
              <a:r>
                <a:rPr lang="en-US" sz="1399">
                  <a:solidFill>
                    <a:prstClr val="white"/>
                  </a:solidFill>
                  <a:latin typeface="Segoe UI"/>
                  <a:cs typeface="Segoe UI" panose="020B0502040204020203" pitchFamily="34" charset="0"/>
                </a:rPr>
                <a:t>Hardware failure</a:t>
              </a:r>
            </a:p>
          </p:txBody>
        </p:sp>
        <p:sp>
          <p:nvSpPr>
            <p:cNvPr id="15" name="TextBox 14">
              <a:extLst>
                <a:ext uri="{FF2B5EF4-FFF2-40B4-BE49-F238E27FC236}">
                  <a16:creationId xmlns:a16="http://schemas.microsoft.com/office/drawing/2014/main" id="{9EC4736D-CCAC-42BE-B665-710BD4AF9DF6}"/>
                </a:ext>
              </a:extLst>
            </p:cNvPr>
            <p:cNvSpPr txBox="1"/>
            <p:nvPr/>
          </p:nvSpPr>
          <p:spPr>
            <a:xfrm>
              <a:off x="6565275" y="5225631"/>
              <a:ext cx="1885388"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SLA 99.9% </a:t>
              </a:r>
            </a:p>
            <a:p>
              <a:pPr marL="0" lvl="1" algn="ctr" defTabSz="288946">
                <a:defRPr/>
              </a:pPr>
              <a:r>
                <a:rPr lang="en-US" sz="1399">
                  <a:solidFill>
                    <a:prstClr val="white"/>
                  </a:solidFill>
                  <a:latin typeface="Segoe UI"/>
                  <a:cs typeface="Segoe UI" panose="020B0502040204020203" pitchFamily="34" charset="0"/>
                </a:rPr>
                <a:t>Entire datacenter failure</a:t>
              </a:r>
            </a:p>
          </p:txBody>
        </p:sp>
        <p:sp>
          <p:nvSpPr>
            <p:cNvPr id="21" name="TextBox 20">
              <a:extLst>
                <a:ext uri="{FF2B5EF4-FFF2-40B4-BE49-F238E27FC236}">
                  <a16:creationId xmlns:a16="http://schemas.microsoft.com/office/drawing/2014/main" id="{0DE96D3A-D3C6-46D4-B5E0-6126333E549F}"/>
                </a:ext>
              </a:extLst>
            </p:cNvPr>
            <p:cNvSpPr txBox="1"/>
            <p:nvPr/>
          </p:nvSpPr>
          <p:spPr>
            <a:xfrm>
              <a:off x="9345864" y="5225631"/>
              <a:ext cx="1972079" cy="523092"/>
            </a:xfrm>
            <a:prstGeom prst="rect">
              <a:avLst/>
            </a:prstGeom>
            <a:noFill/>
          </p:spPr>
          <p:txBody>
            <a:bodyPr wrap="none" lIns="0" tIns="0" rIns="0" bIns="0" rtlCol="0" anchor="t">
              <a:spAutoFit/>
            </a:bodyPr>
            <a:lstStyle/>
            <a:p>
              <a:pPr marL="0" lvl="1" algn="ctr" defTabSz="288946">
                <a:defRPr/>
              </a:pPr>
              <a:r>
                <a:rPr lang="en-US" sz="2000" b="1">
                  <a:solidFill>
                    <a:srgbClr val="50E6FF"/>
                  </a:solidFill>
                  <a:latin typeface="Segoe UI"/>
                  <a:cs typeface="Segoe UI" panose="020B0502040204020203" pitchFamily="34" charset="0"/>
                </a:rPr>
                <a:t>RTO 30 minutes </a:t>
              </a:r>
            </a:p>
            <a:p>
              <a:pPr marL="0" lvl="1" algn="ctr" defTabSz="288946">
                <a:defRPr/>
              </a:pPr>
              <a:r>
                <a:rPr lang="en-US" sz="1399">
                  <a:solidFill>
                    <a:prstClr val="white"/>
                  </a:solidFill>
                  <a:latin typeface="Segoe UI"/>
                  <a:cs typeface="Segoe UI" panose="020B0502040204020203" pitchFamily="34" charset="0"/>
                </a:rPr>
                <a:t>Entire region failure</a:t>
              </a:r>
            </a:p>
          </p:txBody>
        </p:sp>
      </p:grpSp>
      <p:grpSp>
        <p:nvGrpSpPr>
          <p:cNvPr id="29" name="Group 28" descr="HIGH AVAILABILITY &#10;">
            <a:extLst>
              <a:ext uri="{FF2B5EF4-FFF2-40B4-BE49-F238E27FC236}">
                <a16:creationId xmlns:a16="http://schemas.microsoft.com/office/drawing/2014/main" id="{BAE231BD-ABB7-4AF5-BF92-FB94BB98614A}"/>
              </a:ext>
            </a:extLst>
          </p:cNvPr>
          <p:cNvGrpSpPr/>
          <p:nvPr/>
        </p:nvGrpSpPr>
        <p:grpSpPr>
          <a:xfrm>
            <a:off x="575467" y="4663459"/>
            <a:ext cx="11386533" cy="313904"/>
            <a:chOff x="562585" y="4453342"/>
            <a:chExt cx="11165864" cy="307821"/>
          </a:xfrm>
        </p:grpSpPr>
        <p:cxnSp>
          <p:nvCxnSpPr>
            <p:cNvPr id="28" name="Straight Connector 27">
              <a:extLst>
                <a:ext uri="{FF2B5EF4-FFF2-40B4-BE49-F238E27FC236}">
                  <a16:creationId xmlns:a16="http://schemas.microsoft.com/office/drawing/2014/main" id="{D837C959-0288-4C56-AB8D-2F2DBD22A346}"/>
                </a:ext>
              </a:extLst>
            </p:cNvPr>
            <p:cNvCxnSpPr>
              <a:cxnSpLocks/>
            </p:cNvCxnSpPr>
            <p:nvPr/>
          </p:nvCxnSpPr>
          <p:spPr>
            <a:xfrm>
              <a:off x="562585" y="4604227"/>
              <a:ext cx="11165864" cy="0"/>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C32EC61-46FA-4B6D-8FC6-9FAAA4DC06C8}"/>
                </a:ext>
              </a:extLst>
            </p:cNvPr>
            <p:cNvSpPr txBox="1"/>
            <p:nvPr/>
          </p:nvSpPr>
          <p:spPr>
            <a:xfrm>
              <a:off x="4777150" y="4453342"/>
              <a:ext cx="2637700" cy="307821"/>
            </a:xfrm>
            <a:prstGeom prst="rect">
              <a:avLst/>
            </a:prstGeom>
            <a:solidFill>
              <a:schemeClr val="tx1"/>
            </a:solidFill>
          </p:spPr>
          <p:txBody>
            <a:bodyPr wrap="square" lIns="0" tIns="0" rIns="0" bIns="0">
              <a:spAutoFit/>
            </a:bodyPr>
            <a:lstStyle/>
            <a:p>
              <a:pPr algn="ctr" defTabSz="932563">
                <a:defRPr/>
              </a:pPr>
              <a:r>
                <a:rPr lang="en-US" sz="2000">
                  <a:solidFill>
                    <a:srgbClr val="50E6FF"/>
                  </a:solidFill>
                  <a:latin typeface="Segoe UI Semibold"/>
                </a:rPr>
                <a:t>HIGH AVAILABILITY </a:t>
              </a:r>
            </a:p>
          </p:txBody>
        </p:sp>
      </p:grpSp>
      <p:sp>
        <p:nvSpPr>
          <p:cNvPr id="39" name="Title 1">
            <a:extLst>
              <a:ext uri="{FF2B5EF4-FFF2-40B4-BE49-F238E27FC236}">
                <a16:creationId xmlns:a16="http://schemas.microsoft.com/office/drawing/2014/main" id="{AF804FE6-7595-4CAC-BFA2-813ED27F10B2}"/>
              </a:ext>
            </a:extLst>
          </p:cNvPr>
          <p:cNvSpPr>
            <a:spLocks noGrp="1"/>
          </p:cNvSpPr>
          <p:nvPr>
            <p:ph type="title"/>
          </p:nvPr>
        </p:nvSpPr>
        <p:spPr/>
        <p:txBody>
          <a:bodyPr>
            <a:normAutofit/>
          </a:bodyPr>
          <a:lstStyle/>
          <a:p>
            <a:r>
              <a:rPr lang="en-US">
                <a:solidFill>
                  <a:schemeClr val="accent3"/>
                </a:solidFill>
              </a:rPr>
              <a:t>Azure is here to meet your business continuity needs</a:t>
            </a:r>
            <a:br>
              <a:rPr lang="en-US">
                <a:solidFill>
                  <a:schemeClr val="accent3"/>
                </a:solidFill>
              </a:rPr>
            </a:br>
            <a:r>
              <a:rPr lang="en-US" sz="2700"/>
              <a:t>Azure backup + Azure site recovery + partner solutions</a:t>
            </a:r>
          </a:p>
        </p:txBody>
      </p:sp>
      <p:grpSp>
        <p:nvGrpSpPr>
          <p:cNvPr id="2" name="Group 1">
            <a:extLst>
              <a:ext uri="{FF2B5EF4-FFF2-40B4-BE49-F238E27FC236}">
                <a16:creationId xmlns:a16="http://schemas.microsoft.com/office/drawing/2014/main" id="{5EED2AC6-CA74-4C98-85F4-A16FE66A69EE}"/>
              </a:ext>
              <a:ext uri="{C183D7F6-B498-43B3-948B-1728B52AA6E4}">
                <adec:decorative xmlns:adec="http://schemas.microsoft.com/office/drawing/2017/decorative" val="1"/>
              </a:ext>
            </a:extLst>
          </p:cNvPr>
          <p:cNvGrpSpPr/>
          <p:nvPr/>
        </p:nvGrpSpPr>
        <p:grpSpPr>
          <a:xfrm>
            <a:off x="553096" y="1916507"/>
            <a:ext cx="11330287" cy="2344478"/>
            <a:chOff x="541435" y="1879099"/>
            <a:chExt cx="11109133" cy="2298717"/>
          </a:xfrm>
        </p:grpSpPr>
        <p:sp>
          <p:nvSpPr>
            <p:cNvPr id="10" name="TextBox 9">
              <a:extLst>
                <a:ext uri="{FF2B5EF4-FFF2-40B4-BE49-F238E27FC236}">
                  <a16:creationId xmlns:a16="http://schemas.microsoft.com/office/drawing/2014/main" id="{DCDEE3CC-65F9-4384-A6C9-7880C08528DF}"/>
                </a:ext>
              </a:extLst>
            </p:cNvPr>
            <p:cNvSpPr txBox="1"/>
            <p:nvPr/>
          </p:nvSpPr>
          <p:spPr>
            <a:xfrm>
              <a:off x="3521612" y="3209912"/>
              <a:ext cx="2324843" cy="276999"/>
            </a:xfrm>
            <a:prstGeom prst="rect">
              <a:avLst/>
            </a:prstGeom>
            <a:noFill/>
          </p:spPr>
          <p:txBody>
            <a:bodyPr wrap="square" lIns="0" tIns="0" rIns="0" bIns="0" rtlCol="0">
              <a:spAutoFit/>
            </a:bodyPr>
            <a:lstStyle/>
            <a:p>
              <a:pPr algn="ctr" defTabSz="932418">
                <a:defRPr/>
              </a:pPr>
              <a:r>
                <a:rPr lang="en-US">
                  <a:solidFill>
                    <a:prstClr val="white"/>
                  </a:solidFill>
                  <a:latin typeface="Segoe UI"/>
                </a:rPr>
                <a:t>faster backups</a:t>
              </a:r>
            </a:p>
          </p:txBody>
        </p:sp>
        <p:sp>
          <p:nvSpPr>
            <p:cNvPr id="12" name="TextBox 11">
              <a:extLst>
                <a:ext uri="{FF2B5EF4-FFF2-40B4-BE49-F238E27FC236}">
                  <a16:creationId xmlns:a16="http://schemas.microsoft.com/office/drawing/2014/main" id="{88E171B0-FADB-48D0-B07F-4790ECF077D2}"/>
                </a:ext>
              </a:extLst>
            </p:cNvPr>
            <p:cNvSpPr txBox="1"/>
            <p:nvPr/>
          </p:nvSpPr>
          <p:spPr>
            <a:xfrm>
              <a:off x="6488886" y="3209911"/>
              <a:ext cx="2038167" cy="543185"/>
            </a:xfrm>
            <a:prstGeom prst="rect">
              <a:avLst/>
            </a:prstGeom>
            <a:noFill/>
          </p:spPr>
          <p:txBody>
            <a:bodyPr wrap="square" lIns="0" tIns="0" rIns="0" bIns="0" rtlCol="0">
              <a:spAutoFit/>
            </a:bodyPr>
            <a:lstStyle/>
            <a:p>
              <a:pPr algn="ctr" defTabSz="932418">
                <a:defRPr/>
              </a:pPr>
              <a:r>
                <a:rPr lang="en-US">
                  <a:solidFill>
                    <a:prstClr val="white"/>
                  </a:solidFill>
                  <a:latin typeface="Segoe UI"/>
                </a:rPr>
                <a:t>reduction in average data recovery time </a:t>
              </a:r>
            </a:p>
          </p:txBody>
        </p:sp>
        <p:sp>
          <p:nvSpPr>
            <p:cNvPr id="20" name="TextBox 19">
              <a:extLst>
                <a:ext uri="{FF2B5EF4-FFF2-40B4-BE49-F238E27FC236}">
                  <a16:creationId xmlns:a16="http://schemas.microsoft.com/office/drawing/2014/main" id="{514B03BE-242B-4321-933C-4466CD7517B7}"/>
                </a:ext>
              </a:extLst>
            </p:cNvPr>
            <p:cNvSpPr txBox="1"/>
            <p:nvPr/>
          </p:nvSpPr>
          <p:spPr>
            <a:xfrm>
              <a:off x="766768" y="3209911"/>
              <a:ext cx="2186659" cy="553998"/>
            </a:xfrm>
            <a:prstGeom prst="rect">
              <a:avLst/>
            </a:prstGeom>
            <a:noFill/>
          </p:spPr>
          <p:txBody>
            <a:bodyPr wrap="square" lIns="0" tIns="0" rIns="0" bIns="0" rtlCol="0">
              <a:spAutoFit/>
            </a:bodyPr>
            <a:lstStyle/>
            <a:p>
              <a:pPr algn="ctr" defTabSz="932418">
                <a:defRPr/>
              </a:pPr>
              <a:r>
                <a:rPr lang="en-US">
                  <a:solidFill>
                    <a:prstClr val="white"/>
                  </a:solidFill>
                  <a:latin typeface="Segoe UI"/>
                </a:rPr>
                <a:t>improvement in the efficiency of IT Teams </a:t>
              </a:r>
            </a:p>
          </p:txBody>
        </p:sp>
        <p:sp>
          <p:nvSpPr>
            <p:cNvPr id="24" name="TextBox 23">
              <a:extLst>
                <a:ext uri="{FF2B5EF4-FFF2-40B4-BE49-F238E27FC236}">
                  <a16:creationId xmlns:a16="http://schemas.microsoft.com/office/drawing/2014/main" id="{082F0324-0D66-4D3C-94CF-5ECE55993772}"/>
                </a:ext>
              </a:extLst>
            </p:cNvPr>
            <p:cNvSpPr txBox="1"/>
            <p:nvPr/>
          </p:nvSpPr>
          <p:spPr>
            <a:xfrm>
              <a:off x="9419557" y="3209911"/>
              <a:ext cx="1824693" cy="553998"/>
            </a:xfrm>
            <a:prstGeom prst="rect">
              <a:avLst/>
            </a:prstGeom>
            <a:noFill/>
          </p:spPr>
          <p:txBody>
            <a:bodyPr wrap="square" lIns="0" tIns="0" rIns="0" bIns="0" rtlCol="0">
              <a:spAutoFit/>
            </a:bodyPr>
            <a:lstStyle/>
            <a:p>
              <a:pPr algn="ctr" defTabSz="932418">
                <a:defRPr/>
              </a:pPr>
              <a:r>
                <a:rPr lang="en-US">
                  <a:solidFill>
                    <a:prstClr val="white"/>
                  </a:solidFill>
                  <a:latin typeface="Segoe UI"/>
                </a:rPr>
                <a:t>5-year return on investment </a:t>
              </a:r>
            </a:p>
          </p:txBody>
        </p:sp>
        <p:grpSp>
          <p:nvGrpSpPr>
            <p:cNvPr id="17" name="Group 16" descr="337%&#10;">
              <a:extLst>
                <a:ext uri="{FF2B5EF4-FFF2-40B4-BE49-F238E27FC236}">
                  <a16:creationId xmlns:a16="http://schemas.microsoft.com/office/drawing/2014/main" id="{92AD04C2-45C6-41DB-82E8-3DB580B9C8C9}"/>
                </a:ext>
              </a:extLst>
            </p:cNvPr>
            <p:cNvGrpSpPr/>
            <p:nvPr/>
          </p:nvGrpSpPr>
          <p:grpSpPr>
            <a:xfrm>
              <a:off x="9530772" y="2189657"/>
              <a:ext cx="1711150" cy="762875"/>
              <a:chOff x="9721882" y="2401341"/>
              <a:chExt cx="1745462" cy="778172"/>
            </a:xfrm>
          </p:grpSpPr>
          <p:sp>
            <p:nvSpPr>
              <p:cNvPr id="22" name="TextBox 21">
                <a:extLst>
                  <a:ext uri="{FF2B5EF4-FFF2-40B4-BE49-F238E27FC236}">
                    <a16:creationId xmlns:a16="http://schemas.microsoft.com/office/drawing/2014/main" id="{412DAD1A-B419-473A-8DEB-8D889529253E}"/>
                  </a:ext>
                </a:extLst>
              </p:cNvPr>
              <p:cNvSpPr txBox="1"/>
              <p:nvPr/>
            </p:nvSpPr>
            <p:spPr>
              <a:xfrm>
                <a:off x="9721882" y="2488958"/>
                <a:ext cx="1634394"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337%</a:t>
                </a:r>
                <a:endParaRPr lang="en-US" sz="5399" b="1" baseline="30000">
                  <a:solidFill>
                    <a:srgbClr val="0078D4"/>
                  </a:solidFill>
                  <a:latin typeface="Segoe UI"/>
                </a:endParaRPr>
              </a:p>
            </p:txBody>
          </p:sp>
          <p:sp>
            <p:nvSpPr>
              <p:cNvPr id="33" name="TextBox 32">
                <a:extLst>
                  <a:ext uri="{FF2B5EF4-FFF2-40B4-BE49-F238E27FC236}">
                    <a16:creationId xmlns:a16="http://schemas.microsoft.com/office/drawing/2014/main" id="{5BF928EB-4F35-B84F-BA2D-D4D630584BBF}"/>
                  </a:ext>
                </a:extLst>
              </p:cNvPr>
              <p:cNvSpPr txBox="1"/>
              <p:nvPr/>
            </p:nvSpPr>
            <p:spPr>
              <a:xfrm>
                <a:off x="11180866"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8" name="Group 7" descr="66%&#10;">
              <a:extLst>
                <a:ext uri="{FF2B5EF4-FFF2-40B4-BE49-F238E27FC236}">
                  <a16:creationId xmlns:a16="http://schemas.microsoft.com/office/drawing/2014/main" id="{72947E9E-058E-4B8F-BEED-CDABED4276CD}"/>
                </a:ext>
              </a:extLst>
            </p:cNvPr>
            <p:cNvGrpSpPr/>
            <p:nvPr/>
          </p:nvGrpSpPr>
          <p:grpSpPr>
            <a:xfrm>
              <a:off x="6806387" y="2189657"/>
              <a:ext cx="1463469" cy="764512"/>
              <a:chOff x="6942867" y="2401341"/>
              <a:chExt cx="1492814" cy="779842"/>
            </a:xfrm>
          </p:grpSpPr>
          <p:sp>
            <p:nvSpPr>
              <p:cNvPr id="16" name="TextBox 15">
                <a:extLst>
                  <a:ext uri="{FF2B5EF4-FFF2-40B4-BE49-F238E27FC236}">
                    <a16:creationId xmlns:a16="http://schemas.microsoft.com/office/drawing/2014/main" id="{AB4BD6B0-C9B2-4E2F-907D-2B7107AC1D91}"/>
                  </a:ext>
                </a:extLst>
              </p:cNvPr>
              <p:cNvSpPr txBox="1"/>
              <p:nvPr/>
            </p:nvSpPr>
            <p:spPr>
              <a:xfrm>
                <a:off x="6942867" y="2490628"/>
                <a:ext cx="1431303"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66%</a:t>
                </a:r>
                <a:endParaRPr lang="en-US" sz="5399" b="1" baseline="30000">
                  <a:solidFill>
                    <a:srgbClr val="0078D4"/>
                  </a:solidFill>
                  <a:latin typeface="Segoe UI"/>
                </a:endParaRPr>
              </a:p>
            </p:txBody>
          </p:sp>
          <p:sp>
            <p:nvSpPr>
              <p:cNvPr id="34" name="TextBox 33">
                <a:extLst>
                  <a:ext uri="{FF2B5EF4-FFF2-40B4-BE49-F238E27FC236}">
                    <a16:creationId xmlns:a16="http://schemas.microsoft.com/office/drawing/2014/main" id="{8FE754C2-326E-0747-BAFC-7C31419A9E2C}"/>
                  </a:ext>
                </a:extLst>
              </p:cNvPr>
              <p:cNvSpPr txBox="1"/>
              <p:nvPr/>
            </p:nvSpPr>
            <p:spPr>
              <a:xfrm>
                <a:off x="8149204" y="2401341"/>
                <a:ext cx="286477"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5" name="Group 4" descr="76%&#10;">
              <a:extLst>
                <a:ext uri="{FF2B5EF4-FFF2-40B4-BE49-F238E27FC236}">
                  <a16:creationId xmlns:a16="http://schemas.microsoft.com/office/drawing/2014/main" id="{2CA5AA22-7A99-411F-8E90-12637F375108}"/>
                </a:ext>
              </a:extLst>
            </p:cNvPr>
            <p:cNvGrpSpPr/>
            <p:nvPr/>
          </p:nvGrpSpPr>
          <p:grpSpPr>
            <a:xfrm>
              <a:off x="4071938" y="2189657"/>
              <a:ext cx="1376433" cy="750054"/>
              <a:chOff x="4153588" y="2401341"/>
              <a:chExt cx="1404033" cy="765094"/>
            </a:xfrm>
          </p:grpSpPr>
          <p:sp>
            <p:nvSpPr>
              <p:cNvPr id="14" name="TextBox 13">
                <a:extLst>
                  <a:ext uri="{FF2B5EF4-FFF2-40B4-BE49-F238E27FC236}">
                    <a16:creationId xmlns:a16="http://schemas.microsoft.com/office/drawing/2014/main" id="{E5C4250F-55F0-442B-BE84-4C4D77B12E19}"/>
                  </a:ext>
                </a:extLst>
              </p:cNvPr>
              <p:cNvSpPr txBox="1"/>
              <p:nvPr/>
            </p:nvSpPr>
            <p:spPr>
              <a:xfrm>
                <a:off x="4153588" y="2475880"/>
                <a:ext cx="1248738"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76%</a:t>
                </a:r>
                <a:endParaRPr lang="en-US" sz="5399" b="1" baseline="30000">
                  <a:solidFill>
                    <a:srgbClr val="0078D4"/>
                  </a:solidFill>
                  <a:latin typeface="Segoe UI"/>
                </a:endParaRPr>
              </a:p>
            </p:txBody>
          </p:sp>
          <p:sp>
            <p:nvSpPr>
              <p:cNvPr id="35" name="TextBox 34">
                <a:extLst>
                  <a:ext uri="{FF2B5EF4-FFF2-40B4-BE49-F238E27FC236}">
                    <a16:creationId xmlns:a16="http://schemas.microsoft.com/office/drawing/2014/main" id="{9E36B124-ED04-DF4F-94F6-5AC15837136F}"/>
                  </a:ext>
                </a:extLst>
              </p:cNvPr>
              <p:cNvSpPr txBox="1"/>
              <p:nvPr/>
            </p:nvSpPr>
            <p:spPr>
              <a:xfrm>
                <a:off x="5271143"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grpSp>
          <p:nvGrpSpPr>
            <p:cNvPr id="3" name="Group 2" descr="51%&#10;">
              <a:extLst>
                <a:ext uri="{FF2B5EF4-FFF2-40B4-BE49-F238E27FC236}">
                  <a16:creationId xmlns:a16="http://schemas.microsoft.com/office/drawing/2014/main" id="{9B7630F4-BB2E-4A60-BEE5-1283C872A18B}"/>
                </a:ext>
              </a:extLst>
            </p:cNvPr>
            <p:cNvGrpSpPr/>
            <p:nvPr/>
          </p:nvGrpSpPr>
          <p:grpSpPr>
            <a:xfrm>
              <a:off x="1223597" y="2189657"/>
              <a:ext cx="1395758" cy="771489"/>
              <a:chOff x="1248132" y="2401341"/>
              <a:chExt cx="1423746" cy="786959"/>
            </a:xfrm>
          </p:grpSpPr>
          <p:sp>
            <p:nvSpPr>
              <p:cNvPr id="18" name="TextBox 17">
                <a:extLst>
                  <a:ext uri="{FF2B5EF4-FFF2-40B4-BE49-F238E27FC236}">
                    <a16:creationId xmlns:a16="http://schemas.microsoft.com/office/drawing/2014/main" id="{511C709E-CD8A-4F1A-B33F-96685245709C}"/>
                  </a:ext>
                </a:extLst>
              </p:cNvPr>
              <p:cNvSpPr txBox="1"/>
              <p:nvPr/>
            </p:nvSpPr>
            <p:spPr>
              <a:xfrm>
                <a:off x="1248132" y="2497745"/>
                <a:ext cx="1298529" cy="690555"/>
              </a:xfrm>
              <a:prstGeom prst="rect">
                <a:avLst/>
              </a:prstGeom>
              <a:noFill/>
            </p:spPr>
            <p:txBody>
              <a:bodyPr wrap="square" lIns="0" tIns="0" rIns="0" bIns="0" rtlCol="0">
                <a:spAutoFit/>
              </a:bodyPr>
              <a:lstStyle/>
              <a:p>
                <a:pPr algn="ctr" defTabSz="932418">
                  <a:defRPr/>
                </a:pPr>
                <a:r>
                  <a:rPr lang="en-US" sz="4399" b="1">
                    <a:solidFill>
                      <a:srgbClr val="0078D4"/>
                    </a:solidFill>
                    <a:latin typeface="Segoe UI"/>
                  </a:rPr>
                  <a:t>51%</a:t>
                </a:r>
                <a:endParaRPr lang="en-US" sz="5399" b="1" baseline="30000">
                  <a:solidFill>
                    <a:srgbClr val="0078D4"/>
                  </a:solidFill>
                  <a:latin typeface="Segoe UI"/>
                </a:endParaRPr>
              </a:p>
            </p:txBody>
          </p:sp>
          <p:sp>
            <p:nvSpPr>
              <p:cNvPr id="36" name="TextBox 35">
                <a:extLst>
                  <a:ext uri="{FF2B5EF4-FFF2-40B4-BE49-F238E27FC236}">
                    <a16:creationId xmlns:a16="http://schemas.microsoft.com/office/drawing/2014/main" id="{95E71D25-CE03-8443-9E11-575FCE97740B}"/>
                  </a:ext>
                </a:extLst>
              </p:cNvPr>
              <p:cNvSpPr txBox="1"/>
              <p:nvPr/>
            </p:nvSpPr>
            <p:spPr>
              <a:xfrm>
                <a:off x="2385400" y="2401341"/>
                <a:ext cx="286478" cy="313817"/>
              </a:xfrm>
              <a:prstGeom prst="rect">
                <a:avLst/>
              </a:prstGeom>
              <a:noFill/>
            </p:spPr>
            <p:txBody>
              <a:bodyPr wrap="none" rtlCol="0">
                <a:spAutoFit/>
              </a:bodyPr>
              <a:lstStyle/>
              <a:p>
                <a:pPr defTabSz="932418">
                  <a:defRPr/>
                </a:pPr>
                <a:r>
                  <a:rPr lang="en-US" sz="1399">
                    <a:solidFill>
                      <a:srgbClr val="0078D4"/>
                    </a:solidFill>
                    <a:latin typeface="Segoe UI"/>
                  </a:rPr>
                  <a:t>1</a:t>
                </a:r>
              </a:p>
            </p:txBody>
          </p:sp>
        </p:grpSp>
        <p:sp>
          <p:nvSpPr>
            <p:cNvPr id="43" name="Rectangle 42">
              <a:extLst>
                <a:ext uri="{FF2B5EF4-FFF2-40B4-BE49-F238E27FC236}">
                  <a16:creationId xmlns:a16="http://schemas.microsoft.com/office/drawing/2014/main" id="{28F663B6-2D2C-4FFE-9638-2E9A78D22581}"/>
                </a:ext>
                <a:ext uri="{C183D7F6-B498-43B3-948B-1728B52AA6E4}">
                  <adec:decorative xmlns:adec="http://schemas.microsoft.com/office/drawing/2017/decorative" val="1"/>
                </a:ext>
              </a:extLst>
            </p:cNvPr>
            <p:cNvSpPr/>
            <p:nvPr/>
          </p:nvSpPr>
          <p:spPr bwMode="auto">
            <a:xfrm>
              <a:off x="6189306"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4" name="Rectangle 43">
              <a:extLst>
                <a:ext uri="{FF2B5EF4-FFF2-40B4-BE49-F238E27FC236}">
                  <a16:creationId xmlns:a16="http://schemas.microsoft.com/office/drawing/2014/main" id="{DB4670F4-50D2-4C4C-9F62-B4D89EFD6000}"/>
                </a:ext>
                <a:ext uri="{C183D7F6-B498-43B3-948B-1728B52AA6E4}">
                  <adec:decorative xmlns:adec="http://schemas.microsoft.com/office/drawing/2017/decorative" val="1"/>
                </a:ext>
              </a:extLst>
            </p:cNvPr>
            <p:cNvSpPr/>
            <p:nvPr/>
          </p:nvSpPr>
          <p:spPr bwMode="auto">
            <a:xfrm>
              <a:off x="541435"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5" name="Rectangle 44">
              <a:extLst>
                <a:ext uri="{FF2B5EF4-FFF2-40B4-BE49-F238E27FC236}">
                  <a16:creationId xmlns:a16="http://schemas.microsoft.com/office/drawing/2014/main" id="{5FAE32EC-7BF5-46F0-891D-84D0EF3F040E}"/>
                </a:ext>
                <a:ext uri="{C183D7F6-B498-43B3-948B-1728B52AA6E4}">
                  <adec:decorative xmlns:adec="http://schemas.microsoft.com/office/drawing/2017/decorative" val="1"/>
                </a:ext>
              </a:extLst>
            </p:cNvPr>
            <p:cNvSpPr/>
            <p:nvPr/>
          </p:nvSpPr>
          <p:spPr bwMode="auto">
            <a:xfrm>
              <a:off x="3365370"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sp>
          <p:nvSpPr>
            <p:cNvPr id="46" name="Rectangle 45">
              <a:extLst>
                <a:ext uri="{FF2B5EF4-FFF2-40B4-BE49-F238E27FC236}">
                  <a16:creationId xmlns:a16="http://schemas.microsoft.com/office/drawing/2014/main" id="{277D30A0-CC6E-4FA6-85B0-138A6D251A94}"/>
                </a:ext>
                <a:ext uri="{C183D7F6-B498-43B3-948B-1728B52AA6E4}">
                  <adec:decorative xmlns:adec="http://schemas.microsoft.com/office/drawing/2017/decorative" val="1"/>
                </a:ext>
              </a:extLst>
            </p:cNvPr>
            <p:cNvSpPr/>
            <p:nvPr/>
          </p:nvSpPr>
          <p:spPr bwMode="auto">
            <a:xfrm>
              <a:off x="9013241" y="1879099"/>
              <a:ext cx="2637327" cy="2298717"/>
            </a:xfrm>
            <a:prstGeom prst="rect">
              <a:avLst/>
            </a:prstGeom>
            <a:noFill/>
            <a:ln w="12700">
              <a:gradFill flip="none" rotWithShape="1">
                <a:gsLst>
                  <a:gs pos="0">
                    <a:srgbClr val="0078D4"/>
                  </a:gs>
                  <a:gs pos="100000">
                    <a:srgbClr val="50E6FF"/>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36" err="1">
                <a:solidFill>
                  <a:srgbClr val="FFFFFF"/>
                </a:solidFill>
                <a:latin typeface="Calibri" panose="020F0502020204030204"/>
              </a:endParaRPr>
            </a:p>
          </p:txBody>
        </p:sp>
      </p:grpSp>
    </p:spTree>
    <p:extLst>
      <p:ext uri="{BB962C8B-B14F-4D97-AF65-F5344CB8AC3E}">
        <p14:creationId xmlns:p14="http://schemas.microsoft.com/office/powerpoint/2010/main" val="67132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0 0.03333 L 0 3.33333E-6 " pathEditMode="relative" rAng="0" ptsTypes="AA">
                                      <p:cBhvr>
                                        <p:cTn id="9" dur="600" fill="hold"/>
                                        <p:tgtEl>
                                          <p:spTgt spid="2"/>
                                        </p:tgtEl>
                                        <p:attrNameLst>
                                          <p:attrName>ppt_x</p:attrName>
                                          <p:attrName>ppt_y</p:attrName>
                                        </p:attrNameLst>
                                      </p:cBhvr>
                                      <p:rCtr x="0" y="-1667"/>
                                    </p:animMotion>
                                  </p:childTnLst>
                                </p:cTn>
                              </p:par>
                              <p:par>
                                <p:cTn id="10" presetID="10" presetClass="entr" presetSubtype="0"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nodeType="withEffect">
                                  <p:stCondLst>
                                    <p:cond delay="100"/>
                                  </p:stCondLst>
                                  <p:childTnLst>
                                    <p:animMotion origin="layout" path="M 0 0.03333 L 0 3.33333E-6 " pathEditMode="relative" rAng="0" ptsTypes="AA">
                                      <p:cBhvr>
                                        <p:cTn id="14" dur="600" fill="hold"/>
                                        <p:tgtEl>
                                          <p:spTgt spid="29"/>
                                        </p:tgtEl>
                                        <p:attrNameLst>
                                          <p:attrName>ppt_x</p:attrName>
                                          <p:attrName>ppt_y</p:attrName>
                                        </p:attrNameLst>
                                      </p:cBhvr>
                                      <p:rCtr x="0" y="-1667"/>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00"/>
                                  </p:stCondLst>
                                  <p:childTnLst>
                                    <p:animMotion origin="layout" path="M 0 0.03333 L 0 3.33333E-6 " pathEditMode="relative" rAng="0" ptsTypes="AA">
                                      <p:cBhvr>
                                        <p:cTn id="19" dur="600" fill="hold"/>
                                        <p:tgtEl>
                                          <p:spTgt spid="7"/>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n illustration of a computer connected to the cloud">
            <a:extLst>
              <a:ext uri="{FF2B5EF4-FFF2-40B4-BE49-F238E27FC236}">
                <a16:creationId xmlns:a16="http://schemas.microsoft.com/office/drawing/2014/main" id="{8ADE831C-A50D-4DBF-9592-5C930D7144D3}"/>
              </a:ext>
            </a:extLst>
          </p:cNvPr>
          <p:cNvGrpSpPr/>
          <p:nvPr/>
        </p:nvGrpSpPr>
        <p:grpSpPr>
          <a:xfrm>
            <a:off x="5441068" y="10"/>
            <a:ext cx="6994525" cy="6994515"/>
            <a:chOff x="5334000" y="10"/>
            <a:chExt cx="6858000" cy="6857990"/>
          </a:xfrm>
        </p:grpSpPr>
        <p:pic>
          <p:nvPicPr>
            <p:cNvPr id="5" name="Picture 4" descr="A picture containing table&#10;&#10;Description automatically generated">
              <a:extLst>
                <a:ext uri="{FF2B5EF4-FFF2-40B4-BE49-F238E27FC236}">
                  <a16:creationId xmlns:a16="http://schemas.microsoft.com/office/drawing/2014/main" id="{DB13A7AB-8E27-4AD5-B1EC-C8136056F0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735" t="-38670" b="-38670"/>
            <a:stretch/>
          </p:blipFill>
          <p:spPr>
            <a:xfrm>
              <a:off x="5334000" y="10"/>
              <a:ext cx="6858000" cy="6857990"/>
            </a:xfrm>
            <a:prstGeom prst="rect">
              <a:avLst/>
            </a:prstGeom>
            <a:solidFill>
              <a:srgbClr val="4D4C52"/>
            </a:solidFill>
          </p:spPr>
        </p:pic>
        <p:sp>
          <p:nvSpPr>
            <p:cNvPr id="4" name="Rectangle 3">
              <a:extLst>
                <a:ext uri="{FF2B5EF4-FFF2-40B4-BE49-F238E27FC236}">
                  <a16:creationId xmlns:a16="http://schemas.microsoft.com/office/drawing/2014/main" id="{150E55F8-2B55-4AD4-A668-7F6123C60CC8}"/>
                </a:ext>
              </a:extLst>
            </p:cNvPr>
            <p:cNvSpPr/>
            <p:nvPr/>
          </p:nvSpPr>
          <p:spPr>
            <a:xfrm>
              <a:off x="6096000" y="5166911"/>
              <a:ext cx="5542176" cy="1519639"/>
            </a:xfrm>
            <a:prstGeom prst="rect">
              <a:avLst/>
            </a:prstGeom>
            <a:solidFill>
              <a:srgbClr val="4D4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
        <p:nvSpPr>
          <p:cNvPr id="2" name="Title 1">
            <a:extLst>
              <a:ext uri="{FF2B5EF4-FFF2-40B4-BE49-F238E27FC236}">
                <a16:creationId xmlns:a16="http://schemas.microsoft.com/office/drawing/2014/main" id="{4F1C8B0C-FA7B-4609-BCB2-6C8CA4AF68FA}"/>
              </a:ext>
            </a:extLst>
          </p:cNvPr>
          <p:cNvSpPr>
            <a:spLocks noGrp="1"/>
          </p:cNvSpPr>
          <p:nvPr>
            <p:ph type="ctrTitle"/>
          </p:nvPr>
        </p:nvSpPr>
        <p:spPr>
          <a:xfrm>
            <a:off x="565731" y="1935836"/>
            <a:ext cx="4214743" cy="2435131"/>
          </a:xfrm>
        </p:spPr>
        <p:txBody>
          <a:bodyPr/>
          <a:lstStyle/>
          <a:p>
            <a:r>
              <a:rPr lang="en-US" sz="4080">
                <a:solidFill>
                  <a:schemeClr val="accent3"/>
                </a:solidFill>
              </a:rPr>
              <a:t>Backup and disaster recovery </a:t>
            </a:r>
            <a:r>
              <a:rPr lang="en-US" sz="4080"/>
              <a:t>for your data</a:t>
            </a:r>
            <a:br>
              <a:rPr lang="en-US" sz="4080"/>
            </a:br>
            <a:r>
              <a:rPr lang="en-US" sz="4080"/>
              <a:t>and applications</a:t>
            </a:r>
            <a:br>
              <a:rPr lang="en-US" sz="4080"/>
            </a:br>
            <a:r>
              <a:rPr lang="en-US" sz="4080"/>
              <a:t>in Azure</a:t>
            </a:r>
          </a:p>
        </p:txBody>
      </p:sp>
    </p:spTree>
    <p:extLst>
      <p:ext uri="{BB962C8B-B14F-4D97-AF65-F5344CB8AC3E}">
        <p14:creationId xmlns:p14="http://schemas.microsoft.com/office/powerpoint/2010/main" val="18277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E91CA7-E882-40C3-98C1-CB1DCCD9B643}"/>
              </a:ext>
            </a:extLst>
          </p:cNvPr>
          <p:cNvSpPr>
            <a:spLocks noGrp="1"/>
          </p:cNvSpPr>
          <p:nvPr>
            <p:ph type="title"/>
          </p:nvPr>
        </p:nvSpPr>
        <p:spPr/>
        <p:txBody>
          <a:bodyPr/>
          <a:lstStyle/>
          <a:p>
            <a:endParaRPr lang="de-DE"/>
          </a:p>
        </p:txBody>
      </p:sp>
      <p:sp>
        <p:nvSpPr>
          <p:cNvPr id="3" name="Foliennummernplatzhalter 2">
            <a:extLst>
              <a:ext uri="{FF2B5EF4-FFF2-40B4-BE49-F238E27FC236}">
                <a16:creationId xmlns:a16="http://schemas.microsoft.com/office/drawing/2014/main" id="{98DE74D5-C24F-40B3-A341-06A86D518150}"/>
              </a:ext>
            </a:extLst>
          </p:cNvPr>
          <p:cNvSpPr>
            <a:spLocks noGrp="1"/>
          </p:cNvSpPr>
          <p:nvPr>
            <p:ph type="sldNum" sz="quarter" idx="12"/>
          </p:nvPr>
        </p:nvSpPr>
        <p:spPr/>
        <p:txBody>
          <a:bodyPr/>
          <a:lstStyle/>
          <a:p>
            <a:pPr defTabSz="932597">
              <a:defRPr/>
            </a:pPr>
            <a:fld id="{7B76384A-BF72-4EC3-9EB1-950545506B9E}" type="slidenum">
              <a:rPr lang="en-IN">
                <a:solidFill>
                  <a:srgbClr val="282828"/>
                </a:solidFill>
                <a:latin typeface="Segoe UI"/>
              </a:rPr>
              <a:pPr defTabSz="932597">
                <a:defRPr/>
              </a:pPr>
              <a:t>30</a:t>
            </a:fld>
            <a:endParaRPr lang="en-IN">
              <a:solidFill>
                <a:srgbClr val="282828"/>
              </a:solidFill>
              <a:latin typeface="Segoe UI"/>
            </a:endParaRPr>
          </a:p>
        </p:txBody>
      </p:sp>
      <p:pic>
        <p:nvPicPr>
          <p:cNvPr id="5" name="Grafik 4">
            <a:extLst>
              <a:ext uri="{FF2B5EF4-FFF2-40B4-BE49-F238E27FC236}">
                <a16:creationId xmlns:a16="http://schemas.microsoft.com/office/drawing/2014/main" id="{5DAEF5F4-5506-4CF2-B219-99CA1A99B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86522" cy="6994525"/>
          </a:xfrm>
          <a:prstGeom prst="rect">
            <a:avLst/>
          </a:prstGeom>
        </p:spPr>
      </p:pic>
    </p:spTree>
    <p:extLst>
      <p:ext uri="{BB962C8B-B14F-4D97-AF65-F5344CB8AC3E}">
        <p14:creationId xmlns:p14="http://schemas.microsoft.com/office/powerpoint/2010/main" val="3169901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533-D2FF-4CD1-8D17-505C1BC008DF}"/>
              </a:ext>
            </a:extLst>
          </p:cNvPr>
          <p:cNvSpPr>
            <a:spLocks noGrp="1"/>
          </p:cNvSpPr>
          <p:nvPr>
            <p:ph type="title"/>
          </p:nvPr>
        </p:nvSpPr>
        <p:spPr/>
        <p:txBody>
          <a:bodyPr/>
          <a:lstStyle/>
          <a:p>
            <a:pPr algn="ctr"/>
            <a:r>
              <a:rPr lang="en-US"/>
              <a:t>Key takeaways</a:t>
            </a:r>
          </a:p>
        </p:txBody>
      </p:sp>
      <p:sp>
        <p:nvSpPr>
          <p:cNvPr id="36" name="Text Placeholder 11">
            <a:extLst>
              <a:ext uri="{FF2B5EF4-FFF2-40B4-BE49-F238E27FC236}">
                <a16:creationId xmlns:a16="http://schemas.microsoft.com/office/drawing/2014/main" id="{D38ED126-F69A-4606-BC78-700EE92BCC1C}"/>
              </a:ext>
            </a:extLst>
          </p:cNvPr>
          <p:cNvSpPr txBox="1">
            <a:spLocks/>
          </p:cNvSpPr>
          <p:nvPr/>
        </p:nvSpPr>
        <p:spPr>
          <a:xfrm>
            <a:off x="595092" y="4799629"/>
            <a:ext cx="2583311" cy="805163"/>
          </a:xfrm>
          <a:prstGeom prst="rect">
            <a:avLst/>
          </a:prstGeom>
        </p:spPr>
        <p:txBody>
          <a:bodyPr lIns="0" tIns="0" rIns="0" b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6294" indent="-296294" defTabSz="951304">
              <a:lnSpc>
                <a:spcPct val="95000"/>
              </a:lnSpc>
              <a:spcAft>
                <a:spcPts val="306"/>
              </a:spcAft>
              <a:buClr>
                <a:srgbClr val="50E6FF"/>
              </a:buClr>
              <a:buFont typeface="+mj-lt"/>
              <a:buAutoNum type="arabicPeriod"/>
              <a:defRPr/>
            </a:pPr>
            <a:r>
              <a:rPr lang="en-US" sz="1836">
                <a:solidFill>
                  <a:srgbClr val="FFFFFF"/>
                </a:solidFill>
                <a:latin typeface="Segoe UI Semibold"/>
              </a:rPr>
              <a:t>Differentiated</a:t>
            </a:r>
            <a:br>
              <a:rPr lang="en-US" sz="1836">
                <a:solidFill>
                  <a:srgbClr val="FFFFFF"/>
                </a:solidFill>
                <a:latin typeface="Segoe UI Semibold"/>
              </a:rPr>
            </a:br>
            <a:r>
              <a:rPr lang="en-US" sz="1836">
                <a:solidFill>
                  <a:srgbClr val="FFFFFF"/>
                </a:solidFill>
                <a:latin typeface="Segoe UI Semibold"/>
              </a:rPr>
              <a:t>Azure approach for business continuity</a:t>
            </a:r>
          </a:p>
        </p:txBody>
      </p:sp>
      <p:sp>
        <p:nvSpPr>
          <p:cNvPr id="38" name="Text Placeholder 11">
            <a:extLst>
              <a:ext uri="{FF2B5EF4-FFF2-40B4-BE49-F238E27FC236}">
                <a16:creationId xmlns:a16="http://schemas.microsoft.com/office/drawing/2014/main" id="{A530D100-25F4-4E0C-B677-89A455CF40B4}"/>
              </a:ext>
            </a:extLst>
          </p:cNvPr>
          <p:cNvSpPr txBox="1">
            <a:spLocks/>
          </p:cNvSpPr>
          <p:nvPr/>
        </p:nvSpPr>
        <p:spPr>
          <a:xfrm>
            <a:off x="3496524" y="4799629"/>
            <a:ext cx="2583311"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2"/>
            </a:pPr>
            <a:r>
              <a:rPr lang="en-US" sz="1836"/>
              <a:t>Meet your BCDR compliance needs</a:t>
            </a:r>
            <a:br>
              <a:rPr lang="en-US" sz="1836"/>
            </a:br>
            <a:r>
              <a:rPr lang="en-US" sz="1836"/>
              <a:t>in Azure</a:t>
            </a:r>
          </a:p>
        </p:txBody>
      </p:sp>
      <p:sp>
        <p:nvSpPr>
          <p:cNvPr id="40" name="Text Placeholder 12">
            <a:extLst>
              <a:ext uri="{FF2B5EF4-FFF2-40B4-BE49-F238E27FC236}">
                <a16:creationId xmlns:a16="http://schemas.microsoft.com/office/drawing/2014/main" id="{AEB78B47-8052-46FC-9475-820F7B8131A0}"/>
              </a:ext>
            </a:extLst>
          </p:cNvPr>
          <p:cNvSpPr txBox="1">
            <a:spLocks/>
          </p:cNvSpPr>
          <p:nvPr/>
        </p:nvSpPr>
        <p:spPr>
          <a:xfrm>
            <a:off x="6380688" y="4799629"/>
            <a:ext cx="2583311"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3"/>
            </a:pPr>
            <a:r>
              <a:rPr lang="en-US" sz="1836"/>
              <a:t>Simple configuration of backup and disaster recovery</a:t>
            </a:r>
          </a:p>
        </p:txBody>
      </p:sp>
      <p:sp>
        <p:nvSpPr>
          <p:cNvPr id="42" name="Text Placeholder 14">
            <a:extLst>
              <a:ext uri="{FF2B5EF4-FFF2-40B4-BE49-F238E27FC236}">
                <a16:creationId xmlns:a16="http://schemas.microsoft.com/office/drawing/2014/main" id="{539DD305-F34C-44B4-9894-1EC7B34E0671}"/>
              </a:ext>
            </a:extLst>
          </p:cNvPr>
          <p:cNvSpPr txBox="1">
            <a:spLocks/>
          </p:cNvSpPr>
          <p:nvPr/>
        </p:nvSpPr>
        <p:spPr>
          <a:xfrm>
            <a:off x="9282121" y="4795468"/>
            <a:ext cx="2583310" cy="805163"/>
          </a:xfrm>
          <a:prstGeom prst="rect">
            <a:avLst/>
          </a:prstGeom>
        </p:spPr>
        <p:txBody>
          <a:bodyPr lIns="0" tIns="0" rIns="0" bIns="0">
            <a:noAutofit/>
          </a:bodyPr>
          <a:lstStyle>
            <a:defPPr>
              <a:defRPr lang="en-US"/>
            </a:defPPr>
            <a:lvl1pPr marL="290513" marR="0" indent="-290513" defTabSz="932742" fontAlgn="auto">
              <a:lnSpc>
                <a:spcPct val="95000"/>
              </a:lnSpc>
              <a:spcBef>
                <a:spcPct val="20000"/>
              </a:spcBef>
              <a:spcAft>
                <a:spcPts val="300"/>
              </a:spcAft>
              <a:buClrTx/>
              <a:buSzPct val="90000"/>
              <a:buFont typeface="+mj-lt"/>
              <a:buAutoNum type="arabicPeriod"/>
              <a:tabLst/>
              <a:defRPr spc="0" baseline="0">
                <a:solidFill>
                  <a:srgbClr val="FFFFFF"/>
                </a:solidFill>
                <a:latin typeface="Segoe UI Semibold"/>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96294" indent="-296294" defTabSz="951304">
              <a:spcAft>
                <a:spcPts val="306"/>
              </a:spcAft>
              <a:buClr>
                <a:srgbClr val="50E6FF"/>
              </a:buClr>
              <a:buFont typeface="+mj-lt"/>
              <a:buAutoNum type="arabicPeriod" startAt="4"/>
            </a:pPr>
            <a:r>
              <a:rPr lang="en-US" sz="1836"/>
              <a:t>Reduce cost by leveraging backup and site recovery</a:t>
            </a:r>
          </a:p>
        </p:txBody>
      </p:sp>
      <p:grpSp>
        <p:nvGrpSpPr>
          <p:cNvPr id="77" name="Group 76">
            <a:extLst>
              <a:ext uri="{FF2B5EF4-FFF2-40B4-BE49-F238E27FC236}">
                <a16:creationId xmlns:a16="http://schemas.microsoft.com/office/drawing/2014/main" id="{BC2F9C58-AEFB-49BB-BFD5-DA83F313290C}"/>
              </a:ext>
              <a:ext uri="{C183D7F6-B498-43B3-948B-1728B52AA6E4}">
                <adec:decorative xmlns:adec="http://schemas.microsoft.com/office/drawing/2017/decorative" val="1"/>
              </a:ext>
            </a:extLst>
          </p:cNvPr>
          <p:cNvGrpSpPr/>
          <p:nvPr/>
        </p:nvGrpSpPr>
        <p:grpSpPr>
          <a:xfrm>
            <a:off x="9282120" y="1968829"/>
            <a:ext cx="2583311" cy="2583311"/>
            <a:chOff x="9100079" y="2025650"/>
            <a:chExt cx="2532888" cy="2532888"/>
          </a:xfrm>
        </p:grpSpPr>
        <p:sp>
          <p:nvSpPr>
            <p:cNvPr id="34" name="Rectangle 33">
              <a:extLst>
                <a:ext uri="{FF2B5EF4-FFF2-40B4-BE49-F238E27FC236}">
                  <a16:creationId xmlns:a16="http://schemas.microsoft.com/office/drawing/2014/main" id="{A332A1BA-4909-409A-996B-11982782BE31}"/>
                </a:ext>
                <a:ext uri="{C183D7F6-B498-43B3-948B-1728B52AA6E4}">
                  <adec:decorative xmlns:adec="http://schemas.microsoft.com/office/drawing/2017/decorative" val="1"/>
                </a:ext>
              </a:extLst>
            </p:cNvPr>
            <p:cNvSpPr/>
            <p:nvPr/>
          </p:nvSpPr>
          <p:spPr bwMode="auto">
            <a:xfrm>
              <a:off x="9100079"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D4FE138C-0917-4C42-8B80-C863B0E1ED5D}"/>
                </a:ext>
              </a:extLst>
            </p:cNvPr>
            <p:cNvPicPr>
              <a:picLocks noChangeAspect="1"/>
            </p:cNvPicPr>
            <p:nvPr/>
          </p:nvPicPr>
          <p:blipFill>
            <a:blip r:embed="rId2"/>
            <a:stretch>
              <a:fillRect/>
            </a:stretch>
          </p:blipFill>
          <p:spPr>
            <a:xfrm>
              <a:off x="9963648" y="2831338"/>
              <a:ext cx="805750" cy="921512"/>
            </a:xfrm>
            <a:prstGeom prst="rect">
              <a:avLst/>
            </a:prstGeom>
          </p:spPr>
        </p:pic>
      </p:grpSp>
      <p:grpSp>
        <p:nvGrpSpPr>
          <p:cNvPr id="75" name="Group 74">
            <a:extLst>
              <a:ext uri="{FF2B5EF4-FFF2-40B4-BE49-F238E27FC236}">
                <a16:creationId xmlns:a16="http://schemas.microsoft.com/office/drawing/2014/main" id="{03BA1C79-1DE4-4ACC-AB1E-CBB50103CCC5}"/>
              </a:ext>
              <a:ext uri="{C183D7F6-B498-43B3-948B-1728B52AA6E4}">
                <adec:decorative xmlns:adec="http://schemas.microsoft.com/office/drawing/2017/decorative" val="1"/>
              </a:ext>
            </a:extLst>
          </p:cNvPr>
          <p:cNvGrpSpPr/>
          <p:nvPr/>
        </p:nvGrpSpPr>
        <p:grpSpPr>
          <a:xfrm>
            <a:off x="3496524" y="1968829"/>
            <a:ext cx="2583311" cy="2583311"/>
            <a:chOff x="3427412" y="2025650"/>
            <a:chExt cx="2532888" cy="2532888"/>
          </a:xfrm>
        </p:grpSpPr>
        <p:sp>
          <p:nvSpPr>
            <p:cNvPr id="32" name="Rectangle 31">
              <a:extLst>
                <a:ext uri="{FF2B5EF4-FFF2-40B4-BE49-F238E27FC236}">
                  <a16:creationId xmlns:a16="http://schemas.microsoft.com/office/drawing/2014/main" id="{9238F8E7-F672-4B2F-B9A5-1E8ABD3733C6}"/>
                </a:ext>
                <a:ext uri="{C183D7F6-B498-43B3-948B-1728B52AA6E4}">
                  <adec:decorative xmlns:adec="http://schemas.microsoft.com/office/drawing/2017/decorative" val="1"/>
                </a:ext>
              </a:extLst>
            </p:cNvPr>
            <p:cNvSpPr/>
            <p:nvPr/>
          </p:nvSpPr>
          <p:spPr bwMode="auto">
            <a:xfrm>
              <a:off x="3427412"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49" name="Picture 48">
              <a:extLst>
                <a:ext uri="{FF2B5EF4-FFF2-40B4-BE49-F238E27FC236}">
                  <a16:creationId xmlns:a16="http://schemas.microsoft.com/office/drawing/2014/main" id="{52243674-32F5-4EE4-B0A7-65B530CEF761}"/>
                </a:ext>
              </a:extLst>
            </p:cNvPr>
            <p:cNvPicPr>
              <a:picLocks noChangeAspect="1"/>
            </p:cNvPicPr>
            <p:nvPr/>
          </p:nvPicPr>
          <p:blipFill>
            <a:blip r:embed="rId3"/>
            <a:stretch>
              <a:fillRect/>
            </a:stretch>
          </p:blipFill>
          <p:spPr>
            <a:xfrm>
              <a:off x="4233100" y="2831338"/>
              <a:ext cx="921512" cy="921512"/>
            </a:xfrm>
            <a:prstGeom prst="rect">
              <a:avLst/>
            </a:prstGeom>
          </p:spPr>
        </p:pic>
      </p:grpSp>
      <p:grpSp>
        <p:nvGrpSpPr>
          <p:cNvPr id="76" name="Group 75">
            <a:extLst>
              <a:ext uri="{FF2B5EF4-FFF2-40B4-BE49-F238E27FC236}">
                <a16:creationId xmlns:a16="http://schemas.microsoft.com/office/drawing/2014/main" id="{1C6B064D-5415-4349-BA10-44D46AE75BD3}"/>
              </a:ext>
              <a:ext uri="{C183D7F6-B498-43B3-948B-1728B52AA6E4}">
                <adec:decorative xmlns:adec="http://schemas.microsoft.com/office/drawing/2017/decorative" val="1"/>
              </a:ext>
            </a:extLst>
          </p:cNvPr>
          <p:cNvGrpSpPr/>
          <p:nvPr/>
        </p:nvGrpSpPr>
        <p:grpSpPr>
          <a:xfrm>
            <a:off x="6380687" y="1968829"/>
            <a:ext cx="2583311" cy="2583311"/>
            <a:chOff x="6255279" y="2025650"/>
            <a:chExt cx="2532888" cy="2532888"/>
          </a:xfrm>
        </p:grpSpPr>
        <p:sp>
          <p:nvSpPr>
            <p:cNvPr id="33" name="Rectangle 32">
              <a:extLst>
                <a:ext uri="{FF2B5EF4-FFF2-40B4-BE49-F238E27FC236}">
                  <a16:creationId xmlns:a16="http://schemas.microsoft.com/office/drawing/2014/main" id="{51E690E3-1D9F-4887-ADBB-5EC92A57B8DF}"/>
                </a:ext>
                <a:ext uri="{C183D7F6-B498-43B3-948B-1728B52AA6E4}">
                  <adec:decorative xmlns:adec="http://schemas.microsoft.com/office/drawing/2017/decorative" val="1"/>
                </a:ext>
              </a:extLst>
            </p:cNvPr>
            <p:cNvSpPr/>
            <p:nvPr/>
          </p:nvSpPr>
          <p:spPr bwMode="auto">
            <a:xfrm>
              <a:off x="6255279"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pic>
          <p:nvPicPr>
            <p:cNvPr id="55" name="Picture 54">
              <a:extLst>
                <a:ext uri="{FF2B5EF4-FFF2-40B4-BE49-F238E27FC236}">
                  <a16:creationId xmlns:a16="http://schemas.microsoft.com/office/drawing/2014/main" id="{D4071444-08C9-48E0-888B-F6610C7B745C}"/>
                </a:ext>
              </a:extLst>
            </p:cNvPr>
            <p:cNvPicPr>
              <a:picLocks noChangeAspect="1"/>
            </p:cNvPicPr>
            <p:nvPr/>
          </p:nvPicPr>
          <p:blipFill>
            <a:blip r:embed="rId4"/>
            <a:stretch>
              <a:fillRect/>
            </a:stretch>
          </p:blipFill>
          <p:spPr>
            <a:xfrm>
              <a:off x="7060967" y="2831338"/>
              <a:ext cx="921512" cy="921512"/>
            </a:xfrm>
            <a:prstGeom prst="rect">
              <a:avLst/>
            </a:prstGeom>
          </p:spPr>
        </p:pic>
      </p:grpSp>
      <p:grpSp>
        <p:nvGrpSpPr>
          <p:cNvPr id="74" name="Group 73">
            <a:extLst>
              <a:ext uri="{FF2B5EF4-FFF2-40B4-BE49-F238E27FC236}">
                <a16:creationId xmlns:a16="http://schemas.microsoft.com/office/drawing/2014/main" id="{AE7AFBAE-012B-49A4-AD3B-881D8F3BA19E}"/>
              </a:ext>
              <a:ext uri="{C183D7F6-B498-43B3-948B-1728B52AA6E4}">
                <adec:decorative xmlns:adec="http://schemas.microsoft.com/office/drawing/2017/decorative" val="1"/>
              </a:ext>
            </a:extLst>
          </p:cNvPr>
          <p:cNvGrpSpPr/>
          <p:nvPr/>
        </p:nvGrpSpPr>
        <p:grpSpPr>
          <a:xfrm>
            <a:off x="595092" y="1968829"/>
            <a:ext cx="2583311" cy="2583311"/>
            <a:chOff x="582612" y="2025650"/>
            <a:chExt cx="2532888" cy="2532888"/>
          </a:xfrm>
        </p:grpSpPr>
        <p:sp>
          <p:nvSpPr>
            <p:cNvPr id="31" name="Rectangle 30">
              <a:extLst>
                <a:ext uri="{FF2B5EF4-FFF2-40B4-BE49-F238E27FC236}">
                  <a16:creationId xmlns:a16="http://schemas.microsoft.com/office/drawing/2014/main" id="{696D586C-5CA5-4358-857A-EB4907502BC6}"/>
                </a:ext>
                <a:ext uri="{C183D7F6-B498-43B3-948B-1728B52AA6E4}">
                  <adec:decorative xmlns:adec="http://schemas.microsoft.com/office/drawing/2017/decorative" val="1"/>
                </a:ext>
              </a:extLst>
            </p:cNvPr>
            <p:cNvSpPr/>
            <p:nvPr/>
          </p:nvSpPr>
          <p:spPr bwMode="auto">
            <a:xfrm>
              <a:off x="582612" y="2025650"/>
              <a:ext cx="2532888" cy="2532888"/>
            </a:xfrm>
            <a:prstGeom prst="rect">
              <a:avLst/>
            </a:prstGeom>
            <a:solidFill>
              <a:srgbClr val="18181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solidFill>
                  <a:srgbClr val="FFFFFF"/>
                </a:solidFill>
                <a:latin typeface="Segoe UI"/>
                <a:ea typeface="Segoe UI" pitchFamily="34" charset="0"/>
                <a:cs typeface="Segoe UI" pitchFamily="34" charset="0"/>
              </a:endParaRPr>
            </a:p>
          </p:txBody>
        </p:sp>
        <p:grpSp>
          <p:nvGrpSpPr>
            <p:cNvPr id="56" name="Group 113" descr="continuous delivery">
              <a:extLst>
                <a:ext uri="{FF2B5EF4-FFF2-40B4-BE49-F238E27FC236}">
                  <a16:creationId xmlns:a16="http://schemas.microsoft.com/office/drawing/2014/main" id="{0768294E-F83D-44A5-A0E6-17308B283092}"/>
                </a:ext>
              </a:extLst>
            </p:cNvPr>
            <p:cNvGrpSpPr>
              <a:grpSpLocks noChangeAspect="1"/>
            </p:cNvGrpSpPr>
            <p:nvPr/>
          </p:nvGrpSpPr>
          <p:grpSpPr bwMode="auto">
            <a:xfrm>
              <a:off x="1388301" y="2831339"/>
              <a:ext cx="921512" cy="921512"/>
              <a:chOff x="433" y="1351"/>
              <a:chExt cx="280" cy="280"/>
            </a:xfrm>
          </p:grpSpPr>
          <p:sp>
            <p:nvSpPr>
              <p:cNvPr id="57" name="AutoShape 112">
                <a:extLst>
                  <a:ext uri="{FF2B5EF4-FFF2-40B4-BE49-F238E27FC236}">
                    <a16:creationId xmlns:a16="http://schemas.microsoft.com/office/drawing/2014/main" id="{5DFC316F-CF19-4FEC-B932-26052C381D71}"/>
                  </a:ext>
                </a:extLst>
              </p:cNvPr>
              <p:cNvSpPr>
                <a:spLocks noChangeAspect="1" noChangeArrowheads="1" noTextEdit="1"/>
              </p:cNvSpPr>
              <p:nvPr/>
            </p:nvSpPr>
            <p:spPr bwMode="auto">
              <a:xfrm>
                <a:off x="433" y="1351"/>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58" name="Freeform 114">
                <a:extLst>
                  <a:ext uri="{FF2B5EF4-FFF2-40B4-BE49-F238E27FC236}">
                    <a16:creationId xmlns:a16="http://schemas.microsoft.com/office/drawing/2014/main" id="{85032605-8295-41E0-ACC8-3D67984C46BE}"/>
                  </a:ext>
                </a:extLst>
              </p:cNvPr>
              <p:cNvSpPr>
                <a:spLocks/>
              </p:cNvSpPr>
              <p:nvPr/>
            </p:nvSpPr>
            <p:spPr bwMode="auto">
              <a:xfrm>
                <a:off x="655" y="1350"/>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59" name="Freeform 115">
                <a:extLst>
                  <a:ext uri="{FF2B5EF4-FFF2-40B4-BE49-F238E27FC236}">
                    <a16:creationId xmlns:a16="http://schemas.microsoft.com/office/drawing/2014/main" id="{103EBD3A-F6F9-4983-9643-12708B7C568B}"/>
                  </a:ext>
                </a:extLst>
              </p:cNvPr>
              <p:cNvSpPr>
                <a:spLocks/>
              </p:cNvSpPr>
              <p:nvPr/>
            </p:nvSpPr>
            <p:spPr bwMode="auto">
              <a:xfrm>
                <a:off x="655" y="1424"/>
                <a:ext cx="58" cy="58"/>
              </a:xfrm>
              <a:custGeom>
                <a:avLst/>
                <a:gdLst>
                  <a:gd name="T0" fmla="*/ 27 w 58"/>
                  <a:gd name="T1" fmla="*/ 10 h 58"/>
                  <a:gd name="T2" fmla="*/ 0 w 58"/>
                  <a:gd name="T3" fmla="*/ 38 h 58"/>
                  <a:gd name="T4" fmla="*/ 20 w 58"/>
                  <a:gd name="T5" fmla="*/ 58 h 58"/>
                  <a:gd name="T6" fmla="*/ 47 w 58"/>
                  <a:gd name="T7" fmla="*/ 31 h 58"/>
                  <a:gd name="T8" fmla="*/ 58 w 58"/>
                  <a:gd name="T9" fmla="*/ 42 h 58"/>
                  <a:gd name="T10" fmla="*/ 58 w 58"/>
                  <a:gd name="T11" fmla="*/ 0 h 58"/>
                  <a:gd name="T12" fmla="*/ 16 w 58"/>
                  <a:gd name="T13" fmla="*/ 0 h 58"/>
                  <a:gd name="T14" fmla="*/ 27 w 58"/>
                  <a:gd name="T15" fmla="*/ 1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27" y="10"/>
                    </a:moveTo>
                    <a:lnTo>
                      <a:pt x="0" y="38"/>
                    </a:lnTo>
                    <a:lnTo>
                      <a:pt x="20" y="58"/>
                    </a:lnTo>
                    <a:lnTo>
                      <a:pt x="47" y="31"/>
                    </a:lnTo>
                    <a:lnTo>
                      <a:pt x="58" y="42"/>
                    </a:lnTo>
                    <a:lnTo>
                      <a:pt x="58" y="0"/>
                    </a:lnTo>
                    <a:lnTo>
                      <a:pt x="16" y="0"/>
                    </a:lnTo>
                    <a:lnTo>
                      <a:pt x="27"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0" name="Freeform 116">
                <a:extLst>
                  <a:ext uri="{FF2B5EF4-FFF2-40B4-BE49-F238E27FC236}">
                    <a16:creationId xmlns:a16="http://schemas.microsoft.com/office/drawing/2014/main" id="{0563048D-5576-4071-9C72-DA268C6AECA3}"/>
                  </a:ext>
                </a:extLst>
              </p:cNvPr>
              <p:cNvSpPr>
                <a:spLocks/>
              </p:cNvSpPr>
              <p:nvPr/>
            </p:nvSpPr>
            <p:spPr bwMode="auto">
              <a:xfrm>
                <a:off x="655" y="1498"/>
                <a:ext cx="58" cy="58"/>
              </a:xfrm>
              <a:custGeom>
                <a:avLst/>
                <a:gdLst>
                  <a:gd name="T0" fmla="*/ 16 w 58"/>
                  <a:gd name="T1" fmla="*/ 0 h 58"/>
                  <a:gd name="T2" fmla="*/ 27 w 58"/>
                  <a:gd name="T3" fmla="*/ 10 h 58"/>
                  <a:gd name="T4" fmla="*/ 0 w 58"/>
                  <a:gd name="T5" fmla="*/ 37 h 58"/>
                  <a:gd name="T6" fmla="*/ 20 w 58"/>
                  <a:gd name="T7" fmla="*/ 58 h 58"/>
                  <a:gd name="T8" fmla="*/ 47 w 58"/>
                  <a:gd name="T9" fmla="*/ 31 h 58"/>
                  <a:gd name="T10" fmla="*/ 58 w 58"/>
                  <a:gd name="T11" fmla="*/ 41 h 58"/>
                  <a:gd name="T12" fmla="*/ 58 w 58"/>
                  <a:gd name="T13" fmla="*/ 0 h 58"/>
                  <a:gd name="T14" fmla="*/ 16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16" y="0"/>
                    </a:moveTo>
                    <a:lnTo>
                      <a:pt x="27" y="10"/>
                    </a:lnTo>
                    <a:lnTo>
                      <a:pt x="0" y="37"/>
                    </a:lnTo>
                    <a:lnTo>
                      <a:pt x="20" y="58"/>
                    </a:lnTo>
                    <a:lnTo>
                      <a:pt x="47" y="31"/>
                    </a:lnTo>
                    <a:lnTo>
                      <a:pt x="58" y="41"/>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1" name="Freeform 117">
                <a:extLst>
                  <a:ext uri="{FF2B5EF4-FFF2-40B4-BE49-F238E27FC236}">
                    <a16:creationId xmlns:a16="http://schemas.microsoft.com/office/drawing/2014/main" id="{F3B2FA81-86CF-4C5F-A078-268FF8C1053F}"/>
                  </a:ext>
                </a:extLst>
              </p:cNvPr>
              <p:cNvSpPr>
                <a:spLocks/>
              </p:cNvSpPr>
              <p:nvPr/>
            </p:nvSpPr>
            <p:spPr bwMode="auto">
              <a:xfrm>
                <a:off x="655" y="1571"/>
                <a:ext cx="58" cy="59"/>
              </a:xfrm>
              <a:custGeom>
                <a:avLst/>
                <a:gdLst>
                  <a:gd name="T0" fmla="*/ 16 w 58"/>
                  <a:gd name="T1" fmla="*/ 0 h 59"/>
                  <a:gd name="T2" fmla="*/ 27 w 58"/>
                  <a:gd name="T3" fmla="*/ 11 h 59"/>
                  <a:gd name="T4" fmla="*/ 0 w 58"/>
                  <a:gd name="T5" fmla="*/ 38 h 59"/>
                  <a:gd name="T6" fmla="*/ 20 w 58"/>
                  <a:gd name="T7" fmla="*/ 59 h 59"/>
                  <a:gd name="T8" fmla="*/ 47 w 58"/>
                  <a:gd name="T9" fmla="*/ 32 h 59"/>
                  <a:gd name="T10" fmla="*/ 58 w 58"/>
                  <a:gd name="T11" fmla="*/ 42 h 59"/>
                  <a:gd name="T12" fmla="*/ 58 w 58"/>
                  <a:gd name="T13" fmla="*/ 0 h 59"/>
                  <a:gd name="T14" fmla="*/ 16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16" y="0"/>
                    </a:moveTo>
                    <a:lnTo>
                      <a:pt x="27" y="11"/>
                    </a:lnTo>
                    <a:lnTo>
                      <a:pt x="0" y="38"/>
                    </a:lnTo>
                    <a:lnTo>
                      <a:pt x="20" y="59"/>
                    </a:lnTo>
                    <a:lnTo>
                      <a:pt x="47" y="32"/>
                    </a:lnTo>
                    <a:lnTo>
                      <a:pt x="58" y="42"/>
                    </a:lnTo>
                    <a:lnTo>
                      <a:pt x="58" y="0"/>
                    </a:lnTo>
                    <a:lnTo>
                      <a:pt x="1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2" name="Freeform 118">
                <a:extLst>
                  <a:ext uri="{FF2B5EF4-FFF2-40B4-BE49-F238E27FC236}">
                    <a16:creationId xmlns:a16="http://schemas.microsoft.com/office/drawing/2014/main" id="{191C37DB-0B97-4352-96D1-316D2938EBBE}"/>
                  </a:ext>
                </a:extLst>
              </p:cNvPr>
              <p:cNvSpPr>
                <a:spLocks/>
              </p:cNvSpPr>
              <p:nvPr/>
            </p:nvSpPr>
            <p:spPr bwMode="auto">
              <a:xfrm>
                <a:off x="434" y="1350"/>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3" name="Freeform 119">
                <a:extLst>
                  <a:ext uri="{FF2B5EF4-FFF2-40B4-BE49-F238E27FC236}">
                    <a16:creationId xmlns:a16="http://schemas.microsoft.com/office/drawing/2014/main" id="{55948576-151E-4BE0-9661-724C7A4F5928}"/>
                  </a:ext>
                </a:extLst>
              </p:cNvPr>
              <p:cNvSpPr>
                <a:spLocks/>
              </p:cNvSpPr>
              <p:nvPr/>
            </p:nvSpPr>
            <p:spPr bwMode="auto">
              <a:xfrm>
                <a:off x="434" y="1424"/>
                <a:ext cx="58" cy="58"/>
              </a:xfrm>
              <a:custGeom>
                <a:avLst/>
                <a:gdLst>
                  <a:gd name="T0" fmla="*/ 58 w 58"/>
                  <a:gd name="T1" fmla="*/ 0 h 58"/>
                  <a:gd name="T2" fmla="*/ 17 w 58"/>
                  <a:gd name="T3" fmla="*/ 0 h 58"/>
                  <a:gd name="T4" fmla="*/ 27 w 58"/>
                  <a:gd name="T5" fmla="*/ 10 h 58"/>
                  <a:gd name="T6" fmla="*/ 0 w 58"/>
                  <a:gd name="T7" fmla="*/ 38 h 58"/>
                  <a:gd name="T8" fmla="*/ 20 w 58"/>
                  <a:gd name="T9" fmla="*/ 58 h 58"/>
                  <a:gd name="T10" fmla="*/ 47 w 58"/>
                  <a:gd name="T11" fmla="*/ 31 h 58"/>
                  <a:gd name="T12" fmla="*/ 58 w 58"/>
                  <a:gd name="T13" fmla="*/ 42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8"/>
                    </a:lnTo>
                    <a:lnTo>
                      <a:pt x="20" y="58"/>
                    </a:lnTo>
                    <a:lnTo>
                      <a:pt x="47" y="31"/>
                    </a:lnTo>
                    <a:lnTo>
                      <a:pt x="58" y="42"/>
                    </a:lnTo>
                    <a:lnTo>
                      <a:pt x="5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4" name="Freeform 120">
                <a:extLst>
                  <a:ext uri="{FF2B5EF4-FFF2-40B4-BE49-F238E27FC236}">
                    <a16:creationId xmlns:a16="http://schemas.microsoft.com/office/drawing/2014/main" id="{C58C8443-3A29-459D-8A13-2763323F7DE8}"/>
                  </a:ext>
                </a:extLst>
              </p:cNvPr>
              <p:cNvSpPr>
                <a:spLocks/>
              </p:cNvSpPr>
              <p:nvPr/>
            </p:nvSpPr>
            <p:spPr bwMode="auto">
              <a:xfrm>
                <a:off x="434" y="1498"/>
                <a:ext cx="58" cy="58"/>
              </a:xfrm>
              <a:custGeom>
                <a:avLst/>
                <a:gdLst>
                  <a:gd name="T0" fmla="*/ 58 w 58"/>
                  <a:gd name="T1" fmla="*/ 0 h 58"/>
                  <a:gd name="T2" fmla="*/ 17 w 58"/>
                  <a:gd name="T3" fmla="*/ 0 h 58"/>
                  <a:gd name="T4" fmla="*/ 27 w 58"/>
                  <a:gd name="T5" fmla="*/ 10 h 58"/>
                  <a:gd name="T6" fmla="*/ 0 w 58"/>
                  <a:gd name="T7" fmla="*/ 37 h 58"/>
                  <a:gd name="T8" fmla="*/ 20 w 58"/>
                  <a:gd name="T9" fmla="*/ 58 h 58"/>
                  <a:gd name="T10" fmla="*/ 47 w 58"/>
                  <a:gd name="T11" fmla="*/ 31 h 58"/>
                  <a:gd name="T12" fmla="*/ 58 w 58"/>
                  <a:gd name="T13" fmla="*/ 41 h 58"/>
                  <a:gd name="T14" fmla="*/ 58 w 58"/>
                  <a:gd name="T15" fmla="*/ 0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8">
                    <a:moveTo>
                      <a:pt x="58" y="0"/>
                    </a:moveTo>
                    <a:lnTo>
                      <a:pt x="17" y="0"/>
                    </a:lnTo>
                    <a:lnTo>
                      <a:pt x="27" y="10"/>
                    </a:lnTo>
                    <a:lnTo>
                      <a:pt x="0" y="37"/>
                    </a:lnTo>
                    <a:lnTo>
                      <a:pt x="20" y="58"/>
                    </a:lnTo>
                    <a:lnTo>
                      <a:pt x="47" y="31"/>
                    </a:lnTo>
                    <a:lnTo>
                      <a:pt x="58" y="41"/>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5" name="Freeform 121">
                <a:extLst>
                  <a:ext uri="{FF2B5EF4-FFF2-40B4-BE49-F238E27FC236}">
                    <a16:creationId xmlns:a16="http://schemas.microsoft.com/office/drawing/2014/main" id="{8D400EAB-5F59-4CBB-8602-F2B19A443BD9}"/>
                  </a:ext>
                </a:extLst>
              </p:cNvPr>
              <p:cNvSpPr>
                <a:spLocks/>
              </p:cNvSpPr>
              <p:nvPr/>
            </p:nvSpPr>
            <p:spPr bwMode="auto">
              <a:xfrm>
                <a:off x="434" y="1571"/>
                <a:ext cx="58" cy="59"/>
              </a:xfrm>
              <a:custGeom>
                <a:avLst/>
                <a:gdLst>
                  <a:gd name="T0" fmla="*/ 58 w 58"/>
                  <a:gd name="T1" fmla="*/ 0 h 59"/>
                  <a:gd name="T2" fmla="*/ 17 w 58"/>
                  <a:gd name="T3" fmla="*/ 0 h 59"/>
                  <a:gd name="T4" fmla="*/ 27 w 58"/>
                  <a:gd name="T5" fmla="*/ 11 h 59"/>
                  <a:gd name="T6" fmla="*/ 0 w 58"/>
                  <a:gd name="T7" fmla="*/ 38 h 59"/>
                  <a:gd name="T8" fmla="*/ 20 w 58"/>
                  <a:gd name="T9" fmla="*/ 59 h 59"/>
                  <a:gd name="T10" fmla="*/ 47 w 58"/>
                  <a:gd name="T11" fmla="*/ 32 h 59"/>
                  <a:gd name="T12" fmla="*/ 58 w 58"/>
                  <a:gd name="T13" fmla="*/ 42 h 59"/>
                  <a:gd name="T14" fmla="*/ 58 w 58"/>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9">
                    <a:moveTo>
                      <a:pt x="58" y="0"/>
                    </a:moveTo>
                    <a:lnTo>
                      <a:pt x="17" y="0"/>
                    </a:lnTo>
                    <a:lnTo>
                      <a:pt x="27" y="11"/>
                    </a:lnTo>
                    <a:lnTo>
                      <a:pt x="0" y="38"/>
                    </a:lnTo>
                    <a:lnTo>
                      <a:pt x="20" y="59"/>
                    </a:lnTo>
                    <a:lnTo>
                      <a:pt x="47" y="32"/>
                    </a:lnTo>
                    <a:lnTo>
                      <a:pt x="58" y="42"/>
                    </a:lnTo>
                    <a:lnTo>
                      <a:pt x="5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6" name="Rectangle 122">
                <a:extLst>
                  <a:ext uri="{FF2B5EF4-FFF2-40B4-BE49-F238E27FC236}">
                    <a16:creationId xmlns:a16="http://schemas.microsoft.com/office/drawing/2014/main" id="{4C393C62-4DAC-45FB-A421-F819E979F86D}"/>
                  </a:ext>
                </a:extLst>
              </p:cNvPr>
              <p:cNvSpPr>
                <a:spLocks noChangeArrowheads="1"/>
              </p:cNvSpPr>
              <p:nvPr/>
            </p:nvSpPr>
            <p:spPr bwMode="auto">
              <a:xfrm>
                <a:off x="580" y="1498"/>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7" name="Oval 123">
                <a:extLst>
                  <a:ext uri="{FF2B5EF4-FFF2-40B4-BE49-F238E27FC236}">
                    <a16:creationId xmlns:a16="http://schemas.microsoft.com/office/drawing/2014/main" id="{49376469-5438-4755-9E39-ADF8BF4A2CF4}"/>
                  </a:ext>
                </a:extLst>
              </p:cNvPr>
              <p:cNvSpPr>
                <a:spLocks noChangeArrowheads="1"/>
              </p:cNvSpPr>
              <p:nvPr/>
            </p:nvSpPr>
            <p:spPr bwMode="auto">
              <a:xfrm>
                <a:off x="580" y="142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8" name="Oval 124">
                <a:extLst>
                  <a:ext uri="{FF2B5EF4-FFF2-40B4-BE49-F238E27FC236}">
                    <a16:creationId xmlns:a16="http://schemas.microsoft.com/office/drawing/2014/main" id="{7F30AAC9-DF7B-478E-8638-4170B56538B7}"/>
                  </a:ext>
                </a:extLst>
              </p:cNvPr>
              <p:cNvSpPr>
                <a:spLocks noChangeArrowheads="1"/>
              </p:cNvSpPr>
              <p:nvPr/>
            </p:nvSpPr>
            <p:spPr bwMode="auto">
              <a:xfrm>
                <a:off x="506" y="1498"/>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69" name="Rectangle 125">
                <a:extLst>
                  <a:ext uri="{FF2B5EF4-FFF2-40B4-BE49-F238E27FC236}">
                    <a16:creationId xmlns:a16="http://schemas.microsoft.com/office/drawing/2014/main" id="{5C5FFE64-8433-4BA4-8BFE-A4F6F1D59548}"/>
                  </a:ext>
                </a:extLst>
              </p:cNvPr>
              <p:cNvSpPr>
                <a:spLocks noChangeArrowheads="1"/>
              </p:cNvSpPr>
              <p:nvPr/>
            </p:nvSpPr>
            <p:spPr bwMode="auto">
              <a:xfrm>
                <a:off x="580" y="1350"/>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0" name="Oval 126">
                <a:extLst>
                  <a:ext uri="{FF2B5EF4-FFF2-40B4-BE49-F238E27FC236}">
                    <a16:creationId xmlns:a16="http://schemas.microsoft.com/office/drawing/2014/main" id="{1E5158DF-E8F2-48B6-8C7E-CF0DB3611EF7}"/>
                  </a:ext>
                </a:extLst>
              </p:cNvPr>
              <p:cNvSpPr>
                <a:spLocks noChangeArrowheads="1"/>
              </p:cNvSpPr>
              <p:nvPr/>
            </p:nvSpPr>
            <p:spPr bwMode="auto">
              <a:xfrm>
                <a:off x="506" y="1350"/>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1" name="Rectangle 127">
                <a:extLst>
                  <a:ext uri="{FF2B5EF4-FFF2-40B4-BE49-F238E27FC236}">
                    <a16:creationId xmlns:a16="http://schemas.microsoft.com/office/drawing/2014/main" id="{1C9C86F6-A64E-4D2B-AC8E-EC3226FBB806}"/>
                  </a:ext>
                </a:extLst>
              </p:cNvPr>
              <p:cNvSpPr>
                <a:spLocks noChangeArrowheads="1"/>
              </p:cNvSpPr>
              <p:nvPr/>
            </p:nvSpPr>
            <p:spPr bwMode="auto">
              <a:xfrm>
                <a:off x="506" y="1424"/>
                <a:ext cx="59" cy="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2" name="Oval 128">
                <a:extLst>
                  <a:ext uri="{FF2B5EF4-FFF2-40B4-BE49-F238E27FC236}">
                    <a16:creationId xmlns:a16="http://schemas.microsoft.com/office/drawing/2014/main" id="{B1E86B8A-E1DE-462C-9B42-3562B7AAE12B}"/>
                  </a:ext>
                </a:extLst>
              </p:cNvPr>
              <p:cNvSpPr>
                <a:spLocks noChangeArrowheads="1"/>
              </p:cNvSpPr>
              <p:nvPr/>
            </p:nvSpPr>
            <p:spPr bwMode="auto">
              <a:xfrm>
                <a:off x="580" y="1571"/>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sp>
            <p:nvSpPr>
              <p:cNvPr id="73" name="Rectangle 129">
                <a:extLst>
                  <a:ext uri="{FF2B5EF4-FFF2-40B4-BE49-F238E27FC236}">
                    <a16:creationId xmlns:a16="http://schemas.microsoft.com/office/drawing/2014/main" id="{FE74F5D1-0341-4DB5-90E0-ACD3EE60CC03}"/>
                  </a:ext>
                </a:extLst>
              </p:cNvPr>
              <p:cNvSpPr>
                <a:spLocks noChangeArrowheads="1"/>
              </p:cNvSpPr>
              <p:nvPr/>
            </p:nvSpPr>
            <p:spPr bwMode="auto">
              <a:xfrm>
                <a:off x="506" y="1571"/>
                <a:ext cx="59" cy="5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defTabSz="1119075"/>
                <a:endParaRPr lang="en-US" sz="2160">
                  <a:solidFill>
                    <a:srgbClr val="1A1A1A"/>
                  </a:solidFill>
                  <a:latin typeface="Segoe UI"/>
                </a:endParaRPr>
              </a:p>
            </p:txBody>
          </p:sp>
        </p:grpSp>
      </p:grpSp>
    </p:spTree>
    <p:extLst>
      <p:ext uri="{BB962C8B-B14F-4D97-AF65-F5344CB8AC3E}">
        <p14:creationId xmlns:p14="http://schemas.microsoft.com/office/powerpoint/2010/main" val="270080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nodeType="withEffect">
                                  <p:stCondLst>
                                    <p:cond delay="0"/>
                                  </p:stCondLst>
                                  <p:childTnLst>
                                    <p:animMotion origin="layout" path="M -2.70833E-6 0.01991 L -2.70833E-6 -3.7037E-6 " pathEditMode="relative" rAng="0" ptsTypes="AA">
                                      <p:cBhvr>
                                        <p:cTn id="9" dur="600" fill="hold"/>
                                        <p:tgtEl>
                                          <p:spTgt spid="74"/>
                                        </p:tgtEl>
                                        <p:attrNameLst>
                                          <p:attrName>ppt_x</p:attrName>
                                          <p:attrName>ppt_y</p:attrName>
                                        </p:attrNameLst>
                                      </p:cBhvr>
                                      <p:rCtr x="0" y="-995"/>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decel="100000" fill="hold" grpId="1" nodeType="withEffect">
                                  <p:stCondLst>
                                    <p:cond delay="0"/>
                                  </p:stCondLst>
                                  <p:childTnLst>
                                    <p:animMotion origin="layout" path="M -2.70833E-6 -0.01528 L -2.70833E-6 1.11022E-16 " pathEditMode="relative" rAng="0" ptsTypes="AA">
                                      <p:cBhvr>
                                        <p:cTn id="14" dur="600" fill="hold"/>
                                        <p:tgtEl>
                                          <p:spTgt spid="36"/>
                                        </p:tgtEl>
                                        <p:attrNameLst>
                                          <p:attrName>ppt_x</p:attrName>
                                          <p:attrName>ppt_y</p:attrName>
                                        </p:attrNameLst>
                                      </p:cBhvr>
                                      <p:rCtr x="0" y="764"/>
                                    </p:animMotion>
                                  </p:childTnLst>
                                </p:cTn>
                              </p:par>
                              <p:par>
                                <p:cTn id="15" presetID="10" presetClass="entr" presetSubtype="0" fill="hold" nodeType="withEffect">
                                  <p:stCondLst>
                                    <p:cond delay="10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42" presetClass="path" presetSubtype="0" decel="100000" fill="hold" nodeType="withEffect">
                                  <p:stCondLst>
                                    <p:cond delay="100"/>
                                  </p:stCondLst>
                                  <p:childTnLst>
                                    <p:animMotion origin="layout" path="M 3.95833E-6 0.01991 L 3.95833E-6 -3.7037E-6 " pathEditMode="relative" rAng="0" ptsTypes="AA">
                                      <p:cBhvr>
                                        <p:cTn id="19" dur="600" fill="hold"/>
                                        <p:tgtEl>
                                          <p:spTgt spid="75"/>
                                        </p:tgtEl>
                                        <p:attrNameLst>
                                          <p:attrName>ppt_x</p:attrName>
                                          <p:attrName>ppt_y</p:attrName>
                                        </p:attrNameLst>
                                      </p:cBhvr>
                                      <p:rCtr x="0" y="-995"/>
                                    </p:animMotion>
                                  </p:childTnLst>
                                </p:cTn>
                              </p:par>
                              <p:par>
                                <p:cTn id="20" presetID="10" presetClass="entr" presetSubtype="0" fill="hold" grpId="0" nodeType="withEffect">
                                  <p:stCondLst>
                                    <p:cond delay="1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42" presetClass="path" presetSubtype="0" decel="100000" fill="hold" grpId="1" nodeType="withEffect">
                                  <p:stCondLst>
                                    <p:cond delay="100"/>
                                  </p:stCondLst>
                                  <p:childTnLst>
                                    <p:animMotion origin="layout" path="M 3.95833E-6 -0.01528 L 3.95833E-6 1.11022E-16 " pathEditMode="relative" rAng="0" ptsTypes="AA">
                                      <p:cBhvr>
                                        <p:cTn id="24" dur="600" fill="hold"/>
                                        <p:tgtEl>
                                          <p:spTgt spid="38"/>
                                        </p:tgtEl>
                                        <p:attrNameLst>
                                          <p:attrName>ppt_x</p:attrName>
                                          <p:attrName>ppt_y</p:attrName>
                                        </p:attrNameLst>
                                      </p:cBhvr>
                                      <p:rCtr x="0" y="764"/>
                                    </p:animMotion>
                                  </p:childTnLst>
                                </p:cTn>
                              </p:par>
                              <p:par>
                                <p:cTn id="25" presetID="10" presetClass="entr" presetSubtype="0" fill="hold" nodeType="withEffect">
                                  <p:stCondLst>
                                    <p:cond delay="2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par>
                                <p:cTn id="28" presetID="42" presetClass="path" presetSubtype="0" decel="100000" fill="hold" nodeType="withEffect">
                                  <p:stCondLst>
                                    <p:cond delay="200"/>
                                  </p:stCondLst>
                                  <p:childTnLst>
                                    <p:animMotion origin="layout" path="M 2.91667E-6 0.01991 L 2.91667E-6 -3.7037E-6 " pathEditMode="relative" rAng="0" ptsTypes="AA">
                                      <p:cBhvr>
                                        <p:cTn id="29" dur="600" fill="hold"/>
                                        <p:tgtEl>
                                          <p:spTgt spid="76"/>
                                        </p:tgtEl>
                                        <p:attrNameLst>
                                          <p:attrName>ppt_x</p:attrName>
                                          <p:attrName>ppt_y</p:attrName>
                                        </p:attrNameLst>
                                      </p:cBhvr>
                                      <p:rCtr x="0" y="-995"/>
                                    </p:animMotion>
                                  </p:childTnLst>
                                </p:cTn>
                              </p:par>
                              <p:par>
                                <p:cTn id="30" presetID="10" presetClass="entr" presetSubtype="0" fill="hold" grpId="0" nodeType="withEffect">
                                  <p:stCondLst>
                                    <p:cond delay="2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42" presetClass="path" presetSubtype="0" decel="100000" fill="hold" grpId="1" nodeType="withEffect">
                                  <p:stCondLst>
                                    <p:cond delay="200"/>
                                  </p:stCondLst>
                                  <p:childTnLst>
                                    <p:animMotion origin="layout" path="M 2.91667E-6 -0.01528 L 2.91667E-6 1.11022E-16 " pathEditMode="relative" rAng="0" ptsTypes="AA">
                                      <p:cBhvr>
                                        <p:cTn id="34" dur="600" fill="hold"/>
                                        <p:tgtEl>
                                          <p:spTgt spid="40"/>
                                        </p:tgtEl>
                                        <p:attrNameLst>
                                          <p:attrName>ppt_x</p:attrName>
                                          <p:attrName>ppt_y</p:attrName>
                                        </p:attrNameLst>
                                      </p:cBhvr>
                                      <p:rCtr x="0" y="764"/>
                                    </p:animMotion>
                                  </p:childTnLst>
                                </p:cTn>
                              </p:par>
                              <p:par>
                                <p:cTn id="35" presetID="10" presetClass="entr" presetSubtype="0" fill="hold" nodeType="withEffect">
                                  <p:stCondLst>
                                    <p:cond delay="30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42" presetClass="path" presetSubtype="0" decel="100000" fill="hold" nodeType="withEffect">
                                  <p:stCondLst>
                                    <p:cond delay="300"/>
                                  </p:stCondLst>
                                  <p:childTnLst>
                                    <p:animMotion origin="layout" path="M -4.16667E-7 0.01991 L -4.16667E-7 -3.7037E-6 " pathEditMode="relative" rAng="0" ptsTypes="AA">
                                      <p:cBhvr>
                                        <p:cTn id="39" dur="600" fill="hold"/>
                                        <p:tgtEl>
                                          <p:spTgt spid="77"/>
                                        </p:tgtEl>
                                        <p:attrNameLst>
                                          <p:attrName>ppt_x</p:attrName>
                                          <p:attrName>ppt_y</p:attrName>
                                        </p:attrNameLst>
                                      </p:cBhvr>
                                      <p:rCtr x="0" y="-995"/>
                                    </p:animMotion>
                                  </p:childTnLst>
                                </p:cTn>
                              </p:par>
                              <p:par>
                                <p:cTn id="40" presetID="10" presetClass="entr" presetSubtype="0" fill="hold" grpId="0" nodeType="withEffect">
                                  <p:stCondLst>
                                    <p:cond delay="3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300"/>
                                  </p:stCondLst>
                                  <p:childTnLst>
                                    <p:animMotion origin="layout" path="M -4.16667E-7 -0.01528 L -4.16667E-7 4.44444E-6 " pathEditMode="relative" rAng="0" ptsTypes="AA">
                                      <p:cBhvr>
                                        <p:cTn id="44" dur="600" fill="hold"/>
                                        <p:tgtEl>
                                          <p:spTgt spid="42"/>
                                        </p:tgtEl>
                                        <p:attrNameLst>
                                          <p:attrName>ppt_x</p:attrName>
                                          <p:attrName>ppt_y</p:attrName>
                                        </p:attrNameLst>
                                      </p:cBhvr>
                                      <p:rCtr x="0"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8" grpId="0"/>
      <p:bldP spid="38" grpId="1"/>
      <p:bldP spid="40" grpId="0"/>
      <p:bldP spid="40" grpId="1"/>
      <p:bldP spid="42" grpId="0"/>
      <p:bldP spid="4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EF04166-2CA5-4677-8ECB-2A7082E5346A}"/>
              </a:ext>
            </a:extLst>
          </p:cNvPr>
          <p:cNvSpPr>
            <a:spLocks noGrp="1"/>
          </p:cNvSpPr>
          <p:nvPr>
            <p:ph type="title"/>
          </p:nvPr>
        </p:nvSpPr>
        <p:spPr>
          <a:xfrm>
            <a:off x="465953" y="960439"/>
            <a:ext cx="11297388" cy="3629025"/>
          </a:xfrm>
        </p:spPr>
        <p:txBody>
          <a:bodyPr/>
          <a:lstStyle/>
          <a:p>
            <a:r>
              <a:rPr lang="en-US"/>
              <a:t>Design considerations… </a:t>
            </a:r>
          </a:p>
        </p:txBody>
      </p:sp>
    </p:spTree>
    <p:extLst>
      <p:ext uri="{BB962C8B-B14F-4D97-AF65-F5344CB8AC3E}">
        <p14:creationId xmlns:p14="http://schemas.microsoft.com/office/powerpoint/2010/main" val="13274543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Application and data availability requirements</a:t>
            </a:r>
            <a:r>
              <a:rPr lang="en-US" sz="2040" spc="-50">
                <a:solidFill>
                  <a:srgbClr val="24292E"/>
                </a:solidFill>
                <a:latin typeface="Segoe UI" panose="020B0502040204020203" pitchFamily="34" charset="0"/>
                <a:cs typeface="Segoe UI" panose="020B0502040204020203" pitchFamily="34" charset="0"/>
              </a:rPr>
              <a:t>, and the use of active-active and active-passive availability patterns (such as workload RTO and RPO requirements).</a:t>
            </a:r>
          </a:p>
          <a:p>
            <a:pPr defTabSz="932563"/>
            <a:endParaRPr lang="en-US" sz="2040" spc="-50">
              <a:solidFill>
                <a:srgbClr val="24292E"/>
              </a:solidFill>
              <a:latin typeface="Segoe UI" panose="020B0502040204020203" pitchFamily="34" charset="0"/>
              <a:cs typeface="Segoe UI" panose="020B0502040204020203" pitchFamily="34" charset="0"/>
            </a:endParaRP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3340562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99ABFDB-048A-4904-A958-98AA1A8FF2D8}"/>
              </a:ext>
            </a:extLst>
          </p:cNvPr>
          <p:cNvSpPr>
            <a:spLocks noGrp="1"/>
          </p:cNvSpPr>
          <p:nvPr>
            <p:ph type="ftr" sz="quarter" idx="3"/>
          </p:nvPr>
        </p:nvSpPr>
        <p:spPr/>
        <p:txBody>
          <a:bodyPr/>
          <a:lstStyle/>
          <a:p>
            <a:pPr defTabSz="932597"/>
            <a:r>
              <a:rPr lang="en-US">
                <a:solidFill>
                  <a:srgbClr val="FFFFFF">
                    <a:lumMod val="65000"/>
                  </a:srgbClr>
                </a:solidFill>
                <a:latin typeface="Segoe UI"/>
              </a:rPr>
              <a:t>© Microsoft Corporation                                                                                  								                                Azure </a:t>
            </a:r>
          </a:p>
        </p:txBody>
      </p:sp>
      <p:sp>
        <p:nvSpPr>
          <p:cNvPr id="4" name="Titel 2">
            <a:extLst>
              <a:ext uri="{FF2B5EF4-FFF2-40B4-BE49-F238E27FC236}">
                <a16:creationId xmlns:a16="http://schemas.microsoft.com/office/drawing/2014/main" id="{1C549B7B-D511-4198-9082-AFBF24F1F371}"/>
              </a:ext>
            </a:extLst>
          </p:cNvPr>
          <p:cNvSpPr txBox="1">
            <a:spLocks/>
          </p:cNvSpPr>
          <p:nvPr/>
        </p:nvSpPr>
        <p:spPr>
          <a:xfrm>
            <a:off x="1739703" y="632779"/>
            <a:ext cx="10257803" cy="41853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defTabSz="932563">
              <a:lnSpc>
                <a:spcPts val="3199"/>
              </a:lnSpc>
            </a:pPr>
            <a:r>
              <a:rPr lang="en-US" sz="2800" spc="-50">
                <a:solidFill>
                  <a:srgbClr val="3C3C41"/>
                </a:solidFill>
                <a:latin typeface="Segoe UI Semibold"/>
              </a:rPr>
              <a:t>Workload RTO and RPO requirements</a:t>
            </a:r>
            <a:endParaRPr lang="de-DE" sz="2800" spc="-50">
              <a:solidFill>
                <a:srgbClr val="3C3C41"/>
              </a:solidFill>
              <a:latin typeface="Segoe UI Semibold"/>
            </a:endParaRPr>
          </a:p>
        </p:txBody>
      </p:sp>
      <p:sp>
        <p:nvSpPr>
          <p:cNvPr id="5" name="Ellipse 4">
            <a:extLst>
              <a:ext uri="{FF2B5EF4-FFF2-40B4-BE49-F238E27FC236}">
                <a16:creationId xmlns:a16="http://schemas.microsoft.com/office/drawing/2014/main" id="{21EA1F03-75E1-4405-B417-76BC52E6FBFE}"/>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59E28BEA-CA5E-4EA0-A267-C7A1CC3DD937}"/>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Textfeld 7">
            <a:extLst>
              <a:ext uri="{FF2B5EF4-FFF2-40B4-BE49-F238E27FC236}">
                <a16:creationId xmlns:a16="http://schemas.microsoft.com/office/drawing/2014/main" id="{8FB87DFC-B414-428D-B773-5C25BC7343A1}"/>
              </a:ext>
            </a:extLst>
          </p:cNvPr>
          <p:cNvSpPr txBox="1"/>
          <p:nvPr/>
        </p:nvSpPr>
        <p:spPr>
          <a:xfrm>
            <a:off x="806687" y="2063385"/>
            <a:ext cx="4595353"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a:solidFill>
                  <a:srgbClr val="0078D3"/>
                </a:solidFill>
                <a:latin typeface="Segoe UI"/>
              </a:rPr>
              <a:t>RTO</a:t>
            </a:r>
            <a:r>
              <a:rPr lang="en-US" sz="2448">
                <a:gradFill>
                  <a:gsLst>
                    <a:gs pos="2917">
                      <a:srgbClr val="3C3C41"/>
                    </a:gs>
                    <a:gs pos="30000">
                      <a:srgbClr val="3C3C41"/>
                    </a:gs>
                  </a:gsLst>
                  <a:lin ang="5400000" scaled="0"/>
                </a:gradFill>
                <a:latin typeface="Segoe UI"/>
              </a:rPr>
              <a:t> – Recover Time Objective</a:t>
            </a:r>
          </a:p>
        </p:txBody>
      </p:sp>
      <p:sp>
        <p:nvSpPr>
          <p:cNvPr id="9" name="Textfeld 8">
            <a:extLst>
              <a:ext uri="{FF2B5EF4-FFF2-40B4-BE49-F238E27FC236}">
                <a16:creationId xmlns:a16="http://schemas.microsoft.com/office/drawing/2014/main" id="{0F77B88E-D7AD-4AEC-A6C0-9E29DC774F31}"/>
              </a:ext>
            </a:extLst>
          </p:cNvPr>
          <p:cNvSpPr txBox="1"/>
          <p:nvPr/>
        </p:nvSpPr>
        <p:spPr>
          <a:xfrm>
            <a:off x="6542198" y="2063385"/>
            <a:ext cx="4663365" cy="647165"/>
          </a:xfrm>
          <a:prstGeom prst="rect">
            <a:avLst/>
          </a:prstGeom>
          <a:noFill/>
        </p:spPr>
        <p:txBody>
          <a:bodyPr wrap="none" lIns="186521" tIns="149217" rIns="186521" bIns="149217" rtlCol="0">
            <a:spAutoFit/>
          </a:bodyPr>
          <a:lstStyle/>
          <a:p>
            <a:pPr defTabSz="932597">
              <a:lnSpc>
                <a:spcPct val="90000"/>
              </a:lnSpc>
              <a:spcAft>
                <a:spcPts val="612"/>
              </a:spcAft>
            </a:pPr>
            <a:r>
              <a:rPr lang="en-US" sz="2448">
                <a:solidFill>
                  <a:srgbClr val="0078D3"/>
                </a:solidFill>
                <a:latin typeface="Segoe UI"/>
              </a:rPr>
              <a:t>RPO</a:t>
            </a:r>
            <a:r>
              <a:rPr lang="en-US" sz="2448">
                <a:gradFill>
                  <a:gsLst>
                    <a:gs pos="2917">
                      <a:srgbClr val="3C3C41"/>
                    </a:gs>
                    <a:gs pos="30000">
                      <a:srgbClr val="3C3C41"/>
                    </a:gs>
                  </a:gsLst>
                  <a:lin ang="5400000" scaled="0"/>
                </a:gradFill>
                <a:latin typeface="Segoe UI"/>
              </a:rPr>
              <a:t> – Recover Point Objective</a:t>
            </a:r>
          </a:p>
        </p:txBody>
      </p:sp>
      <p:sp>
        <p:nvSpPr>
          <p:cNvPr id="10" name="Textfeld 9">
            <a:extLst>
              <a:ext uri="{FF2B5EF4-FFF2-40B4-BE49-F238E27FC236}">
                <a16:creationId xmlns:a16="http://schemas.microsoft.com/office/drawing/2014/main" id="{865F4416-54E9-41FC-AB74-0A6940C1D860}"/>
              </a:ext>
            </a:extLst>
          </p:cNvPr>
          <p:cNvSpPr txBox="1"/>
          <p:nvPr/>
        </p:nvSpPr>
        <p:spPr>
          <a:xfrm>
            <a:off x="806687" y="2642335"/>
            <a:ext cx="4173400" cy="992982"/>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gradFill>
                  <a:gsLst>
                    <a:gs pos="2917">
                      <a:srgbClr val="3C3C41"/>
                    </a:gs>
                    <a:gs pos="30000">
                      <a:srgbClr val="3C3C41"/>
                    </a:gs>
                  </a:gsLst>
                  <a:lin ang="5400000" scaled="0"/>
                </a:gradFill>
                <a:latin typeface="Segoe UI"/>
              </a:rPr>
              <a:t>How fast the Service must be up again?</a:t>
            </a:r>
          </a:p>
        </p:txBody>
      </p:sp>
      <p:sp>
        <p:nvSpPr>
          <p:cNvPr id="11" name="Textfeld 10">
            <a:extLst>
              <a:ext uri="{FF2B5EF4-FFF2-40B4-BE49-F238E27FC236}">
                <a16:creationId xmlns:a16="http://schemas.microsoft.com/office/drawing/2014/main" id="{03126A72-1D6D-4DA1-A4AB-5851D399B305}"/>
              </a:ext>
            </a:extLst>
          </p:cNvPr>
          <p:cNvSpPr txBox="1"/>
          <p:nvPr/>
        </p:nvSpPr>
        <p:spPr>
          <a:xfrm>
            <a:off x="6542197" y="2692030"/>
            <a:ext cx="4173400" cy="992982"/>
          </a:xfrm>
          <a:prstGeom prst="rect">
            <a:avLst/>
          </a:prstGeom>
          <a:noFill/>
        </p:spPr>
        <p:txBody>
          <a:bodyPr wrap="square" lIns="186521" tIns="149217" rIns="186521" bIns="149217" rtlCol="0">
            <a:spAutoFit/>
          </a:bodyPr>
          <a:lstStyle/>
          <a:p>
            <a:pPr defTabSz="932597">
              <a:lnSpc>
                <a:spcPct val="90000"/>
              </a:lnSpc>
              <a:spcAft>
                <a:spcPts val="612"/>
              </a:spcAft>
            </a:pPr>
            <a:r>
              <a:rPr lang="en-US" sz="2448">
                <a:gradFill>
                  <a:gsLst>
                    <a:gs pos="2917">
                      <a:srgbClr val="3C3C41"/>
                    </a:gs>
                    <a:gs pos="30000">
                      <a:srgbClr val="3C3C41"/>
                    </a:gs>
                  </a:gsLst>
                  <a:lin ang="5400000" scaled="0"/>
                </a:gradFill>
                <a:latin typeface="Segoe UI"/>
              </a:rPr>
              <a:t>How much Data loss is acceptable?</a:t>
            </a:r>
          </a:p>
        </p:txBody>
      </p:sp>
    </p:spTree>
    <p:extLst>
      <p:ext uri="{BB962C8B-B14F-4D97-AF65-F5344CB8AC3E}">
        <p14:creationId xmlns:p14="http://schemas.microsoft.com/office/powerpoint/2010/main" val="4738855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410369"/>
          </a:xfrm>
        </p:spPr>
        <p:txBody>
          <a:bodyPr/>
          <a:lstStyle/>
          <a:p>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Application and data availability requirements</a:t>
            </a:r>
            <a:r>
              <a:rPr lang="en-US" sz="2040" spc="-50">
                <a:solidFill>
                  <a:srgbClr val="24292E"/>
                </a:solidFill>
                <a:latin typeface="Segoe UI" panose="020B0502040204020203" pitchFamily="34" charset="0"/>
                <a:cs typeface="Segoe UI" panose="020B0502040204020203" pitchFamily="34" charset="0"/>
              </a:rPr>
              <a:t>, and the use of active-active and active-passive availability patterns (such as workload RTO and RPO requirements).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Business continuity and DR for platform as a service (PaaS) services</a:t>
            </a:r>
            <a:r>
              <a:rPr lang="en-US" sz="2040" spc="-50">
                <a:solidFill>
                  <a:srgbClr val="24292E"/>
                </a:solidFill>
                <a:latin typeface="Segoe UI" panose="020B0502040204020203" pitchFamily="34" charset="0"/>
                <a:cs typeface="Segoe UI" panose="020B0502040204020203" pitchFamily="34" charset="0"/>
              </a:rPr>
              <a:t>, and the availability of native DR and high-availability features.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24292E"/>
                </a:solidFill>
                <a:latin typeface="Segoe UI" panose="020B0502040204020203" pitchFamily="34" charset="0"/>
                <a:cs typeface="Segoe UI" panose="020B0502040204020203" pitchFamily="34" charset="0"/>
              </a:rPr>
              <a:t>Support for </a:t>
            </a:r>
            <a:r>
              <a:rPr lang="en-US" sz="2040" spc="-50">
                <a:solidFill>
                  <a:srgbClr val="0078D3"/>
                </a:solidFill>
                <a:latin typeface="Segoe UI" panose="020B0502040204020203" pitchFamily="34" charset="0"/>
                <a:cs typeface="Segoe UI" panose="020B0502040204020203" pitchFamily="34" charset="0"/>
              </a:rPr>
              <a:t>multiregional deployments </a:t>
            </a:r>
            <a:r>
              <a:rPr lang="en-US" sz="2040" spc="-50">
                <a:solidFill>
                  <a:srgbClr val="24292E"/>
                </a:solidFill>
                <a:latin typeface="Segoe UI" panose="020B0502040204020203" pitchFamily="34" charset="0"/>
                <a:cs typeface="Segoe UI" panose="020B0502040204020203" pitchFamily="34" charset="0"/>
              </a:rPr>
              <a:t>for failover purposes, with component proximity for performance reasons.</a:t>
            </a:r>
          </a:p>
          <a:p>
            <a:pPr marL="349724" indent="-349724" defTabSz="932563">
              <a:buFont typeface="Arial" panose="020B0604020202020204" pitchFamily="34" charset="0"/>
              <a:buChar char="•"/>
            </a:pPr>
            <a:endParaRPr lang="en-US" sz="2040" spc="-50">
              <a:solidFill>
                <a:srgbClr val="24292E"/>
              </a:solidFill>
              <a:latin typeface="Segoe UI" panose="020B0502040204020203" pitchFamily="34" charset="0"/>
              <a:cs typeface="Segoe UI" panose="020B0502040204020203" pitchFamily="34" charset="0"/>
            </a:endParaRPr>
          </a:p>
          <a:p>
            <a:pPr marL="349724" indent="-349724" defTabSz="932563">
              <a:buFont typeface="Arial" panose="020B0604020202020204" pitchFamily="34" charset="0"/>
              <a:buChar char="•"/>
            </a:pPr>
            <a:r>
              <a:rPr lang="en-US" sz="2040" spc="-50">
                <a:solidFill>
                  <a:srgbClr val="24292E"/>
                </a:solidFill>
                <a:latin typeface="Segoe UI" panose="020B0502040204020203" pitchFamily="34" charset="0"/>
                <a:cs typeface="Segoe UI" panose="020B0502040204020203" pitchFamily="34" charset="0"/>
              </a:rPr>
              <a:t>Application </a:t>
            </a:r>
            <a:r>
              <a:rPr lang="en-US" sz="2040" spc="-50">
                <a:solidFill>
                  <a:srgbClr val="0078D3"/>
                </a:solidFill>
                <a:latin typeface="Segoe UI" panose="020B0502040204020203" pitchFamily="34" charset="0"/>
                <a:cs typeface="Segoe UI" panose="020B0502040204020203" pitchFamily="34" charset="0"/>
              </a:rPr>
              <a:t>operations with reduced functionality </a:t>
            </a:r>
            <a:r>
              <a:rPr lang="en-US" sz="2040" spc="-50">
                <a:solidFill>
                  <a:srgbClr val="24292E"/>
                </a:solidFill>
                <a:latin typeface="Segoe UI" panose="020B0502040204020203" pitchFamily="34" charset="0"/>
                <a:cs typeface="Segoe UI" panose="020B0502040204020203" pitchFamily="34" charset="0"/>
              </a:rPr>
              <a:t>or degraded performance in the presence of an outage.</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1584928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5129717"/>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Is Workload </a:t>
            </a:r>
            <a:r>
              <a:rPr lang="en-US" sz="2040" spc="-50">
                <a:solidFill>
                  <a:srgbClr val="0078D3"/>
                </a:solidFill>
                <a:latin typeface="Segoe UI" panose="020B0502040204020203" pitchFamily="34" charset="0"/>
                <a:cs typeface="Segoe UI" panose="020B0502040204020203" pitchFamily="34" charset="0"/>
              </a:rPr>
              <a:t>suitability</a:t>
            </a:r>
            <a:r>
              <a:rPr lang="en-US" sz="2040" spc="-50">
                <a:solidFill>
                  <a:srgbClr val="3C3C41"/>
                </a:solidFill>
                <a:latin typeface="Segoe UI" panose="020B0502040204020203" pitchFamily="34" charset="0"/>
                <a:cs typeface="Segoe UI" panose="020B0502040204020203" pitchFamily="34" charset="0"/>
              </a:rPr>
              <a:t> for </a:t>
            </a:r>
            <a:r>
              <a:rPr lang="en-US" sz="2040" spc="-50">
                <a:solidFill>
                  <a:srgbClr val="0078D3"/>
                </a:solidFill>
                <a:latin typeface="Segoe UI" panose="020B0502040204020203" pitchFamily="34" charset="0"/>
                <a:cs typeface="Segoe UI" panose="020B0502040204020203" pitchFamily="34" charset="0"/>
              </a:rPr>
              <a:t>Availability</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Zones</a:t>
            </a:r>
            <a:r>
              <a:rPr lang="en-US" sz="2040" spc="-50">
                <a:solidFill>
                  <a:srgbClr val="3C3C41"/>
                </a:solidFill>
                <a:latin typeface="Segoe UI" panose="020B0502040204020203" pitchFamily="34" charset="0"/>
                <a:cs typeface="Segoe UI" panose="020B0502040204020203" pitchFamily="34" charset="0"/>
              </a:rPr>
              <a:t> or </a:t>
            </a:r>
            <a:r>
              <a:rPr lang="en-US" sz="2040" spc="-50">
                <a:solidFill>
                  <a:srgbClr val="0078D3"/>
                </a:solidFill>
                <a:latin typeface="Segoe UI" panose="020B0502040204020203" pitchFamily="34" charset="0"/>
                <a:cs typeface="Segoe UI" panose="020B0502040204020203" pitchFamily="34" charset="0"/>
              </a:rPr>
              <a:t>availability</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sets</a:t>
            </a:r>
            <a:r>
              <a:rPr lang="en-US" sz="2040" spc="-50">
                <a:solidFill>
                  <a:srgbClr val="3C3C41"/>
                </a:solidFill>
                <a:latin typeface="Segoe UI" panose="020B0502040204020203" pitchFamily="34" charset="0"/>
                <a:cs typeface="Segoe UI" panose="020B0502040204020203" pitchFamily="34" charset="0"/>
              </a:rPr>
              <a:t>?</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Data sharing and dependencies between zones.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The impact of Availability Zones on update domains compared to availability sets and the percentage of workloads that can be under maintenance simultaneously.</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Support for specific virtual machine (VM) stock-keeping units with Availability Zones.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Using Availability Zones is required if Microsoft Azure ultra disk storage is used.</a:t>
            </a:r>
            <a:r>
              <a:rPr lang="en-US" sz="2040">
                <a:solidFill>
                  <a:srgbClr val="24292E"/>
                </a:solidFill>
                <a:latin typeface="Segoe UI" panose="020B0502040204020203" pitchFamily="34" charset="0"/>
                <a:cs typeface="Segoe UI" panose="020B0502040204020203" pitchFamily="34" charset="0"/>
              </a:rPr>
              <a:t>.</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553904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425297"/>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Consistent </a:t>
            </a:r>
            <a:r>
              <a:rPr lang="en-US" sz="2040" spc="-50">
                <a:solidFill>
                  <a:srgbClr val="3C3C41"/>
                </a:solidFill>
                <a:latin typeface="Segoe UI" panose="020B0502040204020203" pitchFamily="34" charset="0"/>
                <a:cs typeface="Segoe UI" panose="020B0502040204020203" pitchFamily="34" charset="0"/>
              </a:rPr>
              <a:t>backups</a:t>
            </a:r>
            <a:r>
              <a:rPr lang="en-US" sz="2040" spc="-50">
                <a:solidFill>
                  <a:srgbClr val="0078D3"/>
                </a:solidFill>
                <a:latin typeface="Segoe UI" panose="020B0502040204020203" pitchFamily="34" charset="0"/>
                <a:cs typeface="Segoe UI" panose="020B0502040204020203" pitchFamily="34" charset="0"/>
              </a:rPr>
              <a:t> </a:t>
            </a:r>
            <a:r>
              <a:rPr lang="en-US" sz="2040" spc="-50">
                <a:solidFill>
                  <a:srgbClr val="3C3C41"/>
                </a:solidFill>
                <a:latin typeface="Segoe UI" panose="020B0502040204020203" pitchFamily="34" charset="0"/>
                <a:cs typeface="Segoe UI" panose="020B0502040204020203" pitchFamily="34" charset="0"/>
              </a:rPr>
              <a:t>for </a:t>
            </a:r>
            <a:r>
              <a:rPr lang="en-US" sz="2040" spc="-50">
                <a:solidFill>
                  <a:srgbClr val="0078D3"/>
                </a:solidFill>
                <a:latin typeface="Segoe UI" panose="020B0502040204020203" pitchFamily="34" charset="0"/>
                <a:cs typeface="Segoe UI" panose="020B0502040204020203" pitchFamily="34" charset="0"/>
              </a:rPr>
              <a:t>applications</a:t>
            </a:r>
            <a:r>
              <a:rPr lang="en-US" sz="2040" spc="-50">
                <a:solidFill>
                  <a:srgbClr val="3C3C41"/>
                </a:solidFill>
                <a:latin typeface="Segoe UI" panose="020B0502040204020203" pitchFamily="34" charset="0"/>
                <a:cs typeface="Segoe UI" panose="020B0502040204020203" pitchFamily="34" charset="0"/>
              </a:rPr>
              <a:t> and </a:t>
            </a:r>
            <a:r>
              <a:rPr lang="en-US" sz="2040" spc="-50">
                <a:solidFill>
                  <a:srgbClr val="0078D3"/>
                </a:solidFill>
                <a:latin typeface="Segoe UI" panose="020B0502040204020203" pitchFamily="34" charset="0"/>
                <a:cs typeface="Segoe UI" panose="020B0502040204020203" pitchFamily="34" charset="0"/>
              </a:rPr>
              <a:t>data</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VM snapshots and using Azure Backup and Recovery Services vaults.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Subscription limits restricting the number of Recovery Services vaults and the size of each vault.</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Geo-replication and DR capabilities for PaaS services.</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a:extLst>
              <a:ext uri="{FF2B5EF4-FFF2-40B4-BE49-F238E27FC236}">
                <a16:creationId xmlns:a16="http://schemas.microsoft.com/office/drawing/2014/main" id="{26B69E8B-BAD0-4809-B575-8CEE75992BE2}"/>
              </a:ext>
            </a:extLst>
          </p:cNvPr>
          <p:cNvSpPr txBox="1">
            <a:spLocks/>
          </p:cNvSpPr>
          <p:nvPr/>
        </p:nvSpPr>
        <p:spPr>
          <a:xfrm>
            <a:off x="1214334" y="3756806"/>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Network connectivity </a:t>
            </a:r>
            <a:r>
              <a:rPr lang="en-US" sz="2040" spc="-50">
                <a:solidFill>
                  <a:srgbClr val="3C3C41"/>
                </a:solidFill>
                <a:latin typeface="Segoe UI" panose="020B0502040204020203" pitchFamily="34" charset="0"/>
                <a:cs typeface="Segoe UI" panose="020B0502040204020203" pitchFamily="34" charset="0"/>
              </a:rPr>
              <a:t>if a </a:t>
            </a:r>
            <a:r>
              <a:rPr lang="en-US" sz="2040" spc="-50">
                <a:solidFill>
                  <a:srgbClr val="0078D3"/>
                </a:solidFill>
                <a:latin typeface="Segoe UI" panose="020B0502040204020203" pitchFamily="34" charset="0"/>
                <a:cs typeface="Segoe UI" panose="020B0502040204020203" pitchFamily="34" charset="0"/>
              </a:rPr>
              <a:t>failover</a:t>
            </a:r>
            <a:r>
              <a:rPr lang="en-US" sz="2040" spc="-50">
                <a:solidFill>
                  <a:srgbClr val="3C3C41"/>
                </a:solidFill>
                <a:latin typeface="Segoe UI" panose="020B0502040204020203" pitchFamily="34" charset="0"/>
                <a:cs typeface="Segoe UI" panose="020B0502040204020203" pitchFamily="34" charset="0"/>
              </a:rPr>
              <a:t> occurs</a:t>
            </a:r>
            <a:r>
              <a:rPr lang="en-US" sz="2040" spc="-50">
                <a:solidFill>
                  <a:srgbClr val="0078D3"/>
                </a:solidFill>
                <a:latin typeface="Segoe UI" panose="020B0502040204020203" pitchFamily="34" charset="0"/>
                <a:cs typeface="Segoe UI" panose="020B0502040204020203" pitchFamily="34" charset="0"/>
              </a:rPr>
              <a:t>.</a:t>
            </a:r>
          </a:p>
          <a:p>
            <a:pPr defTabSz="932563"/>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Bandwidth capacity planning for Azure ExpressRoute.</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Traffic routing if a regional, zonal, or network outage occurs.</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24678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considerations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705078"/>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Planned </a:t>
            </a:r>
            <a:r>
              <a:rPr lang="en-US" sz="2040" spc="-50">
                <a:solidFill>
                  <a:srgbClr val="3C3C41"/>
                </a:solidFill>
                <a:latin typeface="Segoe UI" panose="020B0502040204020203" pitchFamily="34" charset="0"/>
                <a:cs typeface="Segoe UI" panose="020B0502040204020203" pitchFamily="34" charset="0"/>
              </a:rPr>
              <a:t>and</a:t>
            </a:r>
            <a:r>
              <a:rPr lang="en-US" sz="2040" spc="-50">
                <a:solidFill>
                  <a:srgbClr val="0078D3"/>
                </a:solidFill>
                <a:latin typeface="Segoe UI" panose="020B0502040204020203" pitchFamily="34" charset="0"/>
                <a:cs typeface="Segoe UI" panose="020B0502040204020203" pitchFamily="34" charset="0"/>
              </a:rPr>
              <a:t> unplanned failovers</a:t>
            </a:r>
          </a:p>
          <a:p>
            <a:pPr marL="349724" indent="-349724" defTabSz="932563">
              <a:buFont typeface="Arial" panose="020B0604020202020204" pitchFamily="34" charset="0"/>
              <a:buChar char="•"/>
            </a:pPr>
            <a:endParaRPr lang="en-US" sz="2040" spc="-50">
              <a:solidFill>
                <a:srgbClr val="0078D3"/>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IP address consistency requirements and the potential need to maintain IP addresses after failover and failback.</a:t>
            </a:r>
          </a:p>
          <a:p>
            <a:pPr marL="735067" lvl="1" indent="-349724" defTabSz="932563">
              <a:buFont typeface="Arial" panose="020B0604020202020204" pitchFamily="34" charset="0"/>
              <a:buChar char="•"/>
            </a:pPr>
            <a:endParaRPr lang="en-US" sz="1640">
              <a:solidFill>
                <a:srgbClr val="3C3C41"/>
              </a:solidFill>
              <a:latin typeface="Segoe UI" panose="020B0502040204020203" pitchFamily="34" charset="0"/>
              <a:cs typeface="Segoe UI" panose="020B0502040204020203" pitchFamily="34" charset="0"/>
            </a:endParaRPr>
          </a:p>
          <a:p>
            <a:pPr marL="735067" lvl="1" indent="-349724" defTabSz="932563">
              <a:buFont typeface="Arial" panose="020B0604020202020204" pitchFamily="34" charset="0"/>
              <a:buChar char="•"/>
            </a:pPr>
            <a:r>
              <a:rPr lang="en-US" sz="1640">
                <a:solidFill>
                  <a:srgbClr val="3C3C41"/>
                </a:solidFill>
                <a:latin typeface="Segoe UI" panose="020B0502040204020203" pitchFamily="34" charset="0"/>
                <a:cs typeface="Segoe UI" panose="020B0502040204020203" pitchFamily="34" charset="0"/>
              </a:rPr>
              <a:t>Maintained engineering DevOps capabilities.</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8" name="Content Placeholder 2">
            <a:extLst>
              <a:ext uri="{FF2B5EF4-FFF2-40B4-BE49-F238E27FC236}">
                <a16:creationId xmlns:a16="http://schemas.microsoft.com/office/drawing/2014/main" id="{26B69E8B-BAD0-4809-B575-8CEE75992BE2}"/>
              </a:ext>
            </a:extLst>
          </p:cNvPr>
          <p:cNvSpPr txBox="1">
            <a:spLocks/>
          </p:cNvSpPr>
          <p:nvPr/>
        </p:nvSpPr>
        <p:spPr>
          <a:xfrm>
            <a:off x="1214334" y="3442052"/>
            <a:ext cx="10783172" cy="2911308"/>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Azure Key Vault </a:t>
            </a:r>
            <a:r>
              <a:rPr lang="en-US" sz="2040" spc="-50">
                <a:solidFill>
                  <a:srgbClr val="3C3C41"/>
                </a:solidFill>
                <a:latin typeface="Segoe UI" panose="020B0502040204020203" pitchFamily="34" charset="0"/>
                <a:cs typeface="Segoe UI" panose="020B0502040204020203" pitchFamily="34" charset="0"/>
              </a:rPr>
              <a:t>DR for application </a:t>
            </a:r>
            <a:r>
              <a:rPr lang="en-US" sz="2040" spc="-50">
                <a:solidFill>
                  <a:srgbClr val="0078D3"/>
                </a:solidFill>
                <a:latin typeface="Segoe UI" panose="020B0502040204020203" pitchFamily="34" charset="0"/>
                <a:cs typeface="Segoe UI" panose="020B0502040204020203" pitchFamily="34" charset="0"/>
              </a:rPr>
              <a:t>keys</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certificates</a:t>
            </a:r>
            <a:r>
              <a:rPr lang="en-US" sz="2040" spc="-50">
                <a:solidFill>
                  <a:srgbClr val="3C3C41"/>
                </a:solidFill>
                <a:latin typeface="Segoe UI" panose="020B0502040204020203" pitchFamily="34" charset="0"/>
                <a:cs typeface="Segoe UI" panose="020B0502040204020203" pitchFamily="34" charset="0"/>
              </a:rPr>
              <a:t>, and </a:t>
            </a:r>
            <a:r>
              <a:rPr lang="en-US" sz="2040" spc="-50">
                <a:solidFill>
                  <a:srgbClr val="0078D3"/>
                </a:solidFill>
                <a:latin typeface="Segoe UI" panose="020B0502040204020203" pitchFamily="34" charset="0"/>
                <a:cs typeface="Segoe UI" panose="020B0502040204020203" pitchFamily="34" charset="0"/>
              </a:rPr>
              <a:t>secrets..</a:t>
            </a:r>
          </a:p>
        </p:txBody>
      </p:sp>
    </p:spTree>
    <p:extLst>
      <p:ext uri="{BB962C8B-B14F-4D97-AF65-F5344CB8AC3E}">
        <p14:creationId xmlns:p14="http://schemas.microsoft.com/office/powerpoint/2010/main" val="35373229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EF04166-2CA5-4677-8ECB-2A7082E5346A}"/>
              </a:ext>
            </a:extLst>
          </p:cNvPr>
          <p:cNvSpPr>
            <a:spLocks noGrp="1"/>
          </p:cNvSpPr>
          <p:nvPr>
            <p:ph type="title"/>
          </p:nvPr>
        </p:nvSpPr>
        <p:spPr/>
        <p:txBody>
          <a:bodyPr/>
          <a:lstStyle/>
          <a:p>
            <a:r>
              <a:rPr lang="en-US"/>
              <a:t>Design recommendations…</a:t>
            </a:r>
          </a:p>
        </p:txBody>
      </p:sp>
      <p:sp>
        <p:nvSpPr>
          <p:cNvPr id="3" name="Foliennummernplatzhalter 2">
            <a:extLst>
              <a:ext uri="{FF2B5EF4-FFF2-40B4-BE49-F238E27FC236}">
                <a16:creationId xmlns:a16="http://schemas.microsoft.com/office/drawing/2014/main" id="{3A37204F-7319-4E82-BB1A-C0C26B0ACC00}"/>
              </a:ext>
            </a:extLst>
          </p:cNvPr>
          <p:cNvSpPr>
            <a:spLocks noGrp="1"/>
          </p:cNvSpPr>
          <p:nvPr>
            <p:ph type="sldNum" sz="quarter" idx="4294967295"/>
          </p:nvPr>
        </p:nvSpPr>
        <p:spPr>
          <a:xfrm>
            <a:off x="12061580" y="6529843"/>
            <a:ext cx="374012" cy="372394"/>
          </a:xfrm>
          <a:prstGeom prst="rect">
            <a:avLst/>
          </a:prstGeom>
        </p:spPr>
        <p:txBody>
          <a:bodyPr/>
          <a:lstStyle/>
          <a:p>
            <a:pPr defTabSz="932597"/>
            <a:fld id="{7B76384A-BF72-4EC3-9EB1-950545506B9E}" type="slidenum">
              <a:rPr lang="en-IN" sz="1836">
                <a:solidFill>
                  <a:srgbClr val="FFFFFF"/>
                </a:solidFill>
                <a:latin typeface="Segoe UI"/>
              </a:rPr>
              <a:pPr defTabSz="932597"/>
              <a:t>39</a:t>
            </a:fld>
            <a:endParaRPr lang="en-IN" sz="1836">
              <a:solidFill>
                <a:srgbClr val="FFFFFF"/>
              </a:solidFill>
              <a:latin typeface="Segoe UI"/>
            </a:endParaRPr>
          </a:p>
        </p:txBody>
      </p:sp>
    </p:spTree>
    <p:extLst>
      <p:ext uri="{BB962C8B-B14F-4D97-AF65-F5344CB8AC3E}">
        <p14:creationId xmlns:p14="http://schemas.microsoft.com/office/powerpoint/2010/main" val="4123748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510553-17BD-48CD-A8E2-5EF86369AA24}"/>
              </a:ext>
            </a:extLst>
          </p:cNvPr>
          <p:cNvSpPr>
            <a:spLocks noGrp="1"/>
          </p:cNvSpPr>
          <p:nvPr>
            <p:ph type="title"/>
          </p:nvPr>
        </p:nvSpPr>
        <p:spPr/>
        <p:txBody>
          <a:bodyPr/>
          <a:lstStyle/>
          <a:p>
            <a:pPr algn="ctr"/>
            <a:r>
              <a:rPr lang="en-US"/>
              <a:t>Azure portal offers enterprise-grade management</a:t>
            </a:r>
          </a:p>
        </p:txBody>
      </p:sp>
      <p:sp>
        <p:nvSpPr>
          <p:cNvPr id="63" name="Oval 62" descr="Blue outlined circle"/>
          <p:cNvSpPr/>
          <p:nvPr/>
        </p:nvSpPr>
        <p:spPr bwMode="auto">
          <a:xfrm>
            <a:off x="2811136" y="1654376"/>
            <a:ext cx="3009853" cy="300985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87911" y="1695677"/>
            <a:ext cx="884617" cy="46488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32563">
              <a:defRPr/>
            </a:pPr>
            <a:r>
              <a:rPr lang="en-US" sz="1224">
                <a:solidFill>
                  <a:prstClr val="white"/>
                </a:solidFill>
                <a:latin typeface="Segoe UI Semibold" panose="020B0702040204020203" pitchFamily="34" charset="0"/>
                <a:cs typeface="Segoe UI Semibold" panose="020B0702040204020203" pitchFamily="34" charset="0"/>
              </a:rPr>
              <a:t>Govern</a:t>
            </a:r>
          </a:p>
        </p:txBody>
      </p:sp>
      <p:sp>
        <p:nvSpPr>
          <p:cNvPr id="126" name="TextBox 125" descr="Govern text">
            <a:extLst>
              <a:ext uri="{FF2B5EF4-FFF2-40B4-BE49-F238E27FC236}">
                <a16:creationId xmlns:a16="http://schemas.microsoft.com/office/drawing/2014/main" id="{F5B1C3BE-F9AF-433F-81E8-DE3EE67B829F}"/>
              </a:ext>
            </a:extLst>
          </p:cNvPr>
          <p:cNvSpPr txBox="1"/>
          <p:nvPr/>
        </p:nvSpPr>
        <p:spPr>
          <a:xfrm>
            <a:off x="387911" y="1976169"/>
            <a:ext cx="1646095" cy="651661"/>
          </a:xfrm>
          <a:prstGeom prst="rect">
            <a:avLst/>
          </a:prstGeom>
          <a:noFill/>
        </p:spPr>
        <p:txBody>
          <a:bodyPr wrap="none" lIns="182828" tIns="146262" rIns="182828" bIns="146262" rtlCol="0">
            <a:spAutoFit/>
          </a:bodyPr>
          <a:lstStyle/>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Policy management</a:t>
            </a:r>
          </a:p>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Cost management</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87911" y="3411402"/>
            <a:ext cx="1087150" cy="468289"/>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32563">
              <a:defRPr/>
            </a:pPr>
            <a:r>
              <a:rPr lang="en-US" sz="1224">
                <a:solidFill>
                  <a:prstClr val="white"/>
                </a:solidFill>
                <a:latin typeface="Segoe UI Semibold" panose="020B0702040204020203" pitchFamily="34" charset="0"/>
                <a:cs typeface="Segoe UI Semibold" panose="020B07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387911" y="3730711"/>
            <a:ext cx="2741372" cy="612423"/>
          </a:xfrm>
          <a:prstGeom prst="rect">
            <a:avLst/>
          </a:prstGeom>
          <a:noFill/>
        </p:spPr>
        <p:txBody>
          <a:bodyPr wrap="square" lIns="182828" tIns="146262" rIns="182828" bIns="146262" rtlCol="0">
            <a:spAutoFit/>
          </a:bodyPr>
          <a:lstStyle/>
          <a:p>
            <a:pP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Update management, scripting</a:t>
            </a:r>
            <a:br>
              <a:rPr lang="en-US" sz="1122">
                <a:solidFill>
                  <a:prstClr val="white"/>
                </a:solidFill>
                <a:latin typeface="Segoe UI" panose="020B0502040204020203" pitchFamily="34" charset="0"/>
                <a:cs typeface="Segoe UI" panose="020B0502040204020203" pitchFamily="34" charset="0"/>
              </a:rPr>
            </a:br>
            <a:r>
              <a:rPr lang="en-US" sz="1122">
                <a:solidFill>
                  <a:prstClr val="white"/>
                </a:solidFill>
                <a:latin typeface="Segoe UI" panose="020B0502040204020203" pitchFamily="34" charset="0"/>
                <a:cs typeface="Segoe UI" panose="020B0502040204020203" pitchFamily="34" charset="0"/>
              </a:rPr>
              <a:t>automation, configuration</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3741442" y="5379066"/>
            <a:ext cx="1185425" cy="464888"/>
          </a:xfrm>
          <a:prstGeom prst="rect">
            <a:avLst/>
          </a:prstGeom>
        </p:spPr>
        <p:txBody>
          <a:bodyPr wrap="squar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defRPr/>
            </a:pPr>
            <a:r>
              <a:rPr lang="en-US" sz="1224">
                <a:solidFill>
                  <a:prstClr val="white"/>
                </a:solidFill>
                <a:latin typeface="Segoe UI Semibold" panose="020B0702040204020203" pitchFamily="34" charset="0"/>
                <a:cs typeface="Segoe UI Semibold" panose="020B07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2527235" y="5632058"/>
            <a:ext cx="3613838" cy="612423"/>
          </a:xfrm>
          <a:prstGeom prst="rect">
            <a:avLst/>
          </a:prstGeom>
          <a:noFill/>
        </p:spPr>
        <p:txBody>
          <a:bodyPr wrap="square" lIns="182828" tIns="146262" rIns="182828" bIns="146262" rtlCol="0">
            <a:spAutoFit/>
          </a:bodyPr>
          <a:lstStyle/>
          <a:p>
            <a:pPr algn="ct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App, infrastructure and network monitoring</a:t>
            </a:r>
            <a:br>
              <a:rPr lang="en-US" sz="1122">
                <a:solidFill>
                  <a:prstClr val="white"/>
                </a:solidFill>
                <a:latin typeface="Segoe UI" panose="020B0502040204020203" pitchFamily="34" charset="0"/>
                <a:cs typeface="Segoe UI" panose="020B0502040204020203" pitchFamily="34" charset="0"/>
              </a:rPr>
            </a:br>
            <a:r>
              <a:rPr lang="en-US" sz="1122">
                <a:solidFill>
                  <a:prstClr val="white"/>
                </a:solidFill>
                <a:latin typeface="Segoe UI" panose="020B0502040204020203" pitchFamily="34" charset="0"/>
                <a:cs typeface="Segoe UI" panose="020B0502040204020203" pitchFamily="34" charset="0"/>
              </a:rPr>
              <a:t>log analytics, and diagnostics</a:t>
            </a:r>
          </a:p>
        </p:txBody>
      </p: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872883" y="3411401"/>
            <a:ext cx="1238348" cy="58351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r" defTabSz="932563">
              <a:defRPr/>
            </a:pPr>
            <a:r>
              <a:rPr lang="en-US" sz="2040">
                <a:solidFill>
                  <a:srgbClr val="0078D4"/>
                </a:solidFill>
                <a:latin typeface="Segoe UI Semibold" panose="020B0702040204020203" pitchFamily="34" charset="0"/>
                <a:cs typeface="Segoe UI Semibold" panose="020B07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154594" y="3730710"/>
            <a:ext cx="1953001" cy="756427"/>
          </a:xfrm>
          <a:prstGeom prst="rect">
            <a:avLst/>
          </a:prstGeom>
          <a:noFill/>
        </p:spPr>
        <p:txBody>
          <a:bodyPr wrap="none" lIns="182828" tIns="146262" rIns="182828" bIns="146262" rtlCol="0">
            <a:spAutoFit/>
          </a:bodyPr>
          <a:lstStyle/>
          <a:p>
            <a:pPr algn="r" defTabSz="950756">
              <a:lnSpc>
                <a:spcPct val="90000"/>
              </a:lnSpc>
              <a:spcBef>
                <a:spcPts val="300"/>
              </a:spcBef>
              <a:defRPr/>
            </a:pPr>
            <a:r>
              <a:rPr lang="en-US" sz="1632">
                <a:solidFill>
                  <a:prstClr val="white"/>
                </a:solidFill>
                <a:latin typeface="Segoe UI" panose="020B0502040204020203" pitchFamily="34" charset="0"/>
                <a:cs typeface="Segoe UI" panose="020B0502040204020203" pitchFamily="34" charset="0"/>
              </a:rPr>
              <a:t>Backup and</a:t>
            </a:r>
            <a:br>
              <a:rPr lang="en-US" sz="1632">
                <a:solidFill>
                  <a:prstClr val="white"/>
                </a:solidFill>
                <a:latin typeface="Segoe UI" panose="020B0502040204020203" pitchFamily="34" charset="0"/>
                <a:cs typeface="Segoe UI" panose="020B0502040204020203" pitchFamily="34" charset="0"/>
              </a:rPr>
            </a:br>
            <a:r>
              <a:rPr lang="en-US" sz="1632">
                <a:solidFill>
                  <a:prstClr val="white"/>
                </a:solidFill>
                <a:latin typeface="Segoe UI" panose="020B0502040204020203" pitchFamily="34" charset="0"/>
                <a:cs typeface="Segoe UI" panose="020B0502040204020203" pitchFamily="34" charset="0"/>
              </a:rPr>
              <a:t>disaster recovery</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7400603" y="1695677"/>
            <a:ext cx="843612" cy="464888"/>
          </a:xfrm>
          <a:prstGeom prst="rect">
            <a:avLst/>
          </a:prstGeom>
          <a:noFill/>
        </p:spPr>
        <p:txBody>
          <a:bodyPr wrap="none" lIns="182828" tIns="146262" rIns="182828" bIns="14626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r" defTabSz="932563">
              <a:defRPr/>
            </a:pPr>
            <a:r>
              <a:rPr lang="en-US" sz="1224">
                <a:solidFill>
                  <a:prstClr val="white"/>
                </a:solidFill>
                <a:latin typeface="Segoe UI Semibold" panose="020B0702040204020203" pitchFamily="34" charset="0"/>
                <a:cs typeface="Segoe UI Semibold" panose="020B07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6464057" y="1976169"/>
            <a:ext cx="1780158" cy="651661"/>
          </a:xfrm>
          <a:prstGeom prst="rect">
            <a:avLst/>
          </a:prstGeom>
          <a:noFill/>
        </p:spPr>
        <p:txBody>
          <a:bodyPr wrap="none" lIns="182828" tIns="146262" rIns="182828" bIns="146262" rtlCol="0">
            <a:spAutoFit/>
          </a:bodyPr>
          <a:lstStyle/>
          <a:p>
            <a:pPr algn="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Security management</a:t>
            </a:r>
          </a:p>
          <a:p>
            <a:pPr algn="r" defTabSz="950756">
              <a:lnSpc>
                <a:spcPct val="90000"/>
              </a:lnSpc>
              <a:spcBef>
                <a:spcPts val="300"/>
              </a:spcBef>
              <a:defRPr/>
            </a:pPr>
            <a:r>
              <a:rPr lang="en-US" sz="1122">
                <a:solidFill>
                  <a:prstClr val="white"/>
                </a:solidFill>
                <a:latin typeface="Segoe UI" panose="020B0502040204020203" pitchFamily="34" charset="0"/>
                <a:cs typeface="Segoe UI" panose="020B0502040204020203" pitchFamily="34" charset="0"/>
              </a:rPr>
              <a:t>Threat protection</a:t>
            </a:r>
          </a:p>
        </p:txBody>
      </p:sp>
      <p:grpSp>
        <p:nvGrpSpPr>
          <p:cNvPr id="13" name="Group 12" descr="Azure portal circle"/>
          <p:cNvGrpSpPr/>
          <p:nvPr/>
        </p:nvGrpSpPr>
        <p:grpSpPr>
          <a:xfrm>
            <a:off x="3185239" y="2037392"/>
            <a:ext cx="2251195" cy="2235846"/>
            <a:chOff x="5909775" y="2466109"/>
            <a:chExt cx="2207566" cy="2192516"/>
          </a:xfrm>
        </p:grpSpPr>
        <p:pic>
          <p:nvPicPr>
            <p:cNvPr id="4" name="Picture 3" descr="Screenshot of Azure portal">
              <a:extLst>
                <a:ext uri="{FF2B5EF4-FFF2-40B4-BE49-F238E27FC236}">
                  <a16:creationId xmlns:a16="http://schemas.microsoft.com/office/drawing/2014/main" id="{CFB849A7-ED02-4630-925E-B9CD21DD2B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925983" y="2466109"/>
              <a:ext cx="2191358" cy="2177546"/>
            </a:xfrm>
            <a:prstGeom prst="ellipse">
              <a:avLst/>
            </a:prstGeom>
            <a:ln>
              <a:noFill/>
            </a:ln>
            <a:effectLst>
              <a:softEdge rad="0"/>
            </a:effectLst>
          </p:spPr>
        </p:pic>
        <p:sp>
          <p:nvSpPr>
            <p:cNvPr id="3" name="Oval 2" descr="Azure portal screenshot in a circle"/>
            <p:cNvSpPr/>
            <p:nvPr/>
          </p:nvSpPr>
          <p:spPr bwMode="auto">
            <a:xfrm>
              <a:off x="5925983" y="2470043"/>
              <a:ext cx="2191358" cy="2188582"/>
            </a:xfrm>
            <a:prstGeom prst="ellipse">
              <a:avLst/>
            </a:prstGeom>
            <a:gradFill flip="none" rotWithShape="1">
              <a:gsLst>
                <a:gs pos="22000">
                  <a:schemeClr val="accent2">
                    <a:alpha val="75000"/>
                  </a:schemeClr>
                </a:gs>
                <a:gs pos="98000">
                  <a:schemeClr val="accent2">
                    <a:alpha val="56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09775" y="3131183"/>
              <a:ext cx="2193536" cy="866301"/>
            </a:xfrm>
            <a:prstGeom prst="rect">
              <a:avLst/>
            </a:prstGeom>
          </p:spPr>
          <p:txBody>
            <a:bodyPr vert="horz" wrap="square" lIns="146262" tIns="91414" rIns="146262" bIns="91414"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049">
                <a:defRPr/>
              </a:pPr>
              <a:r>
                <a:rPr lang="en-US" sz="2800" kern="0" spc="0">
                  <a:solidFill>
                    <a:prstClr val="white"/>
                  </a:solidFill>
                  <a:latin typeface="Segoe UI Semibold" panose="020B0702040204020203" pitchFamily="34" charset="0"/>
                  <a:cs typeface="Segoe UI Semibold" panose="020B0702040204020203" pitchFamily="34" charset="0"/>
                </a:rPr>
                <a:t>Azure</a:t>
              </a:r>
              <a:br>
                <a:rPr lang="en-US" sz="2800" kern="0" spc="0">
                  <a:solidFill>
                    <a:prstClr val="white"/>
                  </a:solidFill>
                  <a:latin typeface="Segoe UI Semibold" panose="020B0702040204020203" pitchFamily="34" charset="0"/>
                  <a:cs typeface="Segoe UI Semibold" panose="020B0702040204020203" pitchFamily="34" charset="0"/>
                </a:rPr>
              </a:br>
              <a:r>
                <a:rPr lang="en-US" sz="2800" kern="0" spc="0">
                  <a:solidFill>
                    <a:prstClr val="white"/>
                  </a:solidFill>
                  <a:latin typeface="Segoe UI Semibold" panose="020B0702040204020203" pitchFamily="34" charset="0"/>
                  <a:cs typeface="Segoe UI Semibold" panose="020B0702040204020203" pitchFamily="34" charset="0"/>
                </a:rPr>
                <a:t>portal</a:t>
              </a:r>
            </a:p>
          </p:txBody>
        </p:sp>
      </p:grpSp>
      <p:grpSp>
        <p:nvGrpSpPr>
          <p:cNvPr id="7" name="Group 6" descr="Govern">
            <a:extLst>
              <a:ext uri="{FF2B5EF4-FFF2-40B4-BE49-F238E27FC236}">
                <a16:creationId xmlns:a16="http://schemas.microsoft.com/office/drawing/2014/main" id="{DED9D249-34CE-470F-87E5-6B38A6CBC70C}"/>
              </a:ext>
            </a:extLst>
          </p:cNvPr>
          <p:cNvGrpSpPr/>
          <p:nvPr/>
        </p:nvGrpSpPr>
        <p:grpSpPr>
          <a:xfrm>
            <a:off x="3107598" y="1696923"/>
            <a:ext cx="510868" cy="514540"/>
            <a:chOff x="4893385" y="1663801"/>
            <a:chExt cx="500896" cy="504497"/>
          </a:xfrm>
        </p:grpSpPr>
        <p:sp useBgFill="1">
          <p:nvSpPr>
            <p:cNvPr id="41" name="Oval 40">
              <a:extLst>
                <a:ext uri="{FF2B5EF4-FFF2-40B4-BE49-F238E27FC236}">
                  <a16:creationId xmlns:a16="http://schemas.microsoft.com/office/drawing/2014/main" id="{E4867B24-EB8E-4C9F-9B07-2808B2FD4165}"/>
                </a:ext>
              </a:extLst>
            </p:cNvPr>
            <p:cNvSpPr/>
            <p:nvPr/>
          </p:nvSpPr>
          <p:spPr bwMode="auto">
            <a:xfrm>
              <a:off x="4893385" y="1667402"/>
              <a:ext cx="500896" cy="5008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8" name="Graphic 47" descr="scales, legal">
              <a:extLst>
                <a:ext uri="{FF2B5EF4-FFF2-40B4-BE49-F238E27FC236}">
                  <a16:creationId xmlns:a16="http://schemas.microsoft.com/office/drawing/2014/main" id="{DAB1A118-9BAB-4302-9ACF-F7F11A460D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55944" y="1663801"/>
              <a:ext cx="387070" cy="393982"/>
            </a:xfrm>
            <a:prstGeom prst="rect">
              <a:avLst/>
            </a:prstGeom>
          </p:spPr>
        </p:pic>
      </p:grpSp>
      <p:grpSp>
        <p:nvGrpSpPr>
          <p:cNvPr id="10" name="Group 9" descr="Monitor">
            <a:extLst>
              <a:ext uri="{FF2B5EF4-FFF2-40B4-BE49-F238E27FC236}">
                <a16:creationId xmlns:a16="http://schemas.microsoft.com/office/drawing/2014/main" id="{C876E407-6EAF-4BF3-B543-3C889CEF6FAD}"/>
              </a:ext>
            </a:extLst>
          </p:cNvPr>
          <p:cNvGrpSpPr/>
          <p:nvPr/>
        </p:nvGrpSpPr>
        <p:grpSpPr>
          <a:xfrm>
            <a:off x="4073569" y="4454714"/>
            <a:ext cx="559185" cy="422086"/>
            <a:chOff x="5840502" y="4367763"/>
            <a:chExt cx="548270" cy="413847"/>
          </a:xfrm>
        </p:grpSpPr>
        <p:sp useBgFill="1">
          <p:nvSpPr>
            <p:cNvPr id="37" name="Oval 36">
              <a:extLst>
                <a:ext uri="{FF2B5EF4-FFF2-40B4-BE49-F238E27FC236}">
                  <a16:creationId xmlns:a16="http://schemas.microsoft.com/office/drawing/2014/main" id="{17214C49-3E9C-4144-9DED-0CBEF3401AA0}"/>
                </a:ext>
              </a:extLst>
            </p:cNvPr>
            <p:cNvSpPr/>
            <p:nvPr/>
          </p:nvSpPr>
          <p:spPr bwMode="auto">
            <a:xfrm>
              <a:off x="5840502" y="4367763"/>
              <a:ext cx="548270" cy="4059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0" name="magnifying glass" descr="magnifying glass, search">
              <a:extLst>
                <a:ext uri="{FF2B5EF4-FFF2-40B4-BE49-F238E27FC236}">
                  <a16:creationId xmlns:a16="http://schemas.microsoft.com/office/drawing/2014/main" id="{842901D7-73E2-4617-934C-D75E8A134691}"/>
                </a:ext>
              </a:extLst>
            </p:cNvPr>
            <p:cNvGrpSpPr/>
            <p:nvPr/>
          </p:nvGrpSpPr>
          <p:grpSpPr>
            <a:xfrm>
              <a:off x="5946442" y="4402562"/>
              <a:ext cx="379048" cy="379048"/>
              <a:chOff x="4450109" y="3923503"/>
              <a:chExt cx="443854" cy="443854"/>
            </a:xfrm>
          </p:grpSpPr>
          <p:sp useBgFill="1">
            <p:nvSpPr>
              <p:cNvPr id="51" name="Freeform: Shape 50">
                <a:extLst>
                  <a:ext uri="{FF2B5EF4-FFF2-40B4-BE49-F238E27FC236}">
                    <a16:creationId xmlns:a16="http://schemas.microsoft.com/office/drawing/2014/main" id="{BE11D4EE-D8B8-413E-8EB7-D69E85414185}"/>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2" name="Freeform: Shape 51">
                <a:extLst>
                  <a:ext uri="{FF2B5EF4-FFF2-40B4-BE49-F238E27FC236}">
                    <a16:creationId xmlns:a16="http://schemas.microsoft.com/office/drawing/2014/main" id="{6BE16CFD-F6CC-4049-AB63-2DC9D40371E5}"/>
                  </a:ext>
                </a:extLst>
              </p:cNvPr>
              <p:cNvSpPr/>
              <p:nvPr/>
            </p:nvSpPr>
            <p:spPr>
              <a:xfrm>
                <a:off x="4453473" y="3928006"/>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rgbClr val="0078D4"/>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3" name="Freeform: Shape 52">
                <a:extLst>
                  <a:ext uri="{FF2B5EF4-FFF2-40B4-BE49-F238E27FC236}">
                    <a16:creationId xmlns:a16="http://schemas.microsoft.com/office/drawing/2014/main" id="{35A22681-BA77-4145-86A3-4ED2E902A929}"/>
                  </a:ext>
                </a:extLst>
              </p:cNvPr>
              <p:cNvSpPr/>
              <p:nvPr/>
            </p:nvSpPr>
            <p:spPr>
              <a:xfrm>
                <a:off x="4557448" y="4019826"/>
                <a:ext cx="22879" cy="137274"/>
              </a:xfrm>
              <a:custGeom>
                <a:avLst/>
                <a:gdLst>
                  <a:gd name="connsiteX0" fmla="*/ 23782 w 22879"/>
                  <a:gd name="connsiteY0" fmla="*/ 1627 h 137274"/>
                  <a:gd name="connsiteX1" fmla="*/ 1627 w 22879"/>
                  <a:gd name="connsiteY1" fmla="*/ 1627 h 137274"/>
                  <a:gd name="connsiteX2" fmla="*/ 1627 w 22879"/>
                  <a:gd name="connsiteY2" fmla="*/ 138811 h 137274"/>
                  <a:gd name="connsiteX3" fmla="*/ 23782 w 22879"/>
                  <a:gd name="connsiteY3" fmla="*/ 138811 h 137274"/>
                  <a:gd name="connsiteX4" fmla="*/ 23782 w 22879"/>
                  <a:gd name="connsiteY4" fmla="*/ 1627 h 13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137274">
                    <a:moveTo>
                      <a:pt x="23782" y="1627"/>
                    </a:moveTo>
                    <a:lnTo>
                      <a:pt x="1627" y="1627"/>
                    </a:lnTo>
                    <a:lnTo>
                      <a:pt x="1627" y="138811"/>
                    </a:lnTo>
                    <a:lnTo>
                      <a:pt x="23782" y="138811"/>
                    </a:lnTo>
                    <a:lnTo>
                      <a:pt x="23782" y="1627"/>
                    </a:lnTo>
                    <a:close/>
                  </a:path>
                </a:pathLst>
              </a:custGeom>
              <a:solidFill>
                <a:srgbClr val="0078D4"/>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4" name="Freeform: Shape 53">
                <a:extLst>
                  <a:ext uri="{FF2B5EF4-FFF2-40B4-BE49-F238E27FC236}">
                    <a16:creationId xmlns:a16="http://schemas.microsoft.com/office/drawing/2014/main" id="{DA45AC68-97E7-4AB0-86B6-18842F802E08}"/>
                  </a:ext>
                </a:extLst>
              </p:cNvPr>
              <p:cNvSpPr/>
              <p:nvPr/>
            </p:nvSpPr>
            <p:spPr>
              <a:xfrm>
                <a:off x="4603282" y="4066407"/>
                <a:ext cx="22879" cy="91516"/>
              </a:xfrm>
              <a:custGeom>
                <a:avLst/>
                <a:gdLst>
                  <a:gd name="connsiteX0" fmla="*/ 23782 w 22879"/>
                  <a:gd name="connsiteY0" fmla="*/ 1627 h 91516"/>
                  <a:gd name="connsiteX1" fmla="*/ 1627 w 22879"/>
                  <a:gd name="connsiteY1" fmla="*/ 1627 h 91516"/>
                  <a:gd name="connsiteX2" fmla="*/ 1627 w 22879"/>
                  <a:gd name="connsiteY2" fmla="*/ 92218 h 91516"/>
                  <a:gd name="connsiteX3" fmla="*/ 23782 w 22879"/>
                  <a:gd name="connsiteY3" fmla="*/ 92218 h 91516"/>
                  <a:gd name="connsiteX4" fmla="*/ 23782 w 22879"/>
                  <a:gd name="connsiteY4" fmla="*/ 1627 h 9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91516">
                    <a:moveTo>
                      <a:pt x="23782" y="1627"/>
                    </a:moveTo>
                    <a:lnTo>
                      <a:pt x="1627" y="1627"/>
                    </a:lnTo>
                    <a:lnTo>
                      <a:pt x="1627" y="92218"/>
                    </a:lnTo>
                    <a:lnTo>
                      <a:pt x="23782" y="92218"/>
                    </a:lnTo>
                    <a:lnTo>
                      <a:pt x="23782" y="1627"/>
                    </a:lnTo>
                    <a:close/>
                  </a:path>
                </a:pathLst>
              </a:custGeom>
              <a:solidFill>
                <a:srgbClr val="50E6FF"/>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5" name="Freeform: Shape 54">
                <a:extLst>
                  <a:ext uri="{FF2B5EF4-FFF2-40B4-BE49-F238E27FC236}">
                    <a16:creationId xmlns:a16="http://schemas.microsoft.com/office/drawing/2014/main" id="{D363E216-1BE0-458C-A9D5-89C949575C63}"/>
                  </a:ext>
                </a:extLst>
              </p:cNvPr>
              <p:cNvSpPr/>
              <p:nvPr/>
            </p:nvSpPr>
            <p:spPr>
              <a:xfrm>
                <a:off x="4649732" y="4112469"/>
                <a:ext cx="22879" cy="45758"/>
              </a:xfrm>
              <a:custGeom>
                <a:avLst/>
                <a:gdLst>
                  <a:gd name="connsiteX0" fmla="*/ 23783 w 22879"/>
                  <a:gd name="connsiteY0" fmla="*/ 1627 h 45758"/>
                  <a:gd name="connsiteX1" fmla="*/ 1627 w 22879"/>
                  <a:gd name="connsiteY1" fmla="*/ 1627 h 45758"/>
                  <a:gd name="connsiteX2" fmla="*/ 1627 w 22879"/>
                  <a:gd name="connsiteY2" fmla="*/ 46159 h 45758"/>
                  <a:gd name="connsiteX3" fmla="*/ 23783 w 22879"/>
                  <a:gd name="connsiteY3" fmla="*/ 46159 h 45758"/>
                  <a:gd name="connsiteX4" fmla="*/ 23783 w 22879"/>
                  <a:gd name="connsiteY4" fmla="*/ 1627 h 4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45758">
                    <a:moveTo>
                      <a:pt x="23783" y="1627"/>
                    </a:moveTo>
                    <a:lnTo>
                      <a:pt x="1627" y="1627"/>
                    </a:lnTo>
                    <a:lnTo>
                      <a:pt x="1627" y="46159"/>
                    </a:lnTo>
                    <a:lnTo>
                      <a:pt x="23783" y="46159"/>
                    </a:lnTo>
                    <a:lnTo>
                      <a:pt x="23783" y="1627"/>
                    </a:lnTo>
                    <a:close/>
                  </a:path>
                </a:pathLst>
              </a:custGeom>
              <a:solidFill>
                <a:srgbClr val="50E6FF"/>
              </a:solidFill>
              <a:ln w="4517" cap="flat">
                <a:noFill/>
                <a:prstDash val="solid"/>
                <a:miter/>
              </a:ln>
            </p:spPr>
            <p:txBody>
              <a:bodyPr rtlCol="0" anchor="ctr"/>
              <a:lstStyle/>
              <a:p>
                <a:pPr defTabSz="932597">
                  <a:defRPr/>
                </a:pPr>
                <a:endParaRPr lang="en-US" sz="1836" kern="0">
                  <a:solidFill>
                    <a:srgbClr val="000000"/>
                  </a:solidFill>
                  <a:latin typeface="Segoe UI"/>
                </a:endParaRPr>
              </a:p>
            </p:txBody>
          </p:sp>
        </p:grpSp>
      </p:grpSp>
      <p:grpSp>
        <p:nvGrpSpPr>
          <p:cNvPr id="9" name="Group 8" descr="Configure">
            <a:extLst>
              <a:ext uri="{FF2B5EF4-FFF2-40B4-BE49-F238E27FC236}">
                <a16:creationId xmlns:a16="http://schemas.microsoft.com/office/drawing/2014/main" id="{05C91BC6-C02D-4868-934B-952AE1DAFB95}"/>
              </a:ext>
            </a:extLst>
          </p:cNvPr>
          <p:cNvGrpSpPr/>
          <p:nvPr/>
        </p:nvGrpSpPr>
        <p:grpSpPr>
          <a:xfrm>
            <a:off x="2672954" y="3415370"/>
            <a:ext cx="480227" cy="480227"/>
            <a:chOff x="4467225" y="3348706"/>
            <a:chExt cx="470854" cy="470854"/>
          </a:xfrm>
        </p:grpSpPr>
        <p:sp useBgFill="1">
          <p:nvSpPr>
            <p:cNvPr id="45" name="Oval 44">
              <a:extLst>
                <a:ext uri="{FF2B5EF4-FFF2-40B4-BE49-F238E27FC236}">
                  <a16:creationId xmlns:a16="http://schemas.microsoft.com/office/drawing/2014/main" id="{3CFDDF8B-5104-4988-8546-B50E8A7FEB25}"/>
                </a:ext>
              </a:extLst>
            </p:cNvPr>
            <p:cNvSpPr/>
            <p:nvPr/>
          </p:nvSpPr>
          <p:spPr bwMode="auto">
            <a:xfrm>
              <a:off x="4467225" y="3348706"/>
              <a:ext cx="470854" cy="47085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7" name="gear" descr="gear, wrench, engineer">
              <a:extLst>
                <a:ext uri="{FF2B5EF4-FFF2-40B4-BE49-F238E27FC236}">
                  <a16:creationId xmlns:a16="http://schemas.microsoft.com/office/drawing/2014/main" id="{89B16456-63EC-478B-8DFA-BE915938D572}"/>
                </a:ext>
              </a:extLst>
            </p:cNvPr>
            <p:cNvGrpSpPr/>
            <p:nvPr/>
          </p:nvGrpSpPr>
          <p:grpSpPr>
            <a:xfrm>
              <a:off x="4497390" y="3382252"/>
              <a:ext cx="391648" cy="391646"/>
              <a:chOff x="3513079" y="2994448"/>
              <a:chExt cx="498751" cy="498751"/>
            </a:xfrm>
          </p:grpSpPr>
          <p:sp>
            <p:nvSpPr>
              <p:cNvPr id="58" name="Freeform: Shape 57">
                <a:extLst>
                  <a:ext uri="{FF2B5EF4-FFF2-40B4-BE49-F238E27FC236}">
                    <a16:creationId xmlns:a16="http://schemas.microsoft.com/office/drawing/2014/main" id="{DA2E22FC-F6D1-4EAC-8E4F-F39101E69E2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59" name="Freeform: Shape 58">
                <a:extLst>
                  <a:ext uri="{FF2B5EF4-FFF2-40B4-BE49-F238E27FC236}">
                    <a16:creationId xmlns:a16="http://schemas.microsoft.com/office/drawing/2014/main" id="{CA54DFAA-D732-47D7-A8C7-66B54FDB54B0}"/>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defTabSz="932597">
                  <a:defRPr/>
                </a:pPr>
                <a:endParaRPr lang="en-US" sz="1836" kern="0">
                  <a:solidFill>
                    <a:srgbClr val="000000"/>
                  </a:solidFill>
                  <a:latin typeface="Segoe UI"/>
                </a:endParaRPr>
              </a:p>
            </p:txBody>
          </p:sp>
        </p:grpSp>
      </p:grpSp>
      <p:grpSp>
        <p:nvGrpSpPr>
          <p:cNvPr id="8" name="Group 7" descr="Secure">
            <a:extLst>
              <a:ext uri="{FF2B5EF4-FFF2-40B4-BE49-F238E27FC236}">
                <a16:creationId xmlns:a16="http://schemas.microsoft.com/office/drawing/2014/main" id="{A51C7E38-2E45-4B68-A2AD-20991391385D}"/>
              </a:ext>
            </a:extLst>
          </p:cNvPr>
          <p:cNvGrpSpPr/>
          <p:nvPr/>
        </p:nvGrpSpPr>
        <p:grpSpPr>
          <a:xfrm>
            <a:off x="4999003" y="1681011"/>
            <a:ext cx="508389" cy="529214"/>
            <a:chOff x="6747872" y="1648200"/>
            <a:chExt cx="498466" cy="518884"/>
          </a:xfrm>
        </p:grpSpPr>
        <p:sp useBgFill="1">
          <p:nvSpPr>
            <p:cNvPr id="32" name="Oval 31">
              <a:extLst>
                <a:ext uri="{FF2B5EF4-FFF2-40B4-BE49-F238E27FC236}">
                  <a16:creationId xmlns:a16="http://schemas.microsoft.com/office/drawing/2014/main" id="{F40EB588-1D02-476A-A134-047BEFACDB7D}"/>
                </a:ext>
              </a:extLst>
            </p:cNvPr>
            <p:cNvSpPr/>
            <p:nvPr/>
          </p:nvSpPr>
          <p:spPr bwMode="auto">
            <a:xfrm>
              <a:off x="6747872" y="1668618"/>
              <a:ext cx="498466" cy="49846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1" name="shield 4" descr="shield, lock">
              <a:extLst>
                <a:ext uri="{FF2B5EF4-FFF2-40B4-BE49-F238E27FC236}">
                  <a16:creationId xmlns:a16="http://schemas.microsoft.com/office/drawing/2014/main" id="{5998BB81-4337-449E-91A0-74E96E38F678}"/>
                </a:ext>
              </a:extLst>
            </p:cNvPr>
            <p:cNvGrpSpPr>
              <a:grpSpLocks noChangeAspect="1"/>
            </p:cNvGrpSpPr>
            <p:nvPr/>
          </p:nvGrpSpPr>
          <p:grpSpPr bwMode="auto">
            <a:xfrm>
              <a:off x="6773233" y="1648200"/>
              <a:ext cx="471488" cy="469900"/>
              <a:chOff x="2224" y="3045"/>
              <a:chExt cx="297" cy="296"/>
            </a:xfrm>
          </p:grpSpPr>
          <p:sp>
            <p:nvSpPr>
              <p:cNvPr id="66" name="AutoShape 124">
                <a:extLst>
                  <a:ext uri="{FF2B5EF4-FFF2-40B4-BE49-F238E27FC236}">
                    <a16:creationId xmlns:a16="http://schemas.microsoft.com/office/drawing/2014/main" id="{3303E5AA-7839-4443-90F4-27D9785F0FAE}"/>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7" name="Rectangle 127">
                <a:extLst>
                  <a:ext uri="{FF2B5EF4-FFF2-40B4-BE49-F238E27FC236}">
                    <a16:creationId xmlns:a16="http://schemas.microsoft.com/office/drawing/2014/main" id="{E34BC68C-D70B-4A54-AF40-4D96770D352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8" name="Freeform 128">
                <a:extLst>
                  <a:ext uri="{FF2B5EF4-FFF2-40B4-BE49-F238E27FC236}">
                    <a16:creationId xmlns:a16="http://schemas.microsoft.com/office/drawing/2014/main" id="{593C56D4-AC8D-4351-B92F-550F63A0FDA2}"/>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69" name="Freeform 129">
                <a:extLst>
                  <a:ext uri="{FF2B5EF4-FFF2-40B4-BE49-F238E27FC236}">
                    <a16:creationId xmlns:a16="http://schemas.microsoft.com/office/drawing/2014/main" id="{E4A56D16-CCBD-424E-A219-E1227E45E20B}"/>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grpSp>
      </p:grpSp>
      <p:grpSp>
        <p:nvGrpSpPr>
          <p:cNvPr id="19" name="Group 18" descr="Protect">
            <a:extLst>
              <a:ext uri="{FF2B5EF4-FFF2-40B4-BE49-F238E27FC236}">
                <a16:creationId xmlns:a16="http://schemas.microsoft.com/office/drawing/2014/main" id="{42C414CA-E734-4B36-9B9D-ECF6EB25345E}"/>
              </a:ext>
            </a:extLst>
          </p:cNvPr>
          <p:cNvGrpSpPr/>
          <p:nvPr/>
        </p:nvGrpSpPr>
        <p:grpSpPr>
          <a:xfrm>
            <a:off x="5516298" y="3392764"/>
            <a:ext cx="535556" cy="516438"/>
            <a:chOff x="7255069" y="3326542"/>
            <a:chExt cx="525103" cy="506358"/>
          </a:xfrm>
        </p:grpSpPr>
        <p:sp useBgFill="1">
          <p:nvSpPr>
            <p:cNvPr id="28" name="Oval 27">
              <a:extLst>
                <a:ext uri="{FF2B5EF4-FFF2-40B4-BE49-F238E27FC236}">
                  <a16:creationId xmlns:a16="http://schemas.microsoft.com/office/drawing/2014/main" id="{F8AB32B3-730F-4584-A6D5-CD3F07775064}"/>
                </a:ext>
              </a:extLst>
            </p:cNvPr>
            <p:cNvSpPr/>
            <p:nvPr/>
          </p:nvSpPr>
          <p:spPr bwMode="auto">
            <a:xfrm>
              <a:off x="7277032" y="3326542"/>
              <a:ext cx="503140" cy="50635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protect" descr="protect">
              <a:extLst>
                <a:ext uri="{FF2B5EF4-FFF2-40B4-BE49-F238E27FC236}">
                  <a16:creationId xmlns:a16="http://schemas.microsoft.com/office/drawing/2014/main" id="{FA2B2194-2A3A-4F7F-9090-B303FD37D55C}"/>
                </a:ext>
              </a:extLst>
            </p:cNvPr>
            <p:cNvGrpSpPr/>
            <p:nvPr/>
          </p:nvGrpSpPr>
          <p:grpSpPr>
            <a:xfrm>
              <a:off x="7255069" y="3326542"/>
              <a:ext cx="461014" cy="461010"/>
              <a:chOff x="10092687" y="4845435"/>
              <a:chExt cx="461014" cy="461010"/>
            </a:xfrm>
          </p:grpSpPr>
          <p:sp>
            <p:nvSpPr>
              <p:cNvPr id="72" name="Freeform: Shape 71">
                <a:extLst>
                  <a:ext uri="{FF2B5EF4-FFF2-40B4-BE49-F238E27FC236}">
                    <a16:creationId xmlns:a16="http://schemas.microsoft.com/office/drawing/2014/main" id="{ED8B88C4-B171-46B6-83FB-317A5BDD3D33}"/>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5" name="Freeform: Shape 74">
                <a:extLst>
                  <a:ext uri="{FF2B5EF4-FFF2-40B4-BE49-F238E27FC236}">
                    <a16:creationId xmlns:a16="http://schemas.microsoft.com/office/drawing/2014/main" id="{A88B7EA2-501D-45B5-A36D-FE87E0B7AB29}"/>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6" name="Freeform: Shape 75">
                <a:extLst>
                  <a:ext uri="{FF2B5EF4-FFF2-40B4-BE49-F238E27FC236}">
                    <a16:creationId xmlns:a16="http://schemas.microsoft.com/office/drawing/2014/main" id="{070B1C34-5846-42FA-9CB9-C5C7EAAAD343}"/>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7" name="Freeform: Shape 76">
                <a:extLst>
                  <a:ext uri="{FF2B5EF4-FFF2-40B4-BE49-F238E27FC236}">
                    <a16:creationId xmlns:a16="http://schemas.microsoft.com/office/drawing/2014/main" id="{717EAB48-98C0-4FF6-A765-859123F55EA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8" name="Freeform: Shape 77">
                <a:extLst>
                  <a:ext uri="{FF2B5EF4-FFF2-40B4-BE49-F238E27FC236}">
                    <a16:creationId xmlns:a16="http://schemas.microsoft.com/office/drawing/2014/main" id="{A4758082-2CCB-4830-B3E8-76EF71A034C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79" name="Freeform: Shape 78">
                <a:extLst>
                  <a:ext uri="{FF2B5EF4-FFF2-40B4-BE49-F238E27FC236}">
                    <a16:creationId xmlns:a16="http://schemas.microsoft.com/office/drawing/2014/main" id="{56BA11F1-EBD1-49AA-93D8-803209674858}"/>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0" name="Freeform: Shape 79">
                <a:extLst>
                  <a:ext uri="{FF2B5EF4-FFF2-40B4-BE49-F238E27FC236}">
                    <a16:creationId xmlns:a16="http://schemas.microsoft.com/office/drawing/2014/main" id="{F9C6EF69-282E-4845-A7D0-D1968EF35E83}"/>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1" name="Freeform: Shape 80">
                <a:extLst>
                  <a:ext uri="{FF2B5EF4-FFF2-40B4-BE49-F238E27FC236}">
                    <a16:creationId xmlns:a16="http://schemas.microsoft.com/office/drawing/2014/main" id="{BAC25469-D4AD-40D4-89F3-C3AC2B6AFF8C}"/>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sp>
            <p:nvSpPr>
              <p:cNvPr id="82" name="Freeform: Shape 81">
                <a:extLst>
                  <a:ext uri="{FF2B5EF4-FFF2-40B4-BE49-F238E27FC236}">
                    <a16:creationId xmlns:a16="http://schemas.microsoft.com/office/drawing/2014/main" id="{38F7BEBA-9B18-43A6-A901-4BCC9EC75713}"/>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932597">
                  <a:defRPr/>
                </a:pPr>
                <a:endParaRPr lang="en-US" sz="1836" kern="0">
                  <a:solidFill>
                    <a:srgbClr val="000000"/>
                  </a:solidFill>
                  <a:latin typeface="Segoe UI"/>
                </a:endParaRPr>
              </a:p>
            </p:txBody>
          </p:sp>
        </p:grpSp>
      </p:grpSp>
      <p:cxnSp>
        <p:nvCxnSpPr>
          <p:cNvPr id="5" name="Straight Connector 4">
            <a:extLst>
              <a:ext uri="{FF2B5EF4-FFF2-40B4-BE49-F238E27FC236}">
                <a16:creationId xmlns:a16="http://schemas.microsoft.com/office/drawing/2014/main" id="{97B003BA-EE27-4331-9F83-2A513FCC21E6}"/>
              </a:ext>
              <a:ext uri="{C183D7F6-B498-43B3-948B-1728B52AA6E4}">
                <adec:decorative xmlns:adec="http://schemas.microsoft.com/office/drawing/2017/decorative" val="1"/>
              </a:ext>
            </a:extLst>
          </p:cNvPr>
          <p:cNvCxnSpPr>
            <a:cxnSpLocks/>
          </p:cNvCxnSpPr>
          <p:nvPr/>
        </p:nvCxnSpPr>
        <p:spPr>
          <a:xfrm>
            <a:off x="1467455" y="3655483"/>
            <a:ext cx="1059780"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68C96D02-DEAB-4A8B-9833-9AA3F984BDD3}"/>
              </a:ext>
              <a:ext uri="{C183D7F6-B498-43B3-948B-1728B52AA6E4}">
                <adec:decorative xmlns:adec="http://schemas.microsoft.com/office/drawing/2017/decorative" val="1"/>
              </a:ext>
            </a:extLst>
          </p:cNvPr>
          <p:cNvCxnSpPr>
            <a:cxnSpLocks/>
          </p:cNvCxnSpPr>
          <p:nvPr/>
        </p:nvCxnSpPr>
        <p:spPr>
          <a:xfrm>
            <a:off x="1199508" y="1945506"/>
            <a:ext cx="1792935"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a:extLst>
              <a:ext uri="{FF2B5EF4-FFF2-40B4-BE49-F238E27FC236}">
                <a16:creationId xmlns:a16="http://schemas.microsoft.com/office/drawing/2014/main" id="{69246F94-5334-41ED-B2AE-745CAB27AF5E}"/>
              </a:ext>
              <a:ext uri="{C183D7F6-B498-43B3-948B-1728B52AA6E4}">
                <adec:decorative xmlns:adec="http://schemas.microsoft.com/office/drawing/2017/decorative" val="1"/>
              </a:ext>
            </a:extLst>
          </p:cNvPr>
          <p:cNvCxnSpPr>
            <a:cxnSpLocks/>
          </p:cNvCxnSpPr>
          <p:nvPr/>
        </p:nvCxnSpPr>
        <p:spPr>
          <a:xfrm>
            <a:off x="6218237" y="3650983"/>
            <a:ext cx="3545836"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a:extLst>
              <a:ext uri="{FF2B5EF4-FFF2-40B4-BE49-F238E27FC236}">
                <a16:creationId xmlns:a16="http://schemas.microsoft.com/office/drawing/2014/main" id="{09E692BA-C710-4CD3-959C-B19F6EFF572E}"/>
              </a:ext>
              <a:ext uri="{C183D7F6-B498-43B3-948B-1728B52AA6E4}">
                <adec:decorative xmlns:adec="http://schemas.microsoft.com/office/drawing/2017/decorative" val="1"/>
              </a:ext>
            </a:extLst>
          </p:cNvPr>
          <p:cNvCxnSpPr>
            <a:cxnSpLocks/>
          </p:cNvCxnSpPr>
          <p:nvPr/>
        </p:nvCxnSpPr>
        <p:spPr>
          <a:xfrm>
            <a:off x="5663110" y="1945618"/>
            <a:ext cx="1790598" cy="0"/>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B64EB1E7-6BAD-42EE-8B5E-2F42A16F0F14}"/>
              </a:ext>
              <a:ext uri="{C183D7F6-B498-43B3-948B-1728B52AA6E4}">
                <adec:decorative xmlns:adec="http://schemas.microsoft.com/office/drawing/2017/decorative" val="1"/>
              </a:ext>
            </a:extLst>
          </p:cNvPr>
          <p:cNvCxnSpPr>
            <a:cxnSpLocks/>
          </p:cNvCxnSpPr>
          <p:nvPr/>
        </p:nvCxnSpPr>
        <p:spPr>
          <a:xfrm flipV="1">
            <a:off x="4334154" y="4908816"/>
            <a:ext cx="0" cy="559563"/>
          </a:xfrm>
          <a:prstGeom prst="line">
            <a:avLst/>
          </a:prstGeom>
          <a:noFill/>
          <a:ln w="1270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407295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Business Continuity &amp; Disaster Recovery</a:t>
            </a:r>
          </a:p>
        </p:txBody>
      </p:sp>
      <p:sp>
        <p:nvSpPr>
          <p:cNvPr id="4" name="Content Placeholder 2">
            <a:extLst>
              <a:ext uri="{FF2B5EF4-FFF2-40B4-BE49-F238E27FC236}">
                <a16:creationId xmlns:a16="http://schemas.microsoft.com/office/drawing/2014/main" id="{C5D8D7D4-61ED-4F9B-A8B7-1F604C0C5E88}"/>
              </a:ext>
            </a:extLst>
          </p:cNvPr>
          <p:cNvSpPr txBox="1">
            <a:spLocks/>
          </p:cNvSpPr>
          <p:nvPr/>
        </p:nvSpPr>
        <p:spPr>
          <a:xfrm>
            <a:off x="1255044" y="1705078"/>
            <a:ext cx="10783172" cy="4849936"/>
          </a:xfrm>
          <a:prstGeom prst="rect">
            <a:avLst/>
          </a:prstGeom>
        </p:spPr>
        <p:txBody>
          <a:bodyPr wrap="square"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Employ </a:t>
            </a:r>
            <a:r>
              <a:rPr lang="en-US" sz="2040" spc="-50">
                <a:solidFill>
                  <a:srgbClr val="0078D3"/>
                </a:solidFill>
                <a:latin typeface="Segoe UI" panose="020B0502040204020203" pitchFamily="34" charset="0"/>
                <a:cs typeface="Segoe UI" panose="020B0502040204020203" pitchFamily="34" charset="0"/>
              </a:rPr>
              <a:t>Azure Site Recovery for Azure-to-Azure Virtual Machines disaster recovery </a:t>
            </a:r>
            <a:r>
              <a:rPr lang="en-US" sz="2040" spc="-50">
                <a:solidFill>
                  <a:srgbClr val="3C3C41"/>
                </a:solidFill>
                <a:latin typeface="Segoe UI" panose="020B0502040204020203" pitchFamily="34" charset="0"/>
                <a:cs typeface="Segoe UI" panose="020B0502040204020203" pitchFamily="34" charset="0"/>
              </a:rPr>
              <a:t>scenarios. This enables you to replicate workloads across regions.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native PaaS service </a:t>
            </a:r>
            <a:r>
              <a:rPr lang="en-US" sz="2040" spc="-50">
                <a:solidFill>
                  <a:srgbClr val="3C3C41"/>
                </a:solidFill>
                <a:latin typeface="Segoe UI" panose="020B0502040204020203" pitchFamily="34" charset="0"/>
                <a:cs typeface="Segoe UI" panose="020B0502040204020203" pitchFamily="34" charset="0"/>
              </a:rPr>
              <a:t>disaster recovery capabilities.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Azure-native backup </a:t>
            </a:r>
            <a:r>
              <a:rPr lang="en-US" sz="2040" spc="-50">
                <a:solidFill>
                  <a:srgbClr val="3C3C41"/>
                </a:solidFill>
                <a:latin typeface="Segoe UI" panose="020B0502040204020203" pitchFamily="34" charset="0"/>
                <a:cs typeface="Segoe UI" panose="020B0502040204020203" pitchFamily="34" charset="0"/>
              </a:rPr>
              <a:t>capabilities.</a:t>
            </a:r>
          </a:p>
          <a:p>
            <a:pPr marL="349724" indent="-349724" defTabSz="932563">
              <a:spcBef>
                <a:spcPts val="612"/>
              </a:spcBef>
              <a:spcAft>
                <a:spcPts val="612"/>
              </a:spcAft>
              <a:buFont typeface="Arial" panose="020B0604020202020204" pitchFamily="34" charset="0"/>
              <a:buChar char="•"/>
            </a:pPr>
            <a:r>
              <a:rPr lang="en-US" sz="2040" spc="-50">
                <a:solidFill>
                  <a:srgbClr val="3C3C41"/>
                </a:solidFill>
                <a:latin typeface="Segoe UI" panose="020B0502040204020203" pitchFamily="34" charset="0"/>
                <a:cs typeface="Segoe UI" panose="020B0502040204020203" pitchFamily="34" charset="0"/>
              </a:rPr>
              <a:t>Use </a:t>
            </a:r>
            <a:r>
              <a:rPr lang="en-US" sz="2040" spc="-50">
                <a:solidFill>
                  <a:srgbClr val="0078D3"/>
                </a:solidFill>
                <a:latin typeface="Segoe UI" panose="020B0502040204020203" pitchFamily="34" charset="0"/>
                <a:cs typeface="Segoe UI" panose="020B0502040204020203" pitchFamily="34" charset="0"/>
              </a:rPr>
              <a:t>multiple regions</a:t>
            </a:r>
            <a:r>
              <a:rPr lang="en-US" sz="2040" spc="-50">
                <a:solidFill>
                  <a:srgbClr val="3C3C41"/>
                </a:solidFill>
                <a:latin typeface="Segoe UI" panose="020B0502040204020203" pitchFamily="34" charset="0"/>
                <a:cs typeface="Segoe UI" panose="020B0502040204020203" pitchFamily="34" charset="0"/>
              </a:rPr>
              <a:t> and peering locations for </a:t>
            </a:r>
            <a:r>
              <a:rPr lang="en-US" sz="2040" spc="-50">
                <a:solidFill>
                  <a:srgbClr val="0078D3"/>
                </a:solidFill>
                <a:latin typeface="Segoe UI" panose="020B0502040204020203" pitchFamily="34" charset="0"/>
                <a:cs typeface="Segoe UI" panose="020B0502040204020203" pitchFamily="34" charset="0"/>
              </a:rPr>
              <a:t>ExpressRoute</a:t>
            </a:r>
            <a:r>
              <a:rPr lang="en-US" sz="2040" spc="-50">
                <a:solidFill>
                  <a:srgbClr val="3C3C41"/>
                </a:solidFill>
                <a:latin typeface="Segoe UI" panose="020B0502040204020203" pitchFamily="34" charset="0"/>
                <a:cs typeface="Segoe UI" panose="020B0502040204020203" pitchFamily="34" charset="0"/>
              </a:rPr>
              <a:t> </a:t>
            </a:r>
            <a:r>
              <a:rPr lang="en-US" sz="2040" spc="-50">
                <a:solidFill>
                  <a:srgbClr val="0078D3"/>
                </a:solidFill>
                <a:latin typeface="Segoe UI" panose="020B0502040204020203" pitchFamily="34" charset="0"/>
                <a:cs typeface="Segoe UI" panose="020B0502040204020203" pitchFamily="34" charset="0"/>
              </a:rPr>
              <a:t>connectivity</a:t>
            </a:r>
            <a:r>
              <a:rPr lang="en-US" sz="2040" spc="-50">
                <a:solidFill>
                  <a:srgbClr val="3C3C41"/>
                </a:solidFill>
                <a:latin typeface="Segoe UI" panose="020B0502040204020203" pitchFamily="34" charset="0"/>
                <a:cs typeface="Segoe UI" panose="020B0502040204020203" pitchFamily="34" charset="0"/>
              </a:rPr>
              <a:t>.</a:t>
            </a:r>
          </a:p>
          <a:p>
            <a:pPr marL="349724" indent="-349724" defTabSz="932563">
              <a:spcBef>
                <a:spcPts val="612"/>
              </a:spcBef>
              <a:spcAft>
                <a:spcPts val="612"/>
              </a:spcAft>
              <a:buFont typeface="Arial" panose="020B0604020202020204" pitchFamily="34" charset="0"/>
              <a:buChar char="•"/>
            </a:pPr>
            <a:r>
              <a:rPr lang="en-US" sz="2040" spc="-50">
                <a:solidFill>
                  <a:srgbClr val="0078D3"/>
                </a:solidFill>
                <a:latin typeface="Segoe UI" panose="020B0502040204020203" pitchFamily="34" charset="0"/>
                <a:cs typeface="Segoe UI" panose="020B0502040204020203" pitchFamily="34" charset="0"/>
              </a:rPr>
              <a:t>Avoid using overlapping IP </a:t>
            </a:r>
            <a:r>
              <a:rPr lang="en-US" sz="2040" spc="-50">
                <a:solidFill>
                  <a:srgbClr val="3C3C41"/>
                </a:solidFill>
                <a:latin typeface="Segoe UI" panose="020B0502040204020203" pitchFamily="34" charset="0"/>
                <a:cs typeface="Segoe UI" panose="020B0502040204020203" pitchFamily="34" charset="0"/>
              </a:rPr>
              <a:t>address ranges for production and DR sites.</a:t>
            </a:r>
          </a:p>
          <a:p>
            <a:pPr marL="349724" indent="-349724" defTabSz="932563">
              <a:spcBef>
                <a:spcPts val="612"/>
              </a:spcBef>
              <a:spcAft>
                <a:spcPts val="612"/>
              </a:spcAft>
              <a:buFont typeface="Arial" panose="020B0604020202020204" pitchFamily="34" charset="0"/>
              <a:buChar char="•"/>
            </a:pPr>
            <a:endParaRPr lang="en-US" sz="2040" spc="-50">
              <a:solidFill>
                <a:srgbClr val="0078D3"/>
              </a:solidFill>
              <a:latin typeface="Segoe UI" panose="020B0502040204020203" pitchFamily="34" charset="0"/>
              <a:cs typeface="Segoe UI" panose="020B0502040204020203" pitchFamily="34" charset="0"/>
            </a:endParaRPr>
          </a:p>
          <a:p>
            <a:pPr defTabSz="932563">
              <a:spcBef>
                <a:spcPts val="612"/>
              </a:spcBef>
              <a:spcAft>
                <a:spcPts val="612"/>
              </a:spcAft>
            </a:pPr>
            <a:endParaRPr lang="en-US" sz="1640" spc="-50">
              <a:solidFill>
                <a:srgbClr val="3C3C41"/>
              </a:solidFill>
              <a:latin typeface="Segoe UI" panose="020B0502040204020203" pitchFamily="34" charset="0"/>
              <a:cs typeface="Segoe UI" panose="020B0502040204020203" pitchFamily="34" charset="0"/>
            </a:endParaRP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897257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A655762-0F7B-4657-B34C-202A601C98C0}"/>
              </a:ext>
            </a:extLst>
          </p:cNvPr>
          <p:cNvSpPr>
            <a:spLocks noGrp="1"/>
          </p:cNvSpPr>
          <p:nvPr>
            <p:ph type="title"/>
          </p:nvPr>
        </p:nvSpPr>
        <p:spPr>
          <a:xfrm>
            <a:off x="1739703" y="632779"/>
            <a:ext cx="10257803" cy="820738"/>
          </a:xfrm>
        </p:spPr>
        <p:txBody>
          <a:bodyPr/>
          <a:lstStyle/>
          <a:p>
            <a:r>
              <a:rPr lang="de-DE" b="1" i="0">
                <a:solidFill>
                  <a:srgbClr val="171717"/>
                </a:solidFill>
                <a:effectLst/>
                <a:latin typeface="Segoe UI" panose="020B0502040204020203" pitchFamily="34" charset="0"/>
              </a:rPr>
              <a:t>Design </a:t>
            </a:r>
            <a:r>
              <a:rPr lang="de-DE" b="1" i="0" err="1">
                <a:solidFill>
                  <a:srgbClr val="171717"/>
                </a:solidFill>
                <a:effectLst/>
                <a:latin typeface="Segoe UI" panose="020B0502040204020203" pitchFamily="34" charset="0"/>
              </a:rPr>
              <a:t>recommendations</a:t>
            </a:r>
            <a:br>
              <a:rPr lang="de-DE" b="1" i="0">
                <a:solidFill>
                  <a:srgbClr val="171717"/>
                </a:solidFill>
                <a:effectLst/>
                <a:latin typeface="Segoe UI" panose="020B0502040204020203" pitchFamily="34" charset="0"/>
              </a:rPr>
            </a:br>
            <a:r>
              <a:rPr lang="en-US"/>
              <a:t>Business Continuity &amp; Disaster Recovery</a:t>
            </a:r>
          </a:p>
        </p:txBody>
      </p:sp>
      <p:sp>
        <p:nvSpPr>
          <p:cNvPr id="6" name="Ellipse 5">
            <a:extLst>
              <a:ext uri="{FF2B5EF4-FFF2-40B4-BE49-F238E27FC236}">
                <a16:creationId xmlns:a16="http://schemas.microsoft.com/office/drawing/2014/main" id="{AE202AE8-B529-459E-9788-7E76A93F5EBF}"/>
              </a:ext>
            </a:extLst>
          </p:cNvPr>
          <p:cNvSpPr/>
          <p:nvPr/>
        </p:nvSpPr>
        <p:spPr>
          <a:xfrm>
            <a:off x="610754" y="439510"/>
            <a:ext cx="933015" cy="933015"/>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hteck 6" descr="Lightning">
            <a:extLst>
              <a:ext uri="{FF2B5EF4-FFF2-40B4-BE49-F238E27FC236}">
                <a16:creationId xmlns:a16="http://schemas.microsoft.com/office/drawing/2014/main" id="{CF4940D7-25AB-4177-9249-8A7E797FDA9B}"/>
              </a:ext>
            </a:extLst>
          </p:cNvPr>
          <p:cNvSpPr/>
          <p:nvPr/>
        </p:nvSpPr>
        <p:spPr>
          <a:xfrm>
            <a:off x="806687" y="635443"/>
            <a:ext cx="541149" cy="54114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2" name="Graphic 3">
            <a:extLst>
              <a:ext uri="{FF2B5EF4-FFF2-40B4-BE49-F238E27FC236}">
                <a16:creationId xmlns:a16="http://schemas.microsoft.com/office/drawing/2014/main" id="{D93914AA-A2A7-42A1-820A-92B25C4E319F}"/>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44889" t="54864" r="23854" b="-7"/>
          <a:stretch/>
        </p:blipFill>
        <p:spPr>
          <a:xfrm>
            <a:off x="6642303" y="1593666"/>
            <a:ext cx="4510131" cy="5007214"/>
          </a:xfrm>
          <a:prstGeom prst="rect">
            <a:avLst/>
          </a:prstGeom>
        </p:spPr>
      </p:pic>
      <p:pic>
        <p:nvPicPr>
          <p:cNvPr id="5" name="Graphic 3">
            <a:extLst>
              <a:ext uri="{FF2B5EF4-FFF2-40B4-BE49-F238E27FC236}">
                <a16:creationId xmlns:a16="http://schemas.microsoft.com/office/drawing/2014/main" id="{09064F16-23D9-498C-B2CE-97D2FEB5479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051" t="45757" r="70794" b="9100"/>
          <a:stretch/>
        </p:blipFill>
        <p:spPr>
          <a:xfrm>
            <a:off x="1077261" y="1767656"/>
            <a:ext cx="4196692" cy="4659230"/>
          </a:xfrm>
          <a:prstGeom prst="rect">
            <a:avLst/>
          </a:prstGeom>
        </p:spPr>
      </p:pic>
      <p:sp>
        <p:nvSpPr>
          <p:cNvPr id="10" name="Rechteck 9">
            <a:extLst>
              <a:ext uri="{FF2B5EF4-FFF2-40B4-BE49-F238E27FC236}">
                <a16:creationId xmlns:a16="http://schemas.microsoft.com/office/drawing/2014/main" id="{EEB82856-3BC9-415C-A63D-9FE8F8171645}"/>
              </a:ext>
            </a:extLst>
          </p:cNvPr>
          <p:cNvSpPr/>
          <p:nvPr/>
        </p:nvSpPr>
        <p:spPr bwMode="auto">
          <a:xfrm>
            <a:off x="8394312" y="3959741"/>
            <a:ext cx="1574724" cy="6726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 name="Gerade Verbindung mit Pfeil 12">
            <a:extLst>
              <a:ext uri="{FF2B5EF4-FFF2-40B4-BE49-F238E27FC236}">
                <a16:creationId xmlns:a16="http://schemas.microsoft.com/office/drawing/2014/main" id="{D8079CD4-DFA4-48F5-9AAD-3909F4D13470}"/>
              </a:ext>
            </a:extLst>
          </p:cNvPr>
          <p:cNvCxnSpPr>
            <a:cxnSpLocks/>
          </p:cNvCxnSpPr>
          <p:nvPr/>
        </p:nvCxnSpPr>
        <p:spPr>
          <a:xfrm flipH="1">
            <a:off x="3899469" y="4357246"/>
            <a:ext cx="4494842" cy="122307"/>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33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9526" y="3087033"/>
            <a:ext cx="12446001" cy="553998"/>
          </a:xfrm>
        </p:spPr>
        <p:txBody>
          <a:bodyPr/>
          <a:lstStyle/>
          <a:p>
            <a:pPr algn="ctr"/>
            <a:r>
              <a:rPr lang="en-US" dirty="0"/>
              <a:t>Security governance and compliance</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7009766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5667AB71-DD50-4D35-8CD1-099E11BD70AB}"/>
              </a:ext>
            </a:extLst>
          </p:cNvPr>
          <p:cNvSpPr/>
          <p:nvPr/>
        </p:nvSpPr>
        <p:spPr>
          <a:xfrm>
            <a:off x="307146" y="384511"/>
            <a:ext cx="922536" cy="922536"/>
          </a:xfrm>
          <a:prstGeom prst="ellipse">
            <a:avLst/>
          </a:prstGeom>
          <a:solidFill>
            <a:srgbClr val="0078D4"/>
          </a:solidFill>
          <a:ln>
            <a:noFill/>
          </a:ln>
          <a:effectLst/>
        </p:spPr>
      </p:sp>
      <p:sp>
        <p:nvSpPr>
          <p:cNvPr id="9" name="Rectangle 8" descr="Lock">
            <a:extLst>
              <a:ext uri="{FF2B5EF4-FFF2-40B4-BE49-F238E27FC236}">
                <a16:creationId xmlns:a16="http://schemas.microsoft.com/office/drawing/2014/main" id="{57005352-342D-405B-933E-0B4F91062847}"/>
              </a:ext>
            </a:extLst>
          </p:cNvPr>
          <p:cNvSpPr/>
          <p:nvPr/>
        </p:nvSpPr>
        <p:spPr>
          <a:xfrm>
            <a:off x="500879" y="578244"/>
            <a:ext cx="535071" cy="53507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p:spPr>
      </p:sp>
      <p:sp>
        <p:nvSpPr>
          <p:cNvPr id="10" name="Titel 9">
            <a:extLst>
              <a:ext uri="{FF2B5EF4-FFF2-40B4-BE49-F238E27FC236}">
                <a16:creationId xmlns:a16="http://schemas.microsoft.com/office/drawing/2014/main" id="{BD503B87-A2CE-4F48-ABAD-B9E6CF328620}"/>
              </a:ext>
            </a:extLst>
          </p:cNvPr>
          <p:cNvSpPr>
            <a:spLocks noGrp="1"/>
          </p:cNvSpPr>
          <p:nvPr>
            <p:ph type="title"/>
          </p:nvPr>
        </p:nvSpPr>
        <p:spPr>
          <a:xfrm>
            <a:off x="1425627" y="567457"/>
            <a:ext cx="10572697" cy="830020"/>
          </a:xfrm>
        </p:spPr>
        <p:txBody>
          <a:bodyPr/>
          <a:lstStyle/>
          <a:p>
            <a:r>
              <a:rPr lang="en-GB" sz="2800">
                <a:solidFill>
                  <a:schemeClr val="tx2"/>
                </a:solidFill>
              </a:rPr>
              <a:t>Security, Governance and Compliance</a:t>
            </a:r>
            <a:endParaRPr lang="de-DE"/>
          </a:p>
        </p:txBody>
      </p:sp>
      <p:sp>
        <p:nvSpPr>
          <p:cNvPr id="3" name="Content Placeholder 2">
            <a:extLst>
              <a:ext uri="{FF2B5EF4-FFF2-40B4-BE49-F238E27FC236}">
                <a16:creationId xmlns:a16="http://schemas.microsoft.com/office/drawing/2014/main" id="{2C63DFDA-8637-4082-A042-07C920B63B05}"/>
              </a:ext>
            </a:extLst>
          </p:cNvPr>
          <p:cNvSpPr>
            <a:spLocks noGrp="1"/>
          </p:cNvSpPr>
          <p:nvPr>
            <p:ph sz="quarter" idx="10"/>
          </p:nvPr>
        </p:nvSpPr>
        <p:spPr>
          <a:xfrm>
            <a:off x="1229682" y="2360817"/>
            <a:ext cx="10572697" cy="1600438"/>
          </a:xfrm>
          <a:prstGeom prst="rect">
            <a:avLst/>
          </a:prstGeom>
        </p:spPr>
        <p:txBody>
          <a:bodyPr wrap="square" anchor="ctr">
            <a:noAutofit/>
          </a:bodyPr>
          <a:lstStyle/>
          <a:p>
            <a:pPr lvl="0"/>
            <a:r>
              <a:rPr lang="en-GB" sz="4800">
                <a:latin typeface="Segoe UI Semibold" panose="020B0702040204020203" pitchFamily="34" charset="0"/>
                <a:cs typeface="Segoe UI Semibold" panose="020B0702040204020203" pitchFamily="34" charset="0"/>
              </a:rPr>
              <a:t>Why do we talk about this? </a:t>
            </a:r>
          </a:p>
        </p:txBody>
      </p:sp>
    </p:spTree>
    <p:extLst>
      <p:ext uri="{BB962C8B-B14F-4D97-AF65-F5344CB8AC3E}">
        <p14:creationId xmlns:p14="http://schemas.microsoft.com/office/powerpoint/2010/main" val="26918641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DF0198-2660-4EFD-8EC4-B92F793123F7}"/>
              </a:ext>
            </a:extLst>
          </p:cNvPr>
          <p:cNvSpPr>
            <a:spLocks noGrp="1"/>
          </p:cNvSpPr>
          <p:nvPr>
            <p:ph type="body" sz="quarter" idx="10"/>
          </p:nvPr>
        </p:nvSpPr>
        <p:spPr/>
        <p:txBody>
          <a:bodyPr/>
          <a:lstStyle/>
          <a:p>
            <a:endParaRPr lang="de-DE"/>
          </a:p>
        </p:txBody>
      </p:sp>
      <p:sp>
        <p:nvSpPr>
          <p:cNvPr id="2" name="Title 1">
            <a:extLst>
              <a:ext uri="{FF2B5EF4-FFF2-40B4-BE49-F238E27FC236}">
                <a16:creationId xmlns:a16="http://schemas.microsoft.com/office/drawing/2014/main" id="{1251E5CF-CD95-4E8E-82A8-C39673FDAC7B}"/>
              </a:ext>
            </a:extLst>
          </p:cNvPr>
          <p:cNvSpPr>
            <a:spLocks noGrp="1"/>
          </p:cNvSpPr>
          <p:nvPr>
            <p:ph type="title"/>
          </p:nvPr>
        </p:nvSpPr>
        <p:spPr/>
        <p:txBody>
          <a:bodyPr/>
          <a:lstStyle/>
          <a:p>
            <a:endParaRPr lang="de-DE"/>
          </a:p>
        </p:txBody>
      </p:sp>
      <p:pic>
        <p:nvPicPr>
          <p:cNvPr id="1026" name="Picture 2" descr="Governance is a team sport ">
            <a:extLst>
              <a:ext uri="{FF2B5EF4-FFF2-40B4-BE49-F238E27FC236}">
                <a16:creationId xmlns:a16="http://schemas.microsoft.com/office/drawing/2014/main" id="{70327DBE-AFD1-427D-A356-9151A3D64882}"/>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0" y="0"/>
            <a:ext cx="12687300"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6661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3" name="TextBox 2">
            <a:extLst>
              <a:ext uri="{FF2B5EF4-FFF2-40B4-BE49-F238E27FC236}">
                <a16:creationId xmlns:a16="http://schemas.microsoft.com/office/drawing/2014/main" id="{B8891AC4-0F34-417B-8221-4976E1240D08}"/>
              </a:ext>
            </a:extLst>
          </p:cNvPr>
          <p:cNvSpPr txBox="1"/>
          <p:nvPr/>
        </p:nvSpPr>
        <p:spPr>
          <a:xfrm>
            <a:off x="263883" y="6154690"/>
            <a:ext cx="3575899" cy="53181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Overview</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710" y="1378402"/>
            <a:ext cx="7268285" cy="44231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4849710" y="2101170"/>
            <a:ext cx="1744442" cy="1646828"/>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462803" y="3748000"/>
            <a:ext cx="1744442"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8232476" y="3747998"/>
            <a:ext cx="2188083" cy="2666348"/>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10044557" y="1741304"/>
            <a:ext cx="2188083" cy="1708519"/>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848110" y="837221"/>
            <a:ext cx="4290488"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4849710" y="3748001"/>
            <a:ext cx="1744442" cy="1614267"/>
          </a:xfrm>
          <a:prstGeom prst="round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21274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079238" y="3278882"/>
            <a:ext cx="7313508" cy="677108"/>
          </a:xfrm>
        </p:spPr>
        <p:txBody>
          <a:bodyPr/>
          <a:lstStyle/>
          <a:p>
            <a:r>
              <a:rPr lang="en-US" sz="3200"/>
              <a:t>Platform Security </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297362477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947139"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163759" y="5951967"/>
            <a:ext cx="3575899" cy="542399"/>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Platform Security</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a:extLst>
              <a:ext uri="{FF2B5EF4-FFF2-40B4-BE49-F238E27FC236}">
                <a16:creationId xmlns:a16="http://schemas.microsoft.com/office/drawing/2014/main" id="{B80CE633-3972-45A5-99FA-2EF8C547B921}"/>
              </a:ext>
            </a:extLst>
          </p:cNvPr>
          <p:cNvPicPr>
            <a:picLocks noChangeAspect="1"/>
          </p:cNvPicPr>
          <p:nvPr/>
        </p:nvPicPr>
        <p:blipFill>
          <a:blip r:embed="rId5"/>
          <a:stretch>
            <a:fillRect/>
          </a:stretch>
        </p:blipFill>
        <p:spPr>
          <a:xfrm>
            <a:off x="4825929" y="764706"/>
            <a:ext cx="7295830" cy="2559028"/>
          </a:xfrm>
          <a:prstGeom prst="rect">
            <a:avLst/>
          </a:prstGeom>
        </p:spPr>
      </p:pic>
      <p:sp>
        <p:nvSpPr>
          <p:cNvPr id="5" name="TextBox 4">
            <a:extLst>
              <a:ext uri="{FF2B5EF4-FFF2-40B4-BE49-F238E27FC236}">
                <a16:creationId xmlns:a16="http://schemas.microsoft.com/office/drawing/2014/main" id="{5D4404A7-3C7A-4386-BA01-90CD57DCB03E}"/>
              </a:ext>
            </a:extLst>
          </p:cNvPr>
          <p:cNvSpPr txBox="1"/>
          <p:nvPr/>
        </p:nvSpPr>
        <p:spPr>
          <a:xfrm>
            <a:off x="5107335" y="3859093"/>
            <a:ext cx="6733017" cy="2635273"/>
          </a:xfrm>
          <a:prstGeom prst="rect">
            <a:avLst/>
          </a:prstGeom>
          <a:noFill/>
        </p:spPr>
        <p:txBody>
          <a:bodyPr wrap="square" anchor="t">
            <a:spAutoFit/>
          </a:bodyPr>
          <a:lstStyle/>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Shared responsibility.</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High availability and disaster recovery.</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Consistent security across Azure services in terms of data management and control plane operations.</a:t>
            </a: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000000"/>
              </a:solidFill>
              <a:effectLst/>
              <a:uLnTx/>
              <a:uFillTx/>
              <a:latin typeface="Segoe UI"/>
              <a:ea typeface="+mn-ea"/>
              <a:cs typeface="Calibri"/>
            </a:endParaRPr>
          </a:p>
          <a:p>
            <a:pPr marL="291436" marR="0" lvl="0"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000000"/>
                </a:solidFill>
                <a:effectLst/>
                <a:uLnTx/>
                <a:uFillTx/>
                <a:latin typeface="Segoe UI"/>
                <a:ea typeface="+mn-ea"/>
                <a:cs typeface="Calibri"/>
              </a:rPr>
              <a:t>Multitenancy for key platform components. This includes Hyper-V, the HSMs underpinning Key Vault, and database engines.</a:t>
            </a:r>
          </a:p>
          <a:p>
            <a:pPr marL="291436" marR="0" lvl="0" indent="-291436" algn="l" defTabSz="932742" rtl="0" eaLnBrk="1" fontAlgn="auto" latinLnBrk="0" hangingPunct="1">
              <a:lnSpc>
                <a:spcPct val="100000"/>
              </a:lnSpc>
              <a:spcBef>
                <a:spcPts val="0"/>
              </a:spcBef>
              <a:spcAft>
                <a:spcPts val="612"/>
              </a:spcAft>
              <a:buClrTx/>
              <a:buSzTx/>
              <a:buFont typeface="Wingdings" panose="05000000000000000000" pitchFamily="2" charset="2"/>
              <a:buChar char="q"/>
              <a:tabLst/>
              <a:defRPr/>
            </a:pPr>
            <a:endParaRPr kumimoji="0" lang="en-US" sz="1836" b="1" i="0" u="none" strike="noStrike" kern="1200" cap="none" spc="0" normalizeH="0" baseline="0" noProof="0">
              <a:ln>
                <a:noFill/>
              </a:ln>
              <a:solidFill>
                <a:srgbClr val="24292E"/>
              </a:solidFill>
              <a:effectLst/>
              <a:uLnTx/>
              <a:uFillTx/>
              <a:latin typeface="Segoe UI"/>
              <a:ea typeface="+mn-ea"/>
              <a:cs typeface="Segoe UI"/>
            </a:endParaRPr>
          </a:p>
        </p:txBody>
      </p:sp>
    </p:spTree>
    <p:extLst>
      <p:ext uri="{BB962C8B-B14F-4D97-AF65-F5344CB8AC3E}">
        <p14:creationId xmlns:p14="http://schemas.microsoft.com/office/powerpoint/2010/main" val="25426473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259D2A-551E-444E-A943-6BE8A4E415A5}"/>
              </a:ext>
            </a:extLst>
          </p:cNvPr>
          <p:cNvSpPr/>
          <p:nvPr/>
        </p:nvSpPr>
        <p:spPr bwMode="auto">
          <a:xfrm>
            <a:off x="440384" y="1490021"/>
            <a:ext cx="4804683" cy="503820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Arrow: Pentagon 2">
            <a:extLst>
              <a:ext uri="{FF2B5EF4-FFF2-40B4-BE49-F238E27FC236}">
                <a16:creationId xmlns:a16="http://schemas.microsoft.com/office/drawing/2014/main" id="{43F4CE3B-E63B-4A0B-A939-5A3BC93D3F47}"/>
              </a:ext>
            </a:extLst>
          </p:cNvPr>
          <p:cNvSpPr/>
          <p:nvPr/>
        </p:nvSpPr>
        <p:spPr bwMode="auto">
          <a:xfrm>
            <a:off x="571345" y="2166728"/>
            <a:ext cx="11562503" cy="1040712"/>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Arrow: Pentagon 38">
            <a:extLst>
              <a:ext uri="{FF2B5EF4-FFF2-40B4-BE49-F238E27FC236}">
                <a16:creationId xmlns:a16="http://schemas.microsoft.com/office/drawing/2014/main" id="{EB74D447-5D4C-48B1-9340-1074B8E32970}"/>
              </a:ext>
            </a:extLst>
          </p:cNvPr>
          <p:cNvSpPr/>
          <p:nvPr/>
        </p:nvSpPr>
        <p:spPr bwMode="auto">
          <a:xfrm>
            <a:off x="571345" y="3248670"/>
            <a:ext cx="11562503" cy="1399394"/>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Arrow: Pentagon 40">
            <a:extLst>
              <a:ext uri="{FF2B5EF4-FFF2-40B4-BE49-F238E27FC236}">
                <a16:creationId xmlns:a16="http://schemas.microsoft.com/office/drawing/2014/main" id="{E5C6A425-632E-4322-820A-F2F23E9DA761}"/>
              </a:ext>
            </a:extLst>
          </p:cNvPr>
          <p:cNvSpPr/>
          <p:nvPr/>
        </p:nvSpPr>
        <p:spPr bwMode="auto">
          <a:xfrm>
            <a:off x="571345" y="4679946"/>
            <a:ext cx="11562503" cy="1065783"/>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aphicFrame>
        <p:nvGraphicFramePr>
          <p:cNvPr id="55" name="Table 54">
            <a:extLst>
              <a:ext uri="{FF2B5EF4-FFF2-40B4-BE49-F238E27FC236}">
                <a16:creationId xmlns:a16="http://schemas.microsoft.com/office/drawing/2014/main" id="{C1FC9DBF-2D00-4588-A888-12094D4E3A6C}"/>
              </a:ext>
            </a:extLst>
          </p:cNvPr>
          <p:cNvGraphicFramePr>
            <a:graphicFrameLocks noGrp="1"/>
          </p:cNvGraphicFramePr>
          <p:nvPr/>
        </p:nvGraphicFramePr>
        <p:xfrm>
          <a:off x="600855" y="1695982"/>
          <a:ext cx="4532451" cy="4049748"/>
        </p:xfrm>
        <a:graphic>
          <a:graphicData uri="http://schemas.openxmlformats.org/drawingml/2006/table">
            <a:tbl>
              <a:tblPr firstRow="1" bandRow="1">
                <a:tableStyleId>{5C22544A-7EE6-4342-B048-85BDC9FD1C3A}</a:tableStyleId>
              </a:tblPr>
              <a:tblGrid>
                <a:gridCol w="3077591">
                  <a:extLst>
                    <a:ext uri="{9D8B030D-6E8A-4147-A177-3AD203B41FA5}">
                      <a16:colId xmlns:a16="http://schemas.microsoft.com/office/drawing/2014/main" val="4138611114"/>
                    </a:ext>
                  </a:extLst>
                </a:gridCol>
                <a:gridCol w="363715">
                  <a:extLst>
                    <a:ext uri="{9D8B030D-6E8A-4147-A177-3AD203B41FA5}">
                      <a16:colId xmlns:a16="http://schemas.microsoft.com/office/drawing/2014/main" val="3227296965"/>
                    </a:ext>
                  </a:extLst>
                </a:gridCol>
                <a:gridCol w="363715">
                  <a:extLst>
                    <a:ext uri="{9D8B030D-6E8A-4147-A177-3AD203B41FA5}">
                      <a16:colId xmlns:a16="http://schemas.microsoft.com/office/drawing/2014/main" val="2023875474"/>
                    </a:ext>
                  </a:extLst>
                </a:gridCol>
                <a:gridCol w="363715">
                  <a:extLst>
                    <a:ext uri="{9D8B030D-6E8A-4147-A177-3AD203B41FA5}">
                      <a16:colId xmlns:a16="http://schemas.microsoft.com/office/drawing/2014/main" val="206029858"/>
                    </a:ext>
                  </a:extLst>
                </a:gridCol>
                <a:gridCol w="363715">
                  <a:extLst>
                    <a:ext uri="{9D8B030D-6E8A-4147-A177-3AD203B41FA5}">
                      <a16:colId xmlns:a16="http://schemas.microsoft.com/office/drawing/2014/main" val="4202557491"/>
                    </a:ext>
                  </a:extLst>
                </a:gridCol>
              </a:tblGrid>
              <a:tr h="450758">
                <a:tc>
                  <a:txBody>
                    <a:bodyPr/>
                    <a:lstStyle/>
                    <a:p>
                      <a:r>
                        <a:rPr lang="en-US" sz="1200">
                          <a:gradFill>
                            <a:gsLst>
                              <a:gs pos="50000">
                                <a:schemeClr val="tx2"/>
                              </a:gs>
                              <a:gs pos="100000">
                                <a:schemeClr val="tx2"/>
                              </a:gs>
                            </a:gsLst>
                            <a:lin ang="8100000" scaled="1"/>
                          </a:gradFill>
                          <a:latin typeface="+mj-lt"/>
                        </a:rPr>
                        <a:t>Responsibility</a:t>
                      </a:r>
                    </a:p>
                  </a:txBody>
                  <a:tcPr marL="93260" marR="9326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T="46630" marB="9326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9899">
                <a:tc>
                  <a:txBody>
                    <a:bodyPr/>
                    <a:lstStyle/>
                    <a:p>
                      <a:r>
                        <a:rPr lang="en-US" sz="1200">
                          <a:gradFill>
                            <a:gsLst>
                              <a:gs pos="50000">
                                <a:schemeClr val="tx2"/>
                              </a:gs>
                              <a:gs pos="100000">
                                <a:schemeClr val="tx2"/>
                              </a:gs>
                            </a:gsLst>
                            <a:lin ang="8100000" scaled="1"/>
                          </a:gradFill>
                          <a:latin typeface="+mn-lt"/>
                        </a:rPr>
                        <a:t>Information and Data</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9899">
                <a:tc>
                  <a:txBody>
                    <a:bodyPr/>
                    <a:lstStyle/>
                    <a:p>
                      <a:r>
                        <a:rPr lang="en-US" sz="1200">
                          <a:gradFill>
                            <a:gsLst>
                              <a:gs pos="50000">
                                <a:schemeClr val="tx2"/>
                              </a:gs>
                              <a:gs pos="100000">
                                <a:schemeClr val="tx2"/>
                              </a:gs>
                            </a:gsLst>
                            <a:lin ang="8100000" scaled="1"/>
                          </a:gradFill>
                          <a:latin typeface="+mn-lt"/>
                        </a:rPr>
                        <a:t>Devices (Mobile and PCs)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9899">
                <a:tc>
                  <a:txBody>
                    <a:bodyPr/>
                    <a:lstStyle/>
                    <a:p>
                      <a:r>
                        <a:rPr lang="en-US" sz="1200">
                          <a:gradFill>
                            <a:gsLst>
                              <a:gs pos="50000">
                                <a:schemeClr val="tx2"/>
                              </a:gs>
                              <a:gs pos="100000">
                                <a:schemeClr val="tx2"/>
                              </a:gs>
                            </a:gsLst>
                            <a:lin ang="8100000" scaled="1"/>
                          </a:gradFill>
                          <a:latin typeface="+mn-lt"/>
                        </a:rPr>
                        <a:t>Accounts and Identities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9899">
                <a:tc>
                  <a:txBody>
                    <a:bodyPr/>
                    <a:lstStyle/>
                    <a:p>
                      <a:r>
                        <a:rPr lang="en-US" sz="1200">
                          <a:gradFill>
                            <a:gsLst>
                              <a:gs pos="50000">
                                <a:schemeClr val="tx2"/>
                              </a:gs>
                              <a:gs pos="100000">
                                <a:schemeClr val="tx2"/>
                              </a:gs>
                            </a:gsLst>
                            <a:lin ang="8100000" scaled="1"/>
                          </a:gradFill>
                          <a:latin typeface="+mn-lt"/>
                        </a:rPr>
                        <a:t>Identity and directory infrastructure</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9899">
                <a:tc>
                  <a:txBody>
                    <a:bodyPr/>
                    <a:lstStyle/>
                    <a:p>
                      <a:r>
                        <a:rPr lang="en-US" sz="1200">
                          <a:gradFill>
                            <a:gsLst>
                              <a:gs pos="50000">
                                <a:schemeClr val="tx2"/>
                              </a:gs>
                              <a:gs pos="100000">
                                <a:schemeClr val="tx2"/>
                              </a:gs>
                            </a:gsLst>
                            <a:lin ang="8100000" scaled="1"/>
                          </a:gradFill>
                          <a:latin typeface="+mn-lt"/>
                        </a:rPr>
                        <a:t>Applications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9899">
                <a:tc>
                  <a:txBody>
                    <a:bodyPr/>
                    <a:lstStyle/>
                    <a:p>
                      <a:r>
                        <a:rPr lang="en-US" sz="1200">
                          <a:gradFill>
                            <a:gsLst>
                              <a:gs pos="50000">
                                <a:schemeClr val="tx2"/>
                              </a:gs>
                              <a:gs pos="100000">
                                <a:schemeClr val="tx2"/>
                              </a:gs>
                            </a:gsLst>
                            <a:lin ang="8100000" scaled="1"/>
                          </a:gradFill>
                          <a:latin typeface="+mn-lt"/>
                        </a:rPr>
                        <a:t>Network Controls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9899">
                <a:tc>
                  <a:txBody>
                    <a:bodyPr/>
                    <a:lstStyle/>
                    <a:p>
                      <a:r>
                        <a:rPr lang="en-US" sz="1200">
                          <a:gradFill>
                            <a:gsLst>
                              <a:gs pos="50000">
                                <a:schemeClr val="tx2"/>
                              </a:gs>
                              <a:gs pos="100000">
                                <a:schemeClr val="tx2"/>
                              </a:gs>
                            </a:gsLst>
                            <a:lin ang="8100000" scaled="1"/>
                          </a:gradFill>
                          <a:latin typeface="+mn-lt"/>
                        </a:rPr>
                        <a:t>Operating system</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9899">
                <a:tc>
                  <a:txBody>
                    <a:bodyPr/>
                    <a:lstStyle/>
                    <a:p>
                      <a:r>
                        <a:rPr lang="en-US" sz="1200">
                          <a:gradFill>
                            <a:gsLst>
                              <a:gs pos="50000">
                                <a:schemeClr val="tx2"/>
                              </a:gs>
                              <a:gs pos="100000">
                                <a:schemeClr val="tx2"/>
                              </a:gs>
                            </a:gsLst>
                            <a:lin ang="8100000" scaled="1"/>
                          </a:gradFill>
                          <a:latin typeface="+mn-lt"/>
                        </a:rPr>
                        <a:t>Physical hosts</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9899">
                <a:tc>
                  <a:txBody>
                    <a:bodyPr/>
                    <a:lstStyle/>
                    <a:p>
                      <a:r>
                        <a:rPr lang="en-US" sz="1200">
                          <a:gradFill>
                            <a:gsLst>
                              <a:gs pos="50000">
                                <a:schemeClr val="tx2"/>
                              </a:gs>
                              <a:gs pos="100000">
                                <a:schemeClr val="tx2"/>
                              </a:gs>
                            </a:gsLst>
                            <a:lin ang="8100000" scaled="1"/>
                          </a:gradFill>
                          <a:latin typeface="+mn-lt"/>
                        </a:rPr>
                        <a:t>Physical network</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9899">
                <a:tc>
                  <a:txBody>
                    <a:bodyPr/>
                    <a:lstStyle/>
                    <a:p>
                      <a:r>
                        <a:rPr lang="en-US" sz="1200">
                          <a:gradFill>
                            <a:gsLst>
                              <a:gs pos="50000">
                                <a:schemeClr val="tx2"/>
                              </a:gs>
                              <a:gs pos="100000">
                                <a:schemeClr val="tx2"/>
                              </a:gs>
                            </a:gsLst>
                            <a:lin ang="8100000" scaled="1"/>
                          </a:gradFill>
                          <a:latin typeface="+mn-lt"/>
                        </a:rPr>
                        <a:t>Physical datacenter</a:t>
                      </a:r>
                    </a:p>
                  </a:txBody>
                  <a:tcPr marL="93260" marR="93260" marT="46630" marB="46630"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marL="93260" marR="93260" marT="46630" marB="46630"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marL="93260" marR="93260" marT="46630" marB="46630"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6" name="Title 5"/>
          <p:cNvSpPr>
            <a:spLocks noGrp="1"/>
          </p:cNvSpPr>
          <p:nvPr>
            <p:ph type="title"/>
          </p:nvPr>
        </p:nvSpPr>
        <p:spPr>
          <a:xfrm>
            <a:off x="600855" y="466303"/>
            <a:ext cx="11237870" cy="565028"/>
          </a:xfrm>
        </p:spPr>
        <p:txBody>
          <a:bodyPr/>
          <a:lstStyle/>
          <a:p>
            <a:r>
              <a:rPr lang="en-US"/>
              <a:t>Shared Responsibility and Key Strategies</a:t>
            </a:r>
          </a:p>
        </p:txBody>
      </p:sp>
      <p:sp>
        <p:nvSpPr>
          <p:cNvPr id="7" name="Content Placeholder 2"/>
          <p:cNvSpPr txBox="1">
            <a:spLocks/>
          </p:cNvSpPr>
          <p:nvPr/>
        </p:nvSpPr>
        <p:spPr>
          <a:xfrm>
            <a:off x="6576125" y="2350438"/>
            <a:ext cx="5289004" cy="670148"/>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p:cNvSpPr txBox="1">
            <a:spLocks/>
          </p:cNvSpPr>
          <p:nvPr/>
        </p:nvSpPr>
        <p:spPr>
          <a:xfrm>
            <a:off x="6576125" y="4688891"/>
            <a:ext cx="5289004" cy="1049059"/>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“TRUST BUT VERIFY” EACH Cloud Provider</a:t>
            </a:r>
          </a:p>
        </p:txBody>
      </p:sp>
      <p:sp>
        <p:nvSpPr>
          <p:cNvPr id="8" name="Content Placeholder 2"/>
          <p:cNvSpPr txBox="1">
            <a:spLocks/>
          </p:cNvSpPr>
          <p:nvPr/>
        </p:nvSpPr>
        <p:spPr>
          <a:xfrm>
            <a:off x="6540904" y="3248669"/>
            <a:ext cx="5320064" cy="1399395"/>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71370" marR="0" lvl="0" indent="-171370" algn="l" defTabSz="685475" rtl="0" eaLnBrk="1" fontAlgn="auto" latinLnBrk="0" hangingPunct="1">
              <a:lnSpc>
                <a:spcPct val="100000"/>
              </a:lnSpc>
              <a:spcBef>
                <a:spcPts val="750"/>
              </a:spcBef>
              <a:spcAft>
                <a:spcPts val="0"/>
              </a:spcAft>
              <a:buClrTx/>
              <a:buSzPct val="90000"/>
              <a:buFont typeface="Arial" pitchFamily="34" charset="0"/>
              <a:buNone/>
              <a:tabLst/>
              <a:defRPr/>
            </a:pPr>
            <a:r>
              <a:rPr kumimoji="0" lang="en-US" sz="1836"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87" name="Table 86">
            <a:extLst>
              <a:ext uri="{FF2B5EF4-FFF2-40B4-BE49-F238E27FC236}">
                <a16:creationId xmlns:a16="http://schemas.microsoft.com/office/drawing/2014/main" id="{5B249270-9493-4078-B739-F343FBD64F1B}"/>
              </a:ext>
            </a:extLst>
          </p:cNvPr>
          <p:cNvGraphicFramePr>
            <a:graphicFrameLocks noGrp="1"/>
          </p:cNvGraphicFramePr>
          <p:nvPr/>
        </p:nvGraphicFramePr>
        <p:xfrm>
          <a:off x="600856" y="5962884"/>
          <a:ext cx="1828680" cy="253591"/>
        </p:xfrm>
        <a:graphic>
          <a:graphicData uri="http://schemas.openxmlformats.org/drawingml/2006/table">
            <a:tbl>
              <a:tblPr firstRow="1" bandRow="1">
                <a:tableStyleId>{5C22544A-7EE6-4342-B048-85BDC9FD1C3A}</a:tableStyleId>
              </a:tblPr>
              <a:tblGrid>
                <a:gridCol w="258142">
                  <a:extLst>
                    <a:ext uri="{9D8B030D-6E8A-4147-A177-3AD203B41FA5}">
                      <a16:colId xmlns:a16="http://schemas.microsoft.com/office/drawing/2014/main" val="657516371"/>
                    </a:ext>
                  </a:extLst>
                </a:gridCol>
                <a:gridCol w="657129">
                  <a:extLst>
                    <a:ext uri="{9D8B030D-6E8A-4147-A177-3AD203B41FA5}">
                      <a16:colId xmlns:a16="http://schemas.microsoft.com/office/drawing/2014/main" val="3194317718"/>
                    </a:ext>
                  </a:extLst>
                </a:gridCol>
                <a:gridCol w="256280">
                  <a:extLst>
                    <a:ext uri="{9D8B030D-6E8A-4147-A177-3AD203B41FA5}">
                      <a16:colId xmlns:a16="http://schemas.microsoft.com/office/drawing/2014/main" val="1265651489"/>
                    </a:ext>
                  </a:extLst>
                </a:gridCol>
                <a:gridCol w="657129">
                  <a:extLst>
                    <a:ext uri="{9D8B030D-6E8A-4147-A177-3AD203B41FA5}">
                      <a16:colId xmlns:a16="http://schemas.microsoft.com/office/drawing/2014/main" val="1060466096"/>
                    </a:ext>
                  </a:extLst>
                </a:gridCol>
              </a:tblGrid>
              <a:tr h="253591">
                <a:tc>
                  <a:txBody>
                    <a:bodyPr/>
                    <a:lstStyle/>
                    <a:p>
                      <a:endParaRPr lang="en-US" sz="900">
                        <a:gradFill>
                          <a:gsLst>
                            <a:gs pos="50000">
                              <a:schemeClr val="tx2"/>
                            </a:gs>
                            <a:gs pos="100000">
                              <a:schemeClr val="tx2"/>
                            </a:gs>
                          </a:gsLst>
                          <a:lin ang="8100000" scaled="1"/>
                        </a:gradFill>
                        <a:latin typeface="+mn-lt"/>
                      </a:endParaRP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5713" marR="65713" marT="32856" marB="32856"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grpSp>
        <p:nvGrpSpPr>
          <p:cNvPr id="2" name="Group 1">
            <a:extLst>
              <a:ext uri="{FF2B5EF4-FFF2-40B4-BE49-F238E27FC236}">
                <a16:creationId xmlns:a16="http://schemas.microsoft.com/office/drawing/2014/main" id="{4F41B3CE-54E9-4012-9DE7-32E3354DFA86}"/>
              </a:ext>
            </a:extLst>
          </p:cNvPr>
          <p:cNvGrpSpPr/>
          <p:nvPr/>
        </p:nvGrpSpPr>
        <p:grpSpPr>
          <a:xfrm>
            <a:off x="5315718" y="2352425"/>
            <a:ext cx="969474" cy="666174"/>
            <a:chOff x="5211265" y="2399844"/>
            <a:chExt cx="668058" cy="459056"/>
          </a:xfrm>
        </p:grpSpPr>
        <p:sp>
          <p:nvSpPr>
            <p:cNvPr id="33" name="Rectangle: Rounded Corners 32">
              <a:extLst>
                <a:ext uri="{FF2B5EF4-FFF2-40B4-BE49-F238E27FC236}">
                  <a16:creationId xmlns:a16="http://schemas.microsoft.com/office/drawing/2014/main" id="{A7233000-F48C-440D-B581-5074D358888C}"/>
                </a:ext>
              </a:extLst>
            </p:cNvPr>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ounded Rectangle 2">
              <a:extLst>
                <a:ext uri="{FF2B5EF4-FFF2-40B4-BE49-F238E27FC236}">
                  <a16:creationId xmlns:a16="http://schemas.microsoft.com/office/drawing/2014/main" id="{23503180-792E-4540-B1F7-B14E6B0D3588}"/>
                </a:ext>
              </a:extLst>
            </p:cNvPr>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 fmla="*/ 0 w 1379331"/>
                <a:gd name="connsiteY0" fmla="*/ 244699 h 1595517"/>
                <a:gd name="connsiteX1" fmla="*/ 229893 w 1379331"/>
                <a:gd name="connsiteY1" fmla="*/ 14806 h 1595517"/>
                <a:gd name="connsiteX2" fmla="*/ 597609 w 1379331"/>
                <a:gd name="connsiteY2" fmla="*/ 0 h 1595517"/>
                <a:gd name="connsiteX3" fmla="*/ 1149438 w 1379331"/>
                <a:gd name="connsiteY3" fmla="*/ 14806 h 1595517"/>
                <a:gd name="connsiteX4" fmla="*/ 1379331 w 1379331"/>
                <a:gd name="connsiteY4" fmla="*/ 244699 h 1595517"/>
                <a:gd name="connsiteX5" fmla="*/ 1379331 w 1379331"/>
                <a:gd name="connsiteY5" fmla="*/ 1365624 h 1595517"/>
                <a:gd name="connsiteX6" fmla="*/ 1149438 w 1379331"/>
                <a:gd name="connsiteY6" fmla="*/ 1595517 h 1595517"/>
                <a:gd name="connsiteX7" fmla="*/ 229893 w 1379331"/>
                <a:gd name="connsiteY7" fmla="*/ 1595517 h 1595517"/>
                <a:gd name="connsiteX8" fmla="*/ 0 w 1379331"/>
                <a:gd name="connsiteY8" fmla="*/ 1365624 h 1595517"/>
                <a:gd name="connsiteX9" fmla="*/ 0 w 1379331"/>
                <a:gd name="connsiteY9" fmla="*/ 244699 h 159551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627059 h 1977877"/>
                <a:gd name="connsiteX1" fmla="*/ 229893 w 1379331"/>
                <a:gd name="connsiteY1" fmla="*/ 397166 h 1977877"/>
                <a:gd name="connsiteX2" fmla="*/ 597609 w 1379331"/>
                <a:gd name="connsiteY2" fmla="*/ 382360 h 1977877"/>
                <a:gd name="connsiteX3" fmla="*/ 1149438 w 1379331"/>
                <a:gd name="connsiteY3" fmla="*/ 397166 h 1977877"/>
                <a:gd name="connsiteX4" fmla="*/ 1379331 w 1379331"/>
                <a:gd name="connsiteY4" fmla="*/ 627059 h 1977877"/>
                <a:gd name="connsiteX5" fmla="*/ 1379331 w 1379331"/>
                <a:gd name="connsiteY5" fmla="*/ 1747984 h 1977877"/>
                <a:gd name="connsiteX6" fmla="*/ 1149438 w 1379331"/>
                <a:gd name="connsiteY6" fmla="*/ 1977877 h 1977877"/>
                <a:gd name="connsiteX7" fmla="*/ 229893 w 1379331"/>
                <a:gd name="connsiteY7" fmla="*/ 1977877 h 1977877"/>
                <a:gd name="connsiteX8" fmla="*/ 0 w 1379331"/>
                <a:gd name="connsiteY8" fmla="*/ 1747984 h 1977877"/>
                <a:gd name="connsiteX9" fmla="*/ 0 w 1379331"/>
                <a:gd name="connsiteY9" fmla="*/ 627059 h 1977877"/>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846386 h 2197204"/>
                <a:gd name="connsiteX1" fmla="*/ 229893 w 1379331"/>
                <a:gd name="connsiteY1" fmla="*/ 616493 h 2197204"/>
                <a:gd name="connsiteX2" fmla="*/ 705186 w 1379331"/>
                <a:gd name="connsiteY2" fmla="*/ 321989 h 2197204"/>
                <a:gd name="connsiteX3" fmla="*/ 1149438 w 1379331"/>
                <a:gd name="connsiteY3" fmla="*/ 616493 h 2197204"/>
                <a:gd name="connsiteX4" fmla="*/ 1379331 w 1379331"/>
                <a:gd name="connsiteY4" fmla="*/ 846386 h 2197204"/>
                <a:gd name="connsiteX5" fmla="*/ 1379331 w 1379331"/>
                <a:gd name="connsiteY5" fmla="*/ 1967311 h 2197204"/>
                <a:gd name="connsiteX6" fmla="*/ 1149438 w 1379331"/>
                <a:gd name="connsiteY6" fmla="*/ 2197204 h 2197204"/>
                <a:gd name="connsiteX7" fmla="*/ 229893 w 1379331"/>
                <a:gd name="connsiteY7" fmla="*/ 2197204 h 2197204"/>
                <a:gd name="connsiteX8" fmla="*/ 0 w 1379331"/>
                <a:gd name="connsiteY8" fmla="*/ 1967311 h 2197204"/>
                <a:gd name="connsiteX9" fmla="*/ 0 w 1379331"/>
                <a:gd name="connsiteY9" fmla="*/ 846386 h 2197204"/>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0 w 1379331"/>
                <a:gd name="connsiteY8" fmla="*/ 1652168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229893 w 1379331"/>
                <a:gd name="connsiteY7" fmla="*/ 1882061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29893 w 1379331"/>
                <a:gd name="connsiteY1" fmla="*/ 30135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149438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149438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53789 w 1379331"/>
                <a:gd name="connsiteY8" fmla="*/ 1323565 h 1882061"/>
                <a:gd name="connsiteX9" fmla="*/ 0 w 1379331"/>
                <a:gd name="connsiteY9"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0 w 1379331"/>
                <a:gd name="connsiteY10" fmla="*/ 531243 h 1882061"/>
                <a:gd name="connsiteX0" fmla="*/ 0 w 1379331"/>
                <a:gd name="connsiteY0" fmla="*/ 531243 h 1882061"/>
                <a:gd name="connsiteX1" fmla="*/ 283681 w 1379331"/>
                <a:gd name="connsiteY1" fmla="*/ 367070 h 1882061"/>
                <a:gd name="connsiteX2" fmla="*/ 705186 w 1379331"/>
                <a:gd name="connsiteY2" fmla="*/ 6846 h 1882061"/>
                <a:gd name="connsiteX3" fmla="*/ 1224742 w 1379331"/>
                <a:gd name="connsiteY3" fmla="*/ 301350 h 1882061"/>
                <a:gd name="connsiteX4" fmla="*/ 1379331 w 1379331"/>
                <a:gd name="connsiteY4" fmla="*/ 531243 h 1882061"/>
                <a:gd name="connsiteX5" fmla="*/ 1379331 w 1379331"/>
                <a:gd name="connsiteY5" fmla="*/ 1652168 h 1882061"/>
                <a:gd name="connsiteX6" fmla="*/ 1235499 w 1379331"/>
                <a:gd name="connsiteY6" fmla="*/ 1882061 h 1882061"/>
                <a:gd name="connsiteX7" fmla="*/ 627926 w 1379331"/>
                <a:gd name="connsiteY7" fmla="*/ 1494309 h 1882061"/>
                <a:gd name="connsiteX8" fmla="*/ 307152 w 1379331"/>
                <a:gd name="connsiteY8" fmla="*/ 1451044 h 1882061"/>
                <a:gd name="connsiteX9" fmla="*/ 53789 w 1379331"/>
                <a:gd name="connsiteY9" fmla="*/ 1323565 h 1882061"/>
                <a:gd name="connsiteX10" fmla="*/ 16696 w 1379331"/>
                <a:gd name="connsiteY10" fmla="*/ 925279 h 1882061"/>
                <a:gd name="connsiteX11" fmla="*/ 0 w 1379331"/>
                <a:gd name="connsiteY11"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307152 w 1382917"/>
                <a:gd name="connsiteY9" fmla="*/ 1451044 h 1882061"/>
                <a:gd name="connsiteX10" fmla="*/ 53789 w 1382917"/>
                <a:gd name="connsiteY10" fmla="*/ 1323565 h 1882061"/>
                <a:gd name="connsiteX11" fmla="*/ 16696 w 1382917"/>
                <a:gd name="connsiteY11" fmla="*/ 925279 h 1882061"/>
                <a:gd name="connsiteX12" fmla="*/ 0 w 1382917"/>
                <a:gd name="connsiteY12"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75537 w 1382917"/>
                <a:gd name="connsiteY9" fmla="*/ 1463093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627926 w 1382917"/>
                <a:gd name="connsiteY8" fmla="*/ 1494309 h 1882061"/>
                <a:gd name="connsiteX9" fmla="*/ 442199 w 1382917"/>
                <a:gd name="connsiteY9" fmla="*/ 1786048 h 1882061"/>
                <a:gd name="connsiteX10" fmla="*/ 307152 w 1382917"/>
                <a:gd name="connsiteY10" fmla="*/ 1451044 h 1882061"/>
                <a:gd name="connsiteX11" fmla="*/ 53789 w 1382917"/>
                <a:gd name="connsiteY11" fmla="*/ 1323565 h 1882061"/>
                <a:gd name="connsiteX12" fmla="*/ 16696 w 1382917"/>
                <a:gd name="connsiteY12" fmla="*/ 925279 h 1882061"/>
                <a:gd name="connsiteX13" fmla="*/ 0 w 1382917"/>
                <a:gd name="connsiteY13"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882061"/>
                <a:gd name="connsiteX1" fmla="*/ 283681 w 1382917"/>
                <a:gd name="connsiteY1" fmla="*/ 367070 h 1882061"/>
                <a:gd name="connsiteX2" fmla="*/ 705186 w 1382917"/>
                <a:gd name="connsiteY2" fmla="*/ 6846 h 1882061"/>
                <a:gd name="connsiteX3" fmla="*/ 1224742 w 1382917"/>
                <a:gd name="connsiteY3" fmla="*/ 301350 h 1882061"/>
                <a:gd name="connsiteX4" fmla="*/ 1379331 w 1382917"/>
                <a:gd name="connsiteY4" fmla="*/ 531243 h 1882061"/>
                <a:gd name="connsiteX5" fmla="*/ 1382917 w 1382917"/>
                <a:gd name="connsiteY5" fmla="*/ 898991 h 1882061"/>
                <a:gd name="connsiteX6" fmla="*/ 1379331 w 1382917"/>
                <a:gd name="connsiteY6" fmla="*/ 1652168 h 1882061"/>
                <a:gd name="connsiteX7" fmla="*/ 1235499 w 1382917"/>
                <a:gd name="connsiteY7" fmla="*/ 1882061 h 1882061"/>
                <a:gd name="connsiteX8" fmla="*/ 1066087 w 1382917"/>
                <a:gd name="connsiteY8" fmla="*/ 1528556 h 1882061"/>
                <a:gd name="connsiteX9" fmla="*/ 627926 w 1382917"/>
                <a:gd name="connsiteY9" fmla="*/ 1494309 h 1882061"/>
                <a:gd name="connsiteX10" fmla="*/ 442199 w 1382917"/>
                <a:gd name="connsiteY10" fmla="*/ 1786048 h 1882061"/>
                <a:gd name="connsiteX11" fmla="*/ 307152 w 1382917"/>
                <a:gd name="connsiteY11" fmla="*/ 1451044 h 1882061"/>
                <a:gd name="connsiteX12" fmla="*/ 53789 w 1382917"/>
                <a:gd name="connsiteY12" fmla="*/ 1323565 h 1882061"/>
                <a:gd name="connsiteX13" fmla="*/ 16696 w 1382917"/>
                <a:gd name="connsiteY13" fmla="*/ 925279 h 1882061"/>
                <a:gd name="connsiteX14" fmla="*/ 0 w 1382917"/>
                <a:gd name="connsiteY14" fmla="*/ 531243 h 1882061"/>
                <a:gd name="connsiteX0" fmla="*/ 0 w 1382917"/>
                <a:gd name="connsiteY0" fmla="*/ 531243 h 1786048"/>
                <a:gd name="connsiteX1" fmla="*/ 283681 w 1382917"/>
                <a:gd name="connsiteY1" fmla="*/ 367070 h 1786048"/>
                <a:gd name="connsiteX2" fmla="*/ 705186 w 1382917"/>
                <a:gd name="connsiteY2" fmla="*/ 6846 h 1786048"/>
                <a:gd name="connsiteX3" fmla="*/ 1224742 w 1382917"/>
                <a:gd name="connsiteY3" fmla="*/ 301350 h 1786048"/>
                <a:gd name="connsiteX4" fmla="*/ 1379331 w 1382917"/>
                <a:gd name="connsiteY4" fmla="*/ 531243 h 1786048"/>
                <a:gd name="connsiteX5" fmla="*/ 1382917 w 1382917"/>
                <a:gd name="connsiteY5" fmla="*/ 898991 h 1786048"/>
                <a:gd name="connsiteX6" fmla="*/ 1379331 w 1382917"/>
                <a:gd name="connsiteY6" fmla="*/ 1652168 h 1786048"/>
                <a:gd name="connsiteX7" fmla="*/ 1235499 w 1382917"/>
                <a:gd name="connsiteY7" fmla="*/ 1729312 h 1786048"/>
                <a:gd name="connsiteX8" fmla="*/ 1066087 w 1382917"/>
                <a:gd name="connsiteY8" fmla="*/ 1528556 h 1786048"/>
                <a:gd name="connsiteX9" fmla="*/ 627926 w 1382917"/>
                <a:gd name="connsiteY9" fmla="*/ 1494309 h 1786048"/>
                <a:gd name="connsiteX10" fmla="*/ 442199 w 1382917"/>
                <a:gd name="connsiteY10" fmla="*/ 1786048 h 1786048"/>
                <a:gd name="connsiteX11" fmla="*/ 307152 w 1382917"/>
                <a:gd name="connsiteY11" fmla="*/ 1451044 h 1786048"/>
                <a:gd name="connsiteX12" fmla="*/ 53789 w 1382917"/>
                <a:gd name="connsiteY12" fmla="*/ 1323565 h 1786048"/>
                <a:gd name="connsiteX13" fmla="*/ 16696 w 1382917"/>
                <a:gd name="connsiteY13" fmla="*/ 925279 h 1786048"/>
                <a:gd name="connsiteX14" fmla="*/ 0 w 1382917"/>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5499 w 1384341"/>
                <a:gd name="connsiteY7" fmla="*/ 1729312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1066087 w 1384341"/>
                <a:gd name="connsiteY8" fmla="*/ 1528556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786048"/>
                <a:gd name="connsiteX1" fmla="*/ 283681 w 1384341"/>
                <a:gd name="connsiteY1" fmla="*/ 367070 h 1786048"/>
                <a:gd name="connsiteX2" fmla="*/ 705186 w 1384341"/>
                <a:gd name="connsiteY2" fmla="*/ 6846 h 1786048"/>
                <a:gd name="connsiteX3" fmla="*/ 1224742 w 1384341"/>
                <a:gd name="connsiteY3" fmla="*/ 301350 h 1786048"/>
                <a:gd name="connsiteX4" fmla="*/ 1379331 w 1384341"/>
                <a:gd name="connsiteY4" fmla="*/ 531243 h 1786048"/>
                <a:gd name="connsiteX5" fmla="*/ 1382917 w 1384341"/>
                <a:gd name="connsiteY5" fmla="*/ 898991 h 1786048"/>
                <a:gd name="connsiteX6" fmla="*/ 1384093 w 1384341"/>
                <a:gd name="connsiteY6" fmla="*/ 1564883 h 1786048"/>
                <a:gd name="connsiteX7" fmla="*/ 1237880 w 1384341"/>
                <a:gd name="connsiteY7" fmla="*/ 1674031 h 1786048"/>
                <a:gd name="connsiteX8" fmla="*/ 966075 w 1384341"/>
                <a:gd name="connsiteY8" fmla="*/ 1525647 h 1786048"/>
                <a:gd name="connsiteX9" fmla="*/ 627926 w 1384341"/>
                <a:gd name="connsiteY9" fmla="*/ 1494309 h 1786048"/>
                <a:gd name="connsiteX10" fmla="*/ 442199 w 1384341"/>
                <a:gd name="connsiteY10" fmla="*/ 1786048 h 1786048"/>
                <a:gd name="connsiteX11" fmla="*/ 307152 w 1384341"/>
                <a:gd name="connsiteY11" fmla="*/ 1451044 h 1786048"/>
                <a:gd name="connsiteX12" fmla="*/ 53789 w 1384341"/>
                <a:gd name="connsiteY12" fmla="*/ 1323565 h 1786048"/>
                <a:gd name="connsiteX13" fmla="*/ 16696 w 1384341"/>
                <a:gd name="connsiteY13" fmla="*/ 925279 h 1786048"/>
                <a:gd name="connsiteX14" fmla="*/ 0 w 1384341"/>
                <a:gd name="connsiteY14" fmla="*/ 531243 h 1786048"/>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53789 w 1384341"/>
                <a:gd name="connsiteY12" fmla="*/ 1323565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307152 w 1384341"/>
                <a:gd name="connsiteY11" fmla="*/ 1451044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674886"/>
                <a:gd name="connsiteX1" fmla="*/ 283681 w 1384341"/>
                <a:gd name="connsiteY1" fmla="*/ 367070 h 1674886"/>
                <a:gd name="connsiteX2" fmla="*/ 705186 w 1384341"/>
                <a:gd name="connsiteY2" fmla="*/ 6846 h 1674886"/>
                <a:gd name="connsiteX3" fmla="*/ 1224742 w 1384341"/>
                <a:gd name="connsiteY3" fmla="*/ 301350 h 1674886"/>
                <a:gd name="connsiteX4" fmla="*/ 1379331 w 1384341"/>
                <a:gd name="connsiteY4" fmla="*/ 531243 h 1674886"/>
                <a:gd name="connsiteX5" fmla="*/ 1382917 w 1384341"/>
                <a:gd name="connsiteY5" fmla="*/ 898991 h 1674886"/>
                <a:gd name="connsiteX6" fmla="*/ 1384093 w 1384341"/>
                <a:gd name="connsiteY6" fmla="*/ 1564883 h 1674886"/>
                <a:gd name="connsiteX7" fmla="*/ 1237880 w 1384341"/>
                <a:gd name="connsiteY7" fmla="*/ 1674031 h 1674886"/>
                <a:gd name="connsiteX8" fmla="*/ 966075 w 1384341"/>
                <a:gd name="connsiteY8" fmla="*/ 1525647 h 1674886"/>
                <a:gd name="connsiteX9" fmla="*/ 627926 w 1384341"/>
                <a:gd name="connsiteY9" fmla="*/ 1494309 h 1674886"/>
                <a:gd name="connsiteX10" fmla="*/ 444580 w 1384341"/>
                <a:gd name="connsiteY10" fmla="*/ 1496552 h 1674886"/>
                <a:gd name="connsiteX11" fmla="*/ 435365 w 1384341"/>
                <a:gd name="connsiteY11" fmla="*/ 1383018 h 1674886"/>
                <a:gd name="connsiteX12" fmla="*/ 402528 w 1384341"/>
                <a:gd name="connsiteY12" fmla="*/ 931603 h 1674886"/>
                <a:gd name="connsiteX13" fmla="*/ 16696 w 1384341"/>
                <a:gd name="connsiteY13" fmla="*/ 925279 h 1674886"/>
                <a:gd name="connsiteX14" fmla="*/ 0 w 1384341"/>
                <a:gd name="connsiteY14" fmla="*/ 531243 h 1674886"/>
                <a:gd name="connsiteX0" fmla="*/ 0 w 1384341"/>
                <a:gd name="connsiteY0" fmla="*/ 531243 h 1724927"/>
                <a:gd name="connsiteX1" fmla="*/ 283681 w 1384341"/>
                <a:gd name="connsiteY1" fmla="*/ 367070 h 1724927"/>
                <a:gd name="connsiteX2" fmla="*/ 705186 w 1384341"/>
                <a:gd name="connsiteY2" fmla="*/ 6846 h 1724927"/>
                <a:gd name="connsiteX3" fmla="*/ 1224742 w 1384341"/>
                <a:gd name="connsiteY3" fmla="*/ 301350 h 1724927"/>
                <a:gd name="connsiteX4" fmla="*/ 1379331 w 1384341"/>
                <a:gd name="connsiteY4" fmla="*/ 531243 h 1724927"/>
                <a:gd name="connsiteX5" fmla="*/ 1382917 w 1384341"/>
                <a:gd name="connsiteY5" fmla="*/ 898991 h 1724927"/>
                <a:gd name="connsiteX6" fmla="*/ 1384093 w 1384341"/>
                <a:gd name="connsiteY6" fmla="*/ 1564883 h 1724927"/>
                <a:gd name="connsiteX7" fmla="*/ 1237880 w 1384341"/>
                <a:gd name="connsiteY7" fmla="*/ 1674031 h 1724927"/>
                <a:gd name="connsiteX8" fmla="*/ 966075 w 1384341"/>
                <a:gd name="connsiteY8" fmla="*/ 1525647 h 1724927"/>
                <a:gd name="connsiteX9" fmla="*/ 627926 w 1384341"/>
                <a:gd name="connsiteY9" fmla="*/ 1494309 h 1724927"/>
                <a:gd name="connsiteX10" fmla="*/ 519798 w 1384341"/>
                <a:gd name="connsiteY10" fmla="*/ 1724927 h 1724927"/>
                <a:gd name="connsiteX11" fmla="*/ 435365 w 1384341"/>
                <a:gd name="connsiteY11" fmla="*/ 1383018 h 1724927"/>
                <a:gd name="connsiteX12" fmla="*/ 402528 w 1384341"/>
                <a:gd name="connsiteY12" fmla="*/ 931603 h 1724927"/>
                <a:gd name="connsiteX13" fmla="*/ 16696 w 1384341"/>
                <a:gd name="connsiteY13" fmla="*/ 925279 h 1724927"/>
                <a:gd name="connsiteX14" fmla="*/ 0 w 1384341"/>
                <a:gd name="connsiteY14" fmla="*/ 531243 h 1724927"/>
                <a:gd name="connsiteX0" fmla="*/ 0 w 1384341"/>
                <a:gd name="connsiteY0" fmla="*/ 531243 h 1738881"/>
                <a:gd name="connsiteX1" fmla="*/ 283681 w 1384341"/>
                <a:gd name="connsiteY1" fmla="*/ 367070 h 1738881"/>
                <a:gd name="connsiteX2" fmla="*/ 705186 w 1384341"/>
                <a:gd name="connsiteY2" fmla="*/ 6846 h 1738881"/>
                <a:gd name="connsiteX3" fmla="*/ 1224742 w 1384341"/>
                <a:gd name="connsiteY3" fmla="*/ 301350 h 1738881"/>
                <a:gd name="connsiteX4" fmla="*/ 1379331 w 1384341"/>
                <a:gd name="connsiteY4" fmla="*/ 531243 h 1738881"/>
                <a:gd name="connsiteX5" fmla="*/ 1382917 w 1384341"/>
                <a:gd name="connsiteY5" fmla="*/ 898991 h 1738881"/>
                <a:gd name="connsiteX6" fmla="*/ 1384093 w 1384341"/>
                <a:gd name="connsiteY6" fmla="*/ 1564883 h 1738881"/>
                <a:gd name="connsiteX7" fmla="*/ 1237880 w 1384341"/>
                <a:gd name="connsiteY7" fmla="*/ 1674031 h 1738881"/>
                <a:gd name="connsiteX8" fmla="*/ 966075 w 1384341"/>
                <a:gd name="connsiteY8" fmla="*/ 1525647 h 1738881"/>
                <a:gd name="connsiteX9" fmla="*/ 827939 w 1384341"/>
                <a:gd name="connsiteY9" fmla="*/ 1738881 h 1738881"/>
                <a:gd name="connsiteX10" fmla="*/ 519798 w 1384341"/>
                <a:gd name="connsiteY10" fmla="*/ 1724927 h 1738881"/>
                <a:gd name="connsiteX11" fmla="*/ 435365 w 1384341"/>
                <a:gd name="connsiteY11" fmla="*/ 1383018 h 1738881"/>
                <a:gd name="connsiteX12" fmla="*/ 402528 w 1384341"/>
                <a:gd name="connsiteY12" fmla="*/ 931603 h 1738881"/>
                <a:gd name="connsiteX13" fmla="*/ 16696 w 1384341"/>
                <a:gd name="connsiteY13" fmla="*/ 925279 h 1738881"/>
                <a:gd name="connsiteX14" fmla="*/ 0 w 1384341"/>
                <a:gd name="connsiteY14" fmla="*/ 531243 h 1738881"/>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696 w 1384341"/>
                <a:gd name="connsiteY13" fmla="*/ 925279 h 1801246"/>
                <a:gd name="connsiteX14" fmla="*/ 0 w 1384341"/>
                <a:gd name="connsiteY14" fmla="*/ 531243 h 1801246"/>
                <a:gd name="connsiteX0" fmla="*/ 0 w 1384341"/>
                <a:gd name="connsiteY0" fmla="*/ 531243 h 1801246"/>
                <a:gd name="connsiteX1" fmla="*/ 283681 w 1384341"/>
                <a:gd name="connsiteY1" fmla="*/ 367070 h 1801246"/>
                <a:gd name="connsiteX2" fmla="*/ 705186 w 1384341"/>
                <a:gd name="connsiteY2" fmla="*/ 6846 h 1801246"/>
                <a:gd name="connsiteX3" fmla="*/ 1224742 w 1384341"/>
                <a:gd name="connsiteY3" fmla="*/ 301350 h 1801246"/>
                <a:gd name="connsiteX4" fmla="*/ 1379331 w 1384341"/>
                <a:gd name="connsiteY4" fmla="*/ 531243 h 1801246"/>
                <a:gd name="connsiteX5" fmla="*/ 1382917 w 1384341"/>
                <a:gd name="connsiteY5" fmla="*/ 898991 h 1801246"/>
                <a:gd name="connsiteX6" fmla="*/ 1384093 w 1384341"/>
                <a:gd name="connsiteY6" fmla="*/ 1564883 h 1801246"/>
                <a:gd name="connsiteX7" fmla="*/ 1237880 w 1384341"/>
                <a:gd name="connsiteY7" fmla="*/ 1674031 h 1801246"/>
                <a:gd name="connsiteX8" fmla="*/ 978042 w 1384341"/>
                <a:gd name="connsiteY8" fmla="*/ 1736206 h 1801246"/>
                <a:gd name="connsiteX9" fmla="*/ 827939 w 1384341"/>
                <a:gd name="connsiteY9" fmla="*/ 1738881 h 1801246"/>
                <a:gd name="connsiteX10" fmla="*/ 519798 w 1384341"/>
                <a:gd name="connsiteY10" fmla="*/ 1724927 h 1801246"/>
                <a:gd name="connsiteX11" fmla="*/ 435365 w 1384341"/>
                <a:gd name="connsiteY11" fmla="*/ 1383018 h 1801246"/>
                <a:gd name="connsiteX12" fmla="*/ 402528 w 1384341"/>
                <a:gd name="connsiteY12" fmla="*/ 931603 h 1801246"/>
                <a:gd name="connsiteX13" fmla="*/ 165423 w 1384341"/>
                <a:gd name="connsiteY13" fmla="*/ 862112 h 1801246"/>
                <a:gd name="connsiteX14" fmla="*/ 0 w 1384341"/>
                <a:gd name="connsiteY14" fmla="*/ 531243 h 1801246"/>
                <a:gd name="connsiteX0" fmla="*/ 3 w 1225360"/>
                <a:gd name="connsiteY0" fmla="*/ 524764 h 1801246"/>
                <a:gd name="connsiteX1" fmla="*/ 124700 w 1225360"/>
                <a:gd name="connsiteY1" fmla="*/ 367070 h 1801246"/>
                <a:gd name="connsiteX2" fmla="*/ 546205 w 1225360"/>
                <a:gd name="connsiteY2" fmla="*/ 6846 h 1801246"/>
                <a:gd name="connsiteX3" fmla="*/ 1065761 w 1225360"/>
                <a:gd name="connsiteY3" fmla="*/ 301350 h 1801246"/>
                <a:gd name="connsiteX4" fmla="*/ 1220350 w 1225360"/>
                <a:gd name="connsiteY4" fmla="*/ 531243 h 1801246"/>
                <a:gd name="connsiteX5" fmla="*/ 1223936 w 1225360"/>
                <a:gd name="connsiteY5" fmla="*/ 898991 h 1801246"/>
                <a:gd name="connsiteX6" fmla="*/ 1225112 w 1225360"/>
                <a:gd name="connsiteY6" fmla="*/ 1564883 h 1801246"/>
                <a:gd name="connsiteX7" fmla="*/ 1078899 w 1225360"/>
                <a:gd name="connsiteY7" fmla="*/ 1674031 h 1801246"/>
                <a:gd name="connsiteX8" fmla="*/ 819061 w 1225360"/>
                <a:gd name="connsiteY8" fmla="*/ 1736206 h 1801246"/>
                <a:gd name="connsiteX9" fmla="*/ 668958 w 1225360"/>
                <a:gd name="connsiteY9" fmla="*/ 1738881 h 1801246"/>
                <a:gd name="connsiteX10" fmla="*/ 360817 w 1225360"/>
                <a:gd name="connsiteY10" fmla="*/ 1724927 h 1801246"/>
                <a:gd name="connsiteX11" fmla="*/ 276384 w 1225360"/>
                <a:gd name="connsiteY11" fmla="*/ 1383018 h 1801246"/>
                <a:gd name="connsiteX12" fmla="*/ 243547 w 1225360"/>
                <a:gd name="connsiteY12" fmla="*/ 931603 h 1801246"/>
                <a:gd name="connsiteX13" fmla="*/ 6442 w 1225360"/>
                <a:gd name="connsiteY13" fmla="*/ 862112 h 1801246"/>
                <a:gd name="connsiteX14" fmla="*/ 3 w 1225360"/>
                <a:gd name="connsiteY14" fmla="*/ 524764 h 1801246"/>
                <a:gd name="connsiteX0" fmla="*/ 340 w 1225697"/>
                <a:gd name="connsiteY0" fmla="*/ 618052 h 1894534"/>
                <a:gd name="connsiteX1" fmla="*/ 114781 w 1225697"/>
                <a:gd name="connsiteY1" fmla="*/ 369 h 1894534"/>
                <a:gd name="connsiteX2" fmla="*/ 546542 w 1225697"/>
                <a:gd name="connsiteY2" fmla="*/ 100134 h 1894534"/>
                <a:gd name="connsiteX3" fmla="*/ 1066098 w 1225697"/>
                <a:gd name="connsiteY3" fmla="*/ 394638 h 1894534"/>
                <a:gd name="connsiteX4" fmla="*/ 1220687 w 1225697"/>
                <a:gd name="connsiteY4" fmla="*/ 624531 h 1894534"/>
                <a:gd name="connsiteX5" fmla="*/ 1224273 w 1225697"/>
                <a:gd name="connsiteY5" fmla="*/ 992279 h 1894534"/>
                <a:gd name="connsiteX6" fmla="*/ 1225449 w 1225697"/>
                <a:gd name="connsiteY6" fmla="*/ 1658171 h 1894534"/>
                <a:gd name="connsiteX7" fmla="*/ 1079236 w 1225697"/>
                <a:gd name="connsiteY7" fmla="*/ 1767319 h 1894534"/>
                <a:gd name="connsiteX8" fmla="*/ 819398 w 1225697"/>
                <a:gd name="connsiteY8" fmla="*/ 1829494 h 1894534"/>
                <a:gd name="connsiteX9" fmla="*/ 669295 w 1225697"/>
                <a:gd name="connsiteY9" fmla="*/ 1832169 h 1894534"/>
                <a:gd name="connsiteX10" fmla="*/ 361154 w 1225697"/>
                <a:gd name="connsiteY10" fmla="*/ 1818215 h 1894534"/>
                <a:gd name="connsiteX11" fmla="*/ 276721 w 1225697"/>
                <a:gd name="connsiteY11" fmla="*/ 1476306 h 1894534"/>
                <a:gd name="connsiteX12" fmla="*/ 243884 w 1225697"/>
                <a:gd name="connsiteY12" fmla="*/ 1024891 h 1894534"/>
                <a:gd name="connsiteX13" fmla="*/ 6779 w 1225697"/>
                <a:gd name="connsiteY13" fmla="*/ 955400 h 1894534"/>
                <a:gd name="connsiteX14" fmla="*/ 340 w 1225697"/>
                <a:gd name="connsiteY14" fmla="*/ 618052 h 1894534"/>
                <a:gd name="connsiteX0" fmla="*/ 112 w 1225469"/>
                <a:gd name="connsiteY0" fmla="*/ 618052 h 1894534"/>
                <a:gd name="connsiteX1" fmla="*/ 114553 w 1225469"/>
                <a:gd name="connsiteY1" fmla="*/ 369 h 1894534"/>
                <a:gd name="connsiteX2" fmla="*/ 546314 w 1225469"/>
                <a:gd name="connsiteY2" fmla="*/ 100134 h 1894534"/>
                <a:gd name="connsiteX3" fmla="*/ 1065870 w 1225469"/>
                <a:gd name="connsiteY3" fmla="*/ 394638 h 1894534"/>
                <a:gd name="connsiteX4" fmla="*/ 1220459 w 1225469"/>
                <a:gd name="connsiteY4" fmla="*/ 624531 h 1894534"/>
                <a:gd name="connsiteX5" fmla="*/ 1224045 w 1225469"/>
                <a:gd name="connsiteY5" fmla="*/ 992279 h 1894534"/>
                <a:gd name="connsiteX6" fmla="*/ 1225221 w 1225469"/>
                <a:gd name="connsiteY6" fmla="*/ 1658171 h 1894534"/>
                <a:gd name="connsiteX7" fmla="*/ 1079008 w 1225469"/>
                <a:gd name="connsiteY7" fmla="*/ 1767319 h 1894534"/>
                <a:gd name="connsiteX8" fmla="*/ 819170 w 1225469"/>
                <a:gd name="connsiteY8" fmla="*/ 1829494 h 1894534"/>
                <a:gd name="connsiteX9" fmla="*/ 669067 w 1225469"/>
                <a:gd name="connsiteY9" fmla="*/ 1832169 h 1894534"/>
                <a:gd name="connsiteX10" fmla="*/ 360926 w 1225469"/>
                <a:gd name="connsiteY10" fmla="*/ 1818215 h 1894534"/>
                <a:gd name="connsiteX11" fmla="*/ 276493 w 1225469"/>
                <a:gd name="connsiteY11" fmla="*/ 1476306 h 1894534"/>
                <a:gd name="connsiteX12" fmla="*/ 243656 w 1225469"/>
                <a:gd name="connsiteY12" fmla="*/ 1024891 h 1894534"/>
                <a:gd name="connsiteX13" fmla="*/ 6551 w 1225469"/>
                <a:gd name="connsiteY13" fmla="*/ 955400 h 1894534"/>
                <a:gd name="connsiteX14" fmla="*/ 112 w 1225469"/>
                <a:gd name="connsiteY14" fmla="*/ 618052 h 1894534"/>
                <a:gd name="connsiteX0" fmla="*/ 0 w 1225357"/>
                <a:gd name="connsiteY0" fmla="*/ 637001 h 1913483"/>
                <a:gd name="connsiteX1" fmla="*/ 114441 w 1225357"/>
                <a:gd name="connsiteY1" fmla="*/ 19318 h 1913483"/>
                <a:gd name="connsiteX2" fmla="*/ 547484 w 1225357"/>
                <a:gd name="connsiteY2" fmla="*/ 175569 h 1913483"/>
                <a:gd name="connsiteX3" fmla="*/ 1065758 w 1225357"/>
                <a:gd name="connsiteY3" fmla="*/ 413587 h 1913483"/>
                <a:gd name="connsiteX4" fmla="*/ 1220347 w 1225357"/>
                <a:gd name="connsiteY4" fmla="*/ 643480 h 1913483"/>
                <a:gd name="connsiteX5" fmla="*/ 1223933 w 1225357"/>
                <a:gd name="connsiteY5" fmla="*/ 1011228 h 1913483"/>
                <a:gd name="connsiteX6" fmla="*/ 1225109 w 1225357"/>
                <a:gd name="connsiteY6" fmla="*/ 1677120 h 1913483"/>
                <a:gd name="connsiteX7" fmla="*/ 1078896 w 1225357"/>
                <a:gd name="connsiteY7" fmla="*/ 1786268 h 1913483"/>
                <a:gd name="connsiteX8" fmla="*/ 819058 w 1225357"/>
                <a:gd name="connsiteY8" fmla="*/ 1848443 h 1913483"/>
                <a:gd name="connsiteX9" fmla="*/ 668955 w 1225357"/>
                <a:gd name="connsiteY9" fmla="*/ 1851118 h 1913483"/>
                <a:gd name="connsiteX10" fmla="*/ 360814 w 1225357"/>
                <a:gd name="connsiteY10" fmla="*/ 1837164 h 1913483"/>
                <a:gd name="connsiteX11" fmla="*/ 276381 w 1225357"/>
                <a:gd name="connsiteY11" fmla="*/ 1495255 h 1913483"/>
                <a:gd name="connsiteX12" fmla="*/ 243544 w 1225357"/>
                <a:gd name="connsiteY12" fmla="*/ 1043840 h 1913483"/>
                <a:gd name="connsiteX13" fmla="*/ 6439 w 1225357"/>
                <a:gd name="connsiteY13" fmla="*/ 974349 h 1913483"/>
                <a:gd name="connsiteX14" fmla="*/ 0 w 1225357"/>
                <a:gd name="connsiteY14" fmla="*/ 637001 h 1913483"/>
                <a:gd name="connsiteX0" fmla="*/ 0 w 1225357"/>
                <a:gd name="connsiteY0" fmla="*/ 674266 h 1950748"/>
                <a:gd name="connsiteX1" fmla="*/ 122134 w 1225357"/>
                <a:gd name="connsiteY1" fmla="*/ 16496 h 1950748"/>
                <a:gd name="connsiteX2" fmla="*/ 547484 w 1225357"/>
                <a:gd name="connsiteY2" fmla="*/ 212834 h 1950748"/>
                <a:gd name="connsiteX3" fmla="*/ 1065758 w 1225357"/>
                <a:gd name="connsiteY3" fmla="*/ 450852 h 1950748"/>
                <a:gd name="connsiteX4" fmla="*/ 1220347 w 1225357"/>
                <a:gd name="connsiteY4" fmla="*/ 680745 h 1950748"/>
                <a:gd name="connsiteX5" fmla="*/ 1223933 w 1225357"/>
                <a:gd name="connsiteY5" fmla="*/ 1048493 h 1950748"/>
                <a:gd name="connsiteX6" fmla="*/ 1225109 w 1225357"/>
                <a:gd name="connsiteY6" fmla="*/ 1714385 h 1950748"/>
                <a:gd name="connsiteX7" fmla="*/ 1078896 w 1225357"/>
                <a:gd name="connsiteY7" fmla="*/ 1823533 h 1950748"/>
                <a:gd name="connsiteX8" fmla="*/ 819058 w 1225357"/>
                <a:gd name="connsiteY8" fmla="*/ 1885708 h 1950748"/>
                <a:gd name="connsiteX9" fmla="*/ 668955 w 1225357"/>
                <a:gd name="connsiteY9" fmla="*/ 1888383 h 1950748"/>
                <a:gd name="connsiteX10" fmla="*/ 360814 w 1225357"/>
                <a:gd name="connsiteY10" fmla="*/ 1874429 h 1950748"/>
                <a:gd name="connsiteX11" fmla="*/ 276381 w 1225357"/>
                <a:gd name="connsiteY11" fmla="*/ 1532520 h 1950748"/>
                <a:gd name="connsiteX12" fmla="*/ 243544 w 1225357"/>
                <a:gd name="connsiteY12" fmla="*/ 1081105 h 1950748"/>
                <a:gd name="connsiteX13" fmla="*/ 6439 w 1225357"/>
                <a:gd name="connsiteY13" fmla="*/ 1011614 h 1950748"/>
                <a:gd name="connsiteX14" fmla="*/ 0 w 1225357"/>
                <a:gd name="connsiteY14" fmla="*/ 674266 h 1950748"/>
                <a:gd name="connsiteX0" fmla="*/ 0 w 1225357"/>
                <a:gd name="connsiteY0" fmla="*/ 677145 h 1953627"/>
                <a:gd name="connsiteX1" fmla="*/ 122134 w 1225357"/>
                <a:gd name="connsiteY1" fmla="*/ 19375 h 1953627"/>
                <a:gd name="connsiteX2" fmla="*/ 309487 w 1225357"/>
                <a:gd name="connsiteY2" fmla="*/ 178296 h 1953627"/>
                <a:gd name="connsiteX3" fmla="*/ 547484 w 1225357"/>
                <a:gd name="connsiteY3" fmla="*/ 215713 h 1953627"/>
                <a:gd name="connsiteX4" fmla="*/ 1065758 w 1225357"/>
                <a:gd name="connsiteY4" fmla="*/ 453731 h 1953627"/>
                <a:gd name="connsiteX5" fmla="*/ 1220347 w 1225357"/>
                <a:gd name="connsiteY5" fmla="*/ 683624 h 1953627"/>
                <a:gd name="connsiteX6" fmla="*/ 1223933 w 1225357"/>
                <a:gd name="connsiteY6" fmla="*/ 1051372 h 1953627"/>
                <a:gd name="connsiteX7" fmla="*/ 1225109 w 1225357"/>
                <a:gd name="connsiteY7" fmla="*/ 1717264 h 1953627"/>
                <a:gd name="connsiteX8" fmla="*/ 1078896 w 1225357"/>
                <a:gd name="connsiteY8" fmla="*/ 1826412 h 1953627"/>
                <a:gd name="connsiteX9" fmla="*/ 819058 w 1225357"/>
                <a:gd name="connsiteY9" fmla="*/ 1888587 h 1953627"/>
                <a:gd name="connsiteX10" fmla="*/ 668955 w 1225357"/>
                <a:gd name="connsiteY10" fmla="*/ 1891262 h 1953627"/>
                <a:gd name="connsiteX11" fmla="*/ 360814 w 1225357"/>
                <a:gd name="connsiteY11" fmla="*/ 1877308 h 1953627"/>
                <a:gd name="connsiteX12" fmla="*/ 276381 w 1225357"/>
                <a:gd name="connsiteY12" fmla="*/ 1535399 h 1953627"/>
                <a:gd name="connsiteX13" fmla="*/ 243544 w 1225357"/>
                <a:gd name="connsiteY13" fmla="*/ 1083984 h 1953627"/>
                <a:gd name="connsiteX14" fmla="*/ 6439 w 1225357"/>
                <a:gd name="connsiteY14" fmla="*/ 1014493 h 1953627"/>
                <a:gd name="connsiteX15" fmla="*/ 0 w 1225357"/>
                <a:gd name="connsiteY15" fmla="*/ 677145 h 1953627"/>
                <a:gd name="connsiteX0" fmla="*/ 0 w 1225357"/>
                <a:gd name="connsiteY0" fmla="*/ 890839 h 2167321"/>
                <a:gd name="connsiteX1" fmla="*/ 122134 w 1225357"/>
                <a:gd name="connsiteY1" fmla="*/ 233069 h 2167321"/>
                <a:gd name="connsiteX2" fmla="*/ 341540 w 1225357"/>
                <a:gd name="connsiteY2" fmla="*/ 5695 h 2167321"/>
                <a:gd name="connsiteX3" fmla="*/ 547484 w 1225357"/>
                <a:gd name="connsiteY3" fmla="*/ 429407 h 2167321"/>
                <a:gd name="connsiteX4" fmla="*/ 1065758 w 1225357"/>
                <a:gd name="connsiteY4" fmla="*/ 667425 h 2167321"/>
                <a:gd name="connsiteX5" fmla="*/ 1220347 w 1225357"/>
                <a:gd name="connsiteY5" fmla="*/ 897318 h 2167321"/>
                <a:gd name="connsiteX6" fmla="*/ 1223933 w 1225357"/>
                <a:gd name="connsiteY6" fmla="*/ 1265066 h 2167321"/>
                <a:gd name="connsiteX7" fmla="*/ 1225109 w 1225357"/>
                <a:gd name="connsiteY7" fmla="*/ 1930958 h 2167321"/>
                <a:gd name="connsiteX8" fmla="*/ 1078896 w 1225357"/>
                <a:gd name="connsiteY8" fmla="*/ 2040106 h 2167321"/>
                <a:gd name="connsiteX9" fmla="*/ 819058 w 1225357"/>
                <a:gd name="connsiteY9" fmla="*/ 2102281 h 2167321"/>
                <a:gd name="connsiteX10" fmla="*/ 668955 w 1225357"/>
                <a:gd name="connsiteY10" fmla="*/ 2104956 h 2167321"/>
                <a:gd name="connsiteX11" fmla="*/ 360814 w 1225357"/>
                <a:gd name="connsiteY11" fmla="*/ 2091002 h 2167321"/>
                <a:gd name="connsiteX12" fmla="*/ 276381 w 1225357"/>
                <a:gd name="connsiteY12" fmla="*/ 1749093 h 2167321"/>
                <a:gd name="connsiteX13" fmla="*/ 243544 w 1225357"/>
                <a:gd name="connsiteY13" fmla="*/ 1297678 h 2167321"/>
                <a:gd name="connsiteX14" fmla="*/ 6439 w 1225357"/>
                <a:gd name="connsiteY14" fmla="*/ 1228187 h 2167321"/>
                <a:gd name="connsiteX15" fmla="*/ 0 w 1225357"/>
                <a:gd name="connsiteY15" fmla="*/ 890839 h 2167321"/>
                <a:gd name="connsiteX0" fmla="*/ 0 w 1225357"/>
                <a:gd name="connsiteY0" fmla="*/ 907598 h 2184080"/>
                <a:gd name="connsiteX1" fmla="*/ 122134 w 1225357"/>
                <a:gd name="connsiteY1" fmla="*/ 249828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598 h 2184080"/>
                <a:gd name="connsiteX1" fmla="*/ 103543 w 1225357"/>
                <a:gd name="connsiteY1" fmla="*/ 246791 h 2184080"/>
                <a:gd name="connsiteX2" fmla="*/ 117167 w 1225357"/>
                <a:gd name="connsiteY2" fmla="*/ 31566 h 2184080"/>
                <a:gd name="connsiteX3" fmla="*/ 341540 w 1225357"/>
                <a:gd name="connsiteY3" fmla="*/ 22454 h 2184080"/>
                <a:gd name="connsiteX4" fmla="*/ 547484 w 1225357"/>
                <a:gd name="connsiteY4" fmla="*/ 446166 h 2184080"/>
                <a:gd name="connsiteX5" fmla="*/ 1065758 w 1225357"/>
                <a:gd name="connsiteY5" fmla="*/ 684184 h 2184080"/>
                <a:gd name="connsiteX6" fmla="*/ 1220347 w 1225357"/>
                <a:gd name="connsiteY6" fmla="*/ 914077 h 2184080"/>
                <a:gd name="connsiteX7" fmla="*/ 1223933 w 1225357"/>
                <a:gd name="connsiteY7" fmla="*/ 1281825 h 2184080"/>
                <a:gd name="connsiteX8" fmla="*/ 1225109 w 1225357"/>
                <a:gd name="connsiteY8" fmla="*/ 1947717 h 2184080"/>
                <a:gd name="connsiteX9" fmla="*/ 1078896 w 1225357"/>
                <a:gd name="connsiteY9" fmla="*/ 2056865 h 2184080"/>
                <a:gd name="connsiteX10" fmla="*/ 819058 w 1225357"/>
                <a:gd name="connsiteY10" fmla="*/ 2119040 h 2184080"/>
                <a:gd name="connsiteX11" fmla="*/ 668955 w 1225357"/>
                <a:gd name="connsiteY11" fmla="*/ 2121715 h 2184080"/>
                <a:gd name="connsiteX12" fmla="*/ 360814 w 1225357"/>
                <a:gd name="connsiteY12" fmla="*/ 2107761 h 2184080"/>
                <a:gd name="connsiteX13" fmla="*/ 276381 w 1225357"/>
                <a:gd name="connsiteY13" fmla="*/ 1765852 h 2184080"/>
                <a:gd name="connsiteX14" fmla="*/ 243544 w 1225357"/>
                <a:gd name="connsiteY14" fmla="*/ 1314437 h 2184080"/>
                <a:gd name="connsiteX15" fmla="*/ 6439 w 1225357"/>
                <a:gd name="connsiteY15" fmla="*/ 1244946 h 2184080"/>
                <a:gd name="connsiteX16" fmla="*/ 0 w 1225357"/>
                <a:gd name="connsiteY16" fmla="*/ 907598 h 2184080"/>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547484 w 1225357"/>
                <a:gd name="connsiteY4" fmla="*/ 446515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1065758 w 1225357"/>
                <a:gd name="connsiteY5" fmla="*/ 684533 h 2184429"/>
                <a:gd name="connsiteX6" fmla="*/ 1220347 w 1225357"/>
                <a:gd name="connsiteY6" fmla="*/ 914426 h 2184429"/>
                <a:gd name="connsiteX7" fmla="*/ 1223933 w 1225357"/>
                <a:gd name="connsiteY7" fmla="*/ 1282174 h 2184429"/>
                <a:gd name="connsiteX8" fmla="*/ 1225109 w 1225357"/>
                <a:gd name="connsiteY8" fmla="*/ 1948066 h 2184429"/>
                <a:gd name="connsiteX9" fmla="*/ 1078896 w 1225357"/>
                <a:gd name="connsiteY9" fmla="*/ 2057214 h 2184429"/>
                <a:gd name="connsiteX10" fmla="*/ 819058 w 1225357"/>
                <a:gd name="connsiteY10" fmla="*/ 2119389 h 2184429"/>
                <a:gd name="connsiteX11" fmla="*/ 668955 w 1225357"/>
                <a:gd name="connsiteY11" fmla="*/ 2122064 h 2184429"/>
                <a:gd name="connsiteX12" fmla="*/ 360814 w 1225357"/>
                <a:gd name="connsiteY12" fmla="*/ 2108110 h 2184429"/>
                <a:gd name="connsiteX13" fmla="*/ 276381 w 1225357"/>
                <a:gd name="connsiteY13" fmla="*/ 1766201 h 2184429"/>
                <a:gd name="connsiteX14" fmla="*/ 243544 w 1225357"/>
                <a:gd name="connsiteY14" fmla="*/ 1314786 h 2184429"/>
                <a:gd name="connsiteX15" fmla="*/ 6439 w 1225357"/>
                <a:gd name="connsiteY15" fmla="*/ 1245295 h 2184429"/>
                <a:gd name="connsiteX16" fmla="*/ 0 w 1225357"/>
                <a:gd name="connsiteY16"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48629 w 1225357"/>
                <a:gd name="connsiteY5" fmla="*/ 517819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25357"/>
                <a:gd name="connsiteY0" fmla="*/ 907947 h 2184429"/>
                <a:gd name="connsiteX1" fmla="*/ 103543 w 1225357"/>
                <a:gd name="connsiteY1" fmla="*/ 247140 h 2184429"/>
                <a:gd name="connsiteX2" fmla="*/ 117167 w 1225357"/>
                <a:gd name="connsiteY2" fmla="*/ 31915 h 2184429"/>
                <a:gd name="connsiteX3" fmla="*/ 372311 w 1225357"/>
                <a:gd name="connsiteY3" fmla="*/ 22196 h 2184429"/>
                <a:gd name="connsiteX4" fmla="*/ 458590 w 1225357"/>
                <a:gd name="connsiteY4" fmla="*/ 440036 h 2184429"/>
                <a:gd name="connsiteX5" fmla="*/ 976836 w 1225357"/>
                <a:gd name="connsiteY5" fmla="*/ 428534 h 2184429"/>
                <a:gd name="connsiteX6" fmla="*/ 1065758 w 1225357"/>
                <a:gd name="connsiteY6" fmla="*/ 684533 h 2184429"/>
                <a:gd name="connsiteX7" fmla="*/ 1220347 w 1225357"/>
                <a:gd name="connsiteY7" fmla="*/ 914426 h 2184429"/>
                <a:gd name="connsiteX8" fmla="*/ 1223933 w 1225357"/>
                <a:gd name="connsiteY8" fmla="*/ 1282174 h 2184429"/>
                <a:gd name="connsiteX9" fmla="*/ 1225109 w 1225357"/>
                <a:gd name="connsiteY9" fmla="*/ 1948066 h 2184429"/>
                <a:gd name="connsiteX10" fmla="*/ 1078896 w 1225357"/>
                <a:gd name="connsiteY10" fmla="*/ 2057214 h 2184429"/>
                <a:gd name="connsiteX11" fmla="*/ 819058 w 1225357"/>
                <a:gd name="connsiteY11" fmla="*/ 2119389 h 2184429"/>
                <a:gd name="connsiteX12" fmla="*/ 668955 w 1225357"/>
                <a:gd name="connsiteY12" fmla="*/ 2122064 h 2184429"/>
                <a:gd name="connsiteX13" fmla="*/ 360814 w 1225357"/>
                <a:gd name="connsiteY13" fmla="*/ 2108110 h 2184429"/>
                <a:gd name="connsiteX14" fmla="*/ 276381 w 1225357"/>
                <a:gd name="connsiteY14" fmla="*/ 1766201 h 2184429"/>
                <a:gd name="connsiteX15" fmla="*/ 243544 w 1225357"/>
                <a:gd name="connsiteY15" fmla="*/ 1314786 h 2184429"/>
                <a:gd name="connsiteX16" fmla="*/ 6439 w 1225357"/>
                <a:gd name="connsiteY16" fmla="*/ 1245295 h 2184429"/>
                <a:gd name="connsiteX17" fmla="*/ 0 w 1225357"/>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3"/>
                <a:gd name="connsiteY0" fmla="*/ 907947 h 2184429"/>
                <a:gd name="connsiteX1" fmla="*/ 103543 w 1233103"/>
                <a:gd name="connsiteY1" fmla="*/ 247140 h 2184429"/>
                <a:gd name="connsiteX2" fmla="*/ 117167 w 1233103"/>
                <a:gd name="connsiteY2" fmla="*/ 31915 h 2184429"/>
                <a:gd name="connsiteX3" fmla="*/ 372311 w 1233103"/>
                <a:gd name="connsiteY3" fmla="*/ 22196 h 2184429"/>
                <a:gd name="connsiteX4" fmla="*/ 458590 w 1233103"/>
                <a:gd name="connsiteY4" fmla="*/ 440036 h 2184429"/>
                <a:gd name="connsiteX5" fmla="*/ 976836 w 1233103"/>
                <a:gd name="connsiteY5" fmla="*/ 428534 h 2184429"/>
                <a:gd name="connsiteX6" fmla="*/ 1150379 w 1233103"/>
                <a:gd name="connsiteY6" fmla="*/ 469925 h 2184429"/>
                <a:gd name="connsiteX7" fmla="*/ 1220347 w 1233103"/>
                <a:gd name="connsiteY7" fmla="*/ 914426 h 2184429"/>
                <a:gd name="connsiteX8" fmla="*/ 1223933 w 1233103"/>
                <a:gd name="connsiteY8" fmla="*/ 1282174 h 2184429"/>
                <a:gd name="connsiteX9" fmla="*/ 1225109 w 1233103"/>
                <a:gd name="connsiteY9" fmla="*/ 1948066 h 2184429"/>
                <a:gd name="connsiteX10" fmla="*/ 1078896 w 1233103"/>
                <a:gd name="connsiteY10" fmla="*/ 2057214 h 2184429"/>
                <a:gd name="connsiteX11" fmla="*/ 819058 w 1233103"/>
                <a:gd name="connsiteY11" fmla="*/ 2119389 h 2184429"/>
                <a:gd name="connsiteX12" fmla="*/ 668955 w 1233103"/>
                <a:gd name="connsiteY12" fmla="*/ 2122064 h 2184429"/>
                <a:gd name="connsiteX13" fmla="*/ 360814 w 1233103"/>
                <a:gd name="connsiteY13" fmla="*/ 2108110 h 2184429"/>
                <a:gd name="connsiteX14" fmla="*/ 276381 w 1233103"/>
                <a:gd name="connsiteY14" fmla="*/ 1766201 h 2184429"/>
                <a:gd name="connsiteX15" fmla="*/ 243544 w 1233103"/>
                <a:gd name="connsiteY15" fmla="*/ 1314786 h 2184429"/>
                <a:gd name="connsiteX16" fmla="*/ 6439 w 1233103"/>
                <a:gd name="connsiteY16" fmla="*/ 1245295 h 2184429"/>
                <a:gd name="connsiteX17" fmla="*/ 0 w 1233103"/>
                <a:gd name="connsiteY17" fmla="*/ 907947 h 2184429"/>
                <a:gd name="connsiteX0" fmla="*/ 0 w 1233104"/>
                <a:gd name="connsiteY0" fmla="*/ 907947 h 2184429"/>
                <a:gd name="connsiteX1" fmla="*/ 103543 w 1233104"/>
                <a:gd name="connsiteY1" fmla="*/ 247140 h 2184429"/>
                <a:gd name="connsiteX2" fmla="*/ 117167 w 1233104"/>
                <a:gd name="connsiteY2" fmla="*/ 31915 h 2184429"/>
                <a:gd name="connsiteX3" fmla="*/ 372311 w 1233104"/>
                <a:gd name="connsiteY3" fmla="*/ 22196 h 2184429"/>
                <a:gd name="connsiteX4" fmla="*/ 458590 w 1233104"/>
                <a:gd name="connsiteY4" fmla="*/ 440036 h 2184429"/>
                <a:gd name="connsiteX5" fmla="*/ 976836 w 1233104"/>
                <a:gd name="connsiteY5" fmla="*/ 428534 h 2184429"/>
                <a:gd name="connsiteX6" fmla="*/ 1150379 w 1233104"/>
                <a:gd name="connsiteY6" fmla="*/ 469925 h 2184429"/>
                <a:gd name="connsiteX7" fmla="*/ 1220347 w 1233104"/>
                <a:gd name="connsiteY7" fmla="*/ 914426 h 2184429"/>
                <a:gd name="connsiteX8" fmla="*/ 1223933 w 1233104"/>
                <a:gd name="connsiteY8" fmla="*/ 1282174 h 2184429"/>
                <a:gd name="connsiteX9" fmla="*/ 1225109 w 1233104"/>
                <a:gd name="connsiteY9" fmla="*/ 1948066 h 2184429"/>
                <a:gd name="connsiteX10" fmla="*/ 1078896 w 1233104"/>
                <a:gd name="connsiteY10" fmla="*/ 2057214 h 2184429"/>
                <a:gd name="connsiteX11" fmla="*/ 819058 w 1233104"/>
                <a:gd name="connsiteY11" fmla="*/ 2119389 h 2184429"/>
                <a:gd name="connsiteX12" fmla="*/ 668955 w 1233104"/>
                <a:gd name="connsiteY12" fmla="*/ 2122064 h 2184429"/>
                <a:gd name="connsiteX13" fmla="*/ 360814 w 1233104"/>
                <a:gd name="connsiteY13" fmla="*/ 2108110 h 2184429"/>
                <a:gd name="connsiteX14" fmla="*/ 276381 w 1233104"/>
                <a:gd name="connsiteY14" fmla="*/ 1766201 h 2184429"/>
                <a:gd name="connsiteX15" fmla="*/ 243544 w 1233104"/>
                <a:gd name="connsiteY15" fmla="*/ 1314786 h 2184429"/>
                <a:gd name="connsiteX16" fmla="*/ 6439 w 1233104"/>
                <a:gd name="connsiteY16" fmla="*/ 1245295 h 2184429"/>
                <a:gd name="connsiteX17" fmla="*/ 0 w 123310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69394"/>
                <a:gd name="connsiteY0" fmla="*/ 907947 h 2184429"/>
                <a:gd name="connsiteX1" fmla="*/ 103543 w 1269394"/>
                <a:gd name="connsiteY1" fmla="*/ 247140 h 2184429"/>
                <a:gd name="connsiteX2" fmla="*/ 117167 w 1269394"/>
                <a:gd name="connsiteY2" fmla="*/ 31915 h 2184429"/>
                <a:gd name="connsiteX3" fmla="*/ 372311 w 1269394"/>
                <a:gd name="connsiteY3" fmla="*/ 22196 h 2184429"/>
                <a:gd name="connsiteX4" fmla="*/ 458590 w 1269394"/>
                <a:gd name="connsiteY4" fmla="*/ 440036 h 2184429"/>
                <a:gd name="connsiteX5" fmla="*/ 976836 w 1269394"/>
                <a:gd name="connsiteY5" fmla="*/ 428534 h 2184429"/>
                <a:gd name="connsiteX6" fmla="*/ 1210212 w 1269394"/>
                <a:gd name="connsiteY6" fmla="*/ 454538 h 2184429"/>
                <a:gd name="connsiteX7" fmla="*/ 1220347 w 1269394"/>
                <a:gd name="connsiteY7" fmla="*/ 914426 h 2184429"/>
                <a:gd name="connsiteX8" fmla="*/ 1223933 w 1269394"/>
                <a:gd name="connsiteY8" fmla="*/ 1282174 h 2184429"/>
                <a:gd name="connsiteX9" fmla="*/ 1225109 w 1269394"/>
                <a:gd name="connsiteY9" fmla="*/ 1948066 h 2184429"/>
                <a:gd name="connsiteX10" fmla="*/ 1078896 w 1269394"/>
                <a:gd name="connsiteY10" fmla="*/ 2057214 h 2184429"/>
                <a:gd name="connsiteX11" fmla="*/ 819058 w 1269394"/>
                <a:gd name="connsiteY11" fmla="*/ 2119389 h 2184429"/>
                <a:gd name="connsiteX12" fmla="*/ 668955 w 1269394"/>
                <a:gd name="connsiteY12" fmla="*/ 2122064 h 2184429"/>
                <a:gd name="connsiteX13" fmla="*/ 360814 w 1269394"/>
                <a:gd name="connsiteY13" fmla="*/ 2108110 h 2184429"/>
                <a:gd name="connsiteX14" fmla="*/ 276381 w 1269394"/>
                <a:gd name="connsiteY14" fmla="*/ 1766201 h 2184429"/>
                <a:gd name="connsiteX15" fmla="*/ 243544 w 1269394"/>
                <a:gd name="connsiteY15" fmla="*/ 1314786 h 2184429"/>
                <a:gd name="connsiteX16" fmla="*/ 6439 w 1269394"/>
                <a:gd name="connsiteY16" fmla="*/ 1245295 h 2184429"/>
                <a:gd name="connsiteX17" fmla="*/ 0 w 1269394"/>
                <a:gd name="connsiteY17" fmla="*/ 907947 h 2184429"/>
                <a:gd name="connsiteX0" fmla="*/ 0 w 1234303"/>
                <a:gd name="connsiteY0" fmla="*/ 907947 h 2184429"/>
                <a:gd name="connsiteX1" fmla="*/ 103543 w 1234303"/>
                <a:gd name="connsiteY1" fmla="*/ 247140 h 2184429"/>
                <a:gd name="connsiteX2" fmla="*/ 117167 w 1234303"/>
                <a:gd name="connsiteY2" fmla="*/ 31915 h 2184429"/>
                <a:gd name="connsiteX3" fmla="*/ 372311 w 1234303"/>
                <a:gd name="connsiteY3" fmla="*/ 22196 h 2184429"/>
                <a:gd name="connsiteX4" fmla="*/ 458590 w 1234303"/>
                <a:gd name="connsiteY4" fmla="*/ 440036 h 2184429"/>
                <a:gd name="connsiteX5" fmla="*/ 976836 w 1234303"/>
                <a:gd name="connsiteY5" fmla="*/ 428534 h 2184429"/>
                <a:gd name="connsiteX6" fmla="*/ 1210212 w 1234303"/>
                <a:gd name="connsiteY6" fmla="*/ 454538 h 2184429"/>
                <a:gd name="connsiteX7" fmla="*/ 1220347 w 1234303"/>
                <a:gd name="connsiteY7" fmla="*/ 914426 h 2184429"/>
                <a:gd name="connsiteX8" fmla="*/ 1223933 w 1234303"/>
                <a:gd name="connsiteY8" fmla="*/ 1282174 h 2184429"/>
                <a:gd name="connsiteX9" fmla="*/ 1225109 w 1234303"/>
                <a:gd name="connsiteY9" fmla="*/ 1948066 h 2184429"/>
                <a:gd name="connsiteX10" fmla="*/ 1078896 w 1234303"/>
                <a:gd name="connsiteY10" fmla="*/ 2057214 h 2184429"/>
                <a:gd name="connsiteX11" fmla="*/ 819058 w 1234303"/>
                <a:gd name="connsiteY11" fmla="*/ 2119389 h 2184429"/>
                <a:gd name="connsiteX12" fmla="*/ 668955 w 1234303"/>
                <a:gd name="connsiteY12" fmla="*/ 2122064 h 2184429"/>
                <a:gd name="connsiteX13" fmla="*/ 360814 w 1234303"/>
                <a:gd name="connsiteY13" fmla="*/ 2108110 h 2184429"/>
                <a:gd name="connsiteX14" fmla="*/ 276381 w 1234303"/>
                <a:gd name="connsiteY14" fmla="*/ 1766201 h 2184429"/>
                <a:gd name="connsiteX15" fmla="*/ 243544 w 1234303"/>
                <a:gd name="connsiteY15" fmla="*/ 1314786 h 2184429"/>
                <a:gd name="connsiteX16" fmla="*/ 6439 w 1234303"/>
                <a:gd name="connsiteY16" fmla="*/ 1245295 h 2184429"/>
                <a:gd name="connsiteX17" fmla="*/ 0 w 1234303"/>
                <a:gd name="connsiteY17" fmla="*/ 907947 h 2184429"/>
                <a:gd name="connsiteX0" fmla="*/ 0 w 1234303"/>
                <a:gd name="connsiteY0" fmla="*/ 907947 h 2170382"/>
                <a:gd name="connsiteX1" fmla="*/ 103543 w 1234303"/>
                <a:gd name="connsiteY1" fmla="*/ 247140 h 2170382"/>
                <a:gd name="connsiteX2" fmla="*/ 117167 w 1234303"/>
                <a:gd name="connsiteY2" fmla="*/ 31915 h 2170382"/>
                <a:gd name="connsiteX3" fmla="*/ 372311 w 1234303"/>
                <a:gd name="connsiteY3" fmla="*/ 22196 h 2170382"/>
                <a:gd name="connsiteX4" fmla="*/ 458590 w 1234303"/>
                <a:gd name="connsiteY4" fmla="*/ 440036 h 2170382"/>
                <a:gd name="connsiteX5" fmla="*/ 976836 w 1234303"/>
                <a:gd name="connsiteY5" fmla="*/ 428534 h 2170382"/>
                <a:gd name="connsiteX6" fmla="*/ 1210212 w 1234303"/>
                <a:gd name="connsiteY6" fmla="*/ 454538 h 2170382"/>
                <a:gd name="connsiteX7" fmla="*/ 1220347 w 1234303"/>
                <a:gd name="connsiteY7" fmla="*/ 914426 h 2170382"/>
                <a:gd name="connsiteX8" fmla="*/ 1223933 w 1234303"/>
                <a:gd name="connsiteY8" fmla="*/ 1282174 h 2170382"/>
                <a:gd name="connsiteX9" fmla="*/ 1225109 w 1234303"/>
                <a:gd name="connsiteY9" fmla="*/ 1948066 h 2170382"/>
                <a:gd name="connsiteX10" fmla="*/ 1078896 w 1234303"/>
                <a:gd name="connsiteY10" fmla="*/ 2057214 h 2170382"/>
                <a:gd name="connsiteX11" fmla="*/ 878037 w 1234303"/>
                <a:gd name="connsiteY11" fmla="*/ 2102382 h 2170382"/>
                <a:gd name="connsiteX12" fmla="*/ 668955 w 1234303"/>
                <a:gd name="connsiteY12" fmla="*/ 2122064 h 2170382"/>
                <a:gd name="connsiteX13" fmla="*/ 360814 w 1234303"/>
                <a:gd name="connsiteY13" fmla="*/ 2108110 h 2170382"/>
                <a:gd name="connsiteX14" fmla="*/ 276381 w 1234303"/>
                <a:gd name="connsiteY14" fmla="*/ 1766201 h 2170382"/>
                <a:gd name="connsiteX15" fmla="*/ 243544 w 1234303"/>
                <a:gd name="connsiteY15" fmla="*/ 1314786 h 2170382"/>
                <a:gd name="connsiteX16" fmla="*/ 6439 w 1234303"/>
                <a:gd name="connsiteY16" fmla="*/ 1245295 h 2170382"/>
                <a:gd name="connsiteX17" fmla="*/ 0 w 1234303"/>
                <a:gd name="connsiteY17" fmla="*/ 907947 h 2170382"/>
                <a:gd name="connsiteX0" fmla="*/ 0 w 1234303"/>
                <a:gd name="connsiteY0" fmla="*/ 907947 h 2122064"/>
                <a:gd name="connsiteX1" fmla="*/ 103543 w 1234303"/>
                <a:gd name="connsiteY1" fmla="*/ 247140 h 2122064"/>
                <a:gd name="connsiteX2" fmla="*/ 117167 w 1234303"/>
                <a:gd name="connsiteY2" fmla="*/ 31915 h 2122064"/>
                <a:gd name="connsiteX3" fmla="*/ 372311 w 1234303"/>
                <a:gd name="connsiteY3" fmla="*/ 22196 h 2122064"/>
                <a:gd name="connsiteX4" fmla="*/ 458590 w 1234303"/>
                <a:gd name="connsiteY4" fmla="*/ 440036 h 2122064"/>
                <a:gd name="connsiteX5" fmla="*/ 976836 w 1234303"/>
                <a:gd name="connsiteY5" fmla="*/ 428534 h 2122064"/>
                <a:gd name="connsiteX6" fmla="*/ 1210212 w 1234303"/>
                <a:gd name="connsiteY6" fmla="*/ 454538 h 2122064"/>
                <a:gd name="connsiteX7" fmla="*/ 1220347 w 1234303"/>
                <a:gd name="connsiteY7" fmla="*/ 914426 h 2122064"/>
                <a:gd name="connsiteX8" fmla="*/ 1223933 w 1234303"/>
                <a:gd name="connsiteY8" fmla="*/ 1282174 h 2122064"/>
                <a:gd name="connsiteX9" fmla="*/ 1225109 w 1234303"/>
                <a:gd name="connsiteY9" fmla="*/ 1948066 h 2122064"/>
                <a:gd name="connsiteX10" fmla="*/ 1078896 w 1234303"/>
                <a:gd name="connsiteY10" fmla="*/ 2057214 h 2122064"/>
                <a:gd name="connsiteX11" fmla="*/ 668955 w 1234303"/>
                <a:gd name="connsiteY11" fmla="*/ 2122064 h 2122064"/>
                <a:gd name="connsiteX12" fmla="*/ 360814 w 1234303"/>
                <a:gd name="connsiteY12" fmla="*/ 2108110 h 2122064"/>
                <a:gd name="connsiteX13" fmla="*/ 276381 w 1234303"/>
                <a:gd name="connsiteY13" fmla="*/ 1766201 h 2122064"/>
                <a:gd name="connsiteX14" fmla="*/ 243544 w 1234303"/>
                <a:gd name="connsiteY14" fmla="*/ 1314786 h 2122064"/>
                <a:gd name="connsiteX15" fmla="*/ 6439 w 1234303"/>
                <a:gd name="connsiteY15" fmla="*/ 1245295 h 2122064"/>
                <a:gd name="connsiteX16" fmla="*/ 0 w 1234303"/>
                <a:gd name="connsiteY16" fmla="*/ 907947 h 2122064"/>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057214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27365"/>
                <a:gd name="connsiteX1" fmla="*/ 103543 w 1234303"/>
                <a:gd name="connsiteY1" fmla="*/ 247140 h 2127365"/>
                <a:gd name="connsiteX2" fmla="*/ 117167 w 1234303"/>
                <a:gd name="connsiteY2" fmla="*/ 31915 h 2127365"/>
                <a:gd name="connsiteX3" fmla="*/ 372311 w 1234303"/>
                <a:gd name="connsiteY3" fmla="*/ 22196 h 2127365"/>
                <a:gd name="connsiteX4" fmla="*/ 458590 w 1234303"/>
                <a:gd name="connsiteY4" fmla="*/ 440036 h 2127365"/>
                <a:gd name="connsiteX5" fmla="*/ 976836 w 1234303"/>
                <a:gd name="connsiteY5" fmla="*/ 428534 h 2127365"/>
                <a:gd name="connsiteX6" fmla="*/ 1210212 w 1234303"/>
                <a:gd name="connsiteY6" fmla="*/ 454538 h 2127365"/>
                <a:gd name="connsiteX7" fmla="*/ 1220347 w 1234303"/>
                <a:gd name="connsiteY7" fmla="*/ 914426 h 2127365"/>
                <a:gd name="connsiteX8" fmla="*/ 1223933 w 1234303"/>
                <a:gd name="connsiteY8" fmla="*/ 1282174 h 2127365"/>
                <a:gd name="connsiteX9" fmla="*/ 1225109 w 1234303"/>
                <a:gd name="connsiteY9" fmla="*/ 1948066 h 2127365"/>
                <a:gd name="connsiteX10" fmla="*/ 1078896 w 1234303"/>
                <a:gd name="connsiteY10" fmla="*/ 2106246 h 2127365"/>
                <a:gd name="connsiteX11" fmla="*/ 810223 w 1234303"/>
                <a:gd name="connsiteY11" fmla="*/ 2127365 h 2127365"/>
                <a:gd name="connsiteX12" fmla="*/ 360814 w 1234303"/>
                <a:gd name="connsiteY12" fmla="*/ 2108110 h 2127365"/>
                <a:gd name="connsiteX13" fmla="*/ 276381 w 1234303"/>
                <a:gd name="connsiteY13" fmla="*/ 1766201 h 2127365"/>
                <a:gd name="connsiteX14" fmla="*/ 243544 w 1234303"/>
                <a:gd name="connsiteY14" fmla="*/ 1314786 h 2127365"/>
                <a:gd name="connsiteX15" fmla="*/ 6439 w 1234303"/>
                <a:gd name="connsiteY15" fmla="*/ 1245295 h 2127365"/>
                <a:gd name="connsiteX16" fmla="*/ 0 w 1234303"/>
                <a:gd name="connsiteY16" fmla="*/ 907947 h 2127365"/>
                <a:gd name="connsiteX0" fmla="*/ 0 w 1234303"/>
                <a:gd name="connsiteY0" fmla="*/ 907947 h 2139629"/>
                <a:gd name="connsiteX1" fmla="*/ 103543 w 1234303"/>
                <a:gd name="connsiteY1" fmla="*/ 247140 h 2139629"/>
                <a:gd name="connsiteX2" fmla="*/ 117167 w 1234303"/>
                <a:gd name="connsiteY2" fmla="*/ 31915 h 2139629"/>
                <a:gd name="connsiteX3" fmla="*/ 372311 w 1234303"/>
                <a:gd name="connsiteY3" fmla="*/ 22196 h 2139629"/>
                <a:gd name="connsiteX4" fmla="*/ 458590 w 1234303"/>
                <a:gd name="connsiteY4" fmla="*/ 440036 h 2139629"/>
                <a:gd name="connsiteX5" fmla="*/ 976836 w 1234303"/>
                <a:gd name="connsiteY5" fmla="*/ 428534 h 2139629"/>
                <a:gd name="connsiteX6" fmla="*/ 1210212 w 1234303"/>
                <a:gd name="connsiteY6" fmla="*/ 454538 h 2139629"/>
                <a:gd name="connsiteX7" fmla="*/ 1220347 w 1234303"/>
                <a:gd name="connsiteY7" fmla="*/ 914426 h 2139629"/>
                <a:gd name="connsiteX8" fmla="*/ 1223933 w 1234303"/>
                <a:gd name="connsiteY8" fmla="*/ 1282174 h 2139629"/>
                <a:gd name="connsiteX9" fmla="*/ 1225109 w 1234303"/>
                <a:gd name="connsiteY9" fmla="*/ 1948066 h 2139629"/>
                <a:gd name="connsiteX10" fmla="*/ 1078896 w 1234303"/>
                <a:gd name="connsiteY10" fmla="*/ 2106246 h 2139629"/>
                <a:gd name="connsiteX11" fmla="*/ 360814 w 1234303"/>
                <a:gd name="connsiteY11" fmla="*/ 2108110 h 2139629"/>
                <a:gd name="connsiteX12" fmla="*/ 276381 w 1234303"/>
                <a:gd name="connsiteY12" fmla="*/ 1766201 h 2139629"/>
                <a:gd name="connsiteX13" fmla="*/ 243544 w 1234303"/>
                <a:gd name="connsiteY13" fmla="*/ 1314786 h 2139629"/>
                <a:gd name="connsiteX14" fmla="*/ 6439 w 1234303"/>
                <a:gd name="connsiteY14" fmla="*/ 1245295 h 2139629"/>
                <a:gd name="connsiteX15" fmla="*/ 0 w 1234303"/>
                <a:gd name="connsiteY15" fmla="*/ 907947 h 2139629"/>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72558"/>
                <a:gd name="connsiteX1" fmla="*/ 103543 w 1234303"/>
                <a:gd name="connsiteY1" fmla="*/ 247140 h 2172558"/>
                <a:gd name="connsiteX2" fmla="*/ 117167 w 1234303"/>
                <a:gd name="connsiteY2" fmla="*/ 31915 h 2172558"/>
                <a:gd name="connsiteX3" fmla="*/ 372311 w 1234303"/>
                <a:gd name="connsiteY3" fmla="*/ 22196 h 2172558"/>
                <a:gd name="connsiteX4" fmla="*/ 458590 w 1234303"/>
                <a:gd name="connsiteY4" fmla="*/ 440036 h 2172558"/>
                <a:gd name="connsiteX5" fmla="*/ 976836 w 1234303"/>
                <a:gd name="connsiteY5" fmla="*/ 428534 h 2172558"/>
                <a:gd name="connsiteX6" fmla="*/ 1210212 w 1234303"/>
                <a:gd name="connsiteY6" fmla="*/ 454538 h 2172558"/>
                <a:gd name="connsiteX7" fmla="*/ 1220347 w 1234303"/>
                <a:gd name="connsiteY7" fmla="*/ 914426 h 2172558"/>
                <a:gd name="connsiteX8" fmla="*/ 1223933 w 1234303"/>
                <a:gd name="connsiteY8" fmla="*/ 1282174 h 2172558"/>
                <a:gd name="connsiteX9" fmla="*/ 1225109 w 1234303"/>
                <a:gd name="connsiteY9" fmla="*/ 1948066 h 2172558"/>
                <a:gd name="connsiteX10" fmla="*/ 1078896 w 1234303"/>
                <a:gd name="connsiteY10" fmla="*/ 2106246 h 2172558"/>
                <a:gd name="connsiteX11" fmla="*/ 360814 w 1234303"/>
                <a:gd name="connsiteY11" fmla="*/ 2108110 h 2172558"/>
                <a:gd name="connsiteX12" fmla="*/ 243544 w 1234303"/>
                <a:gd name="connsiteY12" fmla="*/ 1314786 h 2172558"/>
                <a:gd name="connsiteX13" fmla="*/ 6439 w 1234303"/>
                <a:gd name="connsiteY13" fmla="*/ 1245295 h 2172558"/>
                <a:gd name="connsiteX14" fmla="*/ 0 w 1234303"/>
                <a:gd name="connsiteY14" fmla="*/ 907947 h 2172558"/>
                <a:gd name="connsiteX0" fmla="*/ 0 w 1234303"/>
                <a:gd name="connsiteY0" fmla="*/ 907947 h 2124753"/>
                <a:gd name="connsiteX1" fmla="*/ 103543 w 1234303"/>
                <a:gd name="connsiteY1" fmla="*/ 247140 h 2124753"/>
                <a:gd name="connsiteX2" fmla="*/ 117167 w 1234303"/>
                <a:gd name="connsiteY2" fmla="*/ 31915 h 2124753"/>
                <a:gd name="connsiteX3" fmla="*/ 372311 w 1234303"/>
                <a:gd name="connsiteY3" fmla="*/ 22196 h 2124753"/>
                <a:gd name="connsiteX4" fmla="*/ 458590 w 1234303"/>
                <a:gd name="connsiteY4" fmla="*/ 440036 h 2124753"/>
                <a:gd name="connsiteX5" fmla="*/ 976836 w 1234303"/>
                <a:gd name="connsiteY5" fmla="*/ 428534 h 2124753"/>
                <a:gd name="connsiteX6" fmla="*/ 1210212 w 1234303"/>
                <a:gd name="connsiteY6" fmla="*/ 454538 h 2124753"/>
                <a:gd name="connsiteX7" fmla="*/ 1220347 w 1234303"/>
                <a:gd name="connsiteY7" fmla="*/ 914426 h 2124753"/>
                <a:gd name="connsiteX8" fmla="*/ 1223933 w 1234303"/>
                <a:gd name="connsiteY8" fmla="*/ 1282174 h 2124753"/>
                <a:gd name="connsiteX9" fmla="*/ 1225109 w 1234303"/>
                <a:gd name="connsiteY9" fmla="*/ 1948066 h 2124753"/>
                <a:gd name="connsiteX10" fmla="*/ 1078896 w 1234303"/>
                <a:gd name="connsiteY10" fmla="*/ 2106246 h 2124753"/>
                <a:gd name="connsiteX11" fmla="*/ 360814 w 1234303"/>
                <a:gd name="connsiteY11" fmla="*/ 2108110 h 2124753"/>
                <a:gd name="connsiteX12" fmla="*/ 243544 w 1234303"/>
                <a:gd name="connsiteY12" fmla="*/ 1314786 h 2124753"/>
                <a:gd name="connsiteX13" fmla="*/ 6439 w 1234303"/>
                <a:gd name="connsiteY13" fmla="*/ 1245295 h 2124753"/>
                <a:gd name="connsiteX14" fmla="*/ 0 w 1234303"/>
                <a:gd name="connsiteY14" fmla="*/ 907947 h 2124753"/>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6439 w 1234303"/>
                <a:gd name="connsiteY13" fmla="*/ 1245295 h 2124000"/>
                <a:gd name="connsiteX14" fmla="*/ 0 w 1234303"/>
                <a:gd name="connsiteY14" fmla="*/ 907947 h 2124000"/>
                <a:gd name="connsiteX0" fmla="*/ 0 w 1234303"/>
                <a:gd name="connsiteY0" fmla="*/ 907947 h 2124000"/>
                <a:gd name="connsiteX1" fmla="*/ 103543 w 1234303"/>
                <a:gd name="connsiteY1" fmla="*/ 247140 h 2124000"/>
                <a:gd name="connsiteX2" fmla="*/ 117167 w 1234303"/>
                <a:gd name="connsiteY2" fmla="*/ 31915 h 2124000"/>
                <a:gd name="connsiteX3" fmla="*/ 372311 w 1234303"/>
                <a:gd name="connsiteY3" fmla="*/ 22196 h 2124000"/>
                <a:gd name="connsiteX4" fmla="*/ 458590 w 1234303"/>
                <a:gd name="connsiteY4" fmla="*/ 440036 h 2124000"/>
                <a:gd name="connsiteX5" fmla="*/ 976836 w 1234303"/>
                <a:gd name="connsiteY5" fmla="*/ 428534 h 2124000"/>
                <a:gd name="connsiteX6" fmla="*/ 1210212 w 1234303"/>
                <a:gd name="connsiteY6" fmla="*/ 454538 h 2124000"/>
                <a:gd name="connsiteX7" fmla="*/ 1220347 w 1234303"/>
                <a:gd name="connsiteY7" fmla="*/ 914426 h 2124000"/>
                <a:gd name="connsiteX8" fmla="*/ 1223933 w 1234303"/>
                <a:gd name="connsiteY8" fmla="*/ 1282174 h 2124000"/>
                <a:gd name="connsiteX9" fmla="*/ 1225109 w 1234303"/>
                <a:gd name="connsiteY9" fmla="*/ 1948066 h 2124000"/>
                <a:gd name="connsiteX10" fmla="*/ 1078896 w 1234303"/>
                <a:gd name="connsiteY10" fmla="*/ 2106246 h 2124000"/>
                <a:gd name="connsiteX11" fmla="*/ 309530 w 1234303"/>
                <a:gd name="connsiteY11" fmla="*/ 2106490 h 2124000"/>
                <a:gd name="connsiteX12" fmla="*/ 243544 w 1234303"/>
                <a:gd name="connsiteY12" fmla="*/ 1314786 h 2124000"/>
                <a:gd name="connsiteX13" fmla="*/ 7721 w 1234303"/>
                <a:gd name="connsiteY13" fmla="*/ 1235577 h 2124000"/>
                <a:gd name="connsiteX14" fmla="*/ 0 w 1234303"/>
                <a:gd name="connsiteY14" fmla="*/ 907947 h 2124000"/>
                <a:gd name="connsiteX0" fmla="*/ 0 w 1274049"/>
                <a:gd name="connsiteY0" fmla="*/ 810766 h 2124000"/>
                <a:gd name="connsiteX1" fmla="*/ 143289 w 1274049"/>
                <a:gd name="connsiteY1" fmla="*/ 247140 h 2124000"/>
                <a:gd name="connsiteX2" fmla="*/ 156913 w 1274049"/>
                <a:gd name="connsiteY2" fmla="*/ 31915 h 2124000"/>
                <a:gd name="connsiteX3" fmla="*/ 412057 w 1274049"/>
                <a:gd name="connsiteY3" fmla="*/ 22196 h 2124000"/>
                <a:gd name="connsiteX4" fmla="*/ 498336 w 1274049"/>
                <a:gd name="connsiteY4" fmla="*/ 440036 h 2124000"/>
                <a:gd name="connsiteX5" fmla="*/ 1016582 w 1274049"/>
                <a:gd name="connsiteY5" fmla="*/ 428534 h 2124000"/>
                <a:gd name="connsiteX6" fmla="*/ 1249958 w 1274049"/>
                <a:gd name="connsiteY6" fmla="*/ 454538 h 2124000"/>
                <a:gd name="connsiteX7" fmla="*/ 1260093 w 1274049"/>
                <a:gd name="connsiteY7" fmla="*/ 914426 h 2124000"/>
                <a:gd name="connsiteX8" fmla="*/ 1263679 w 1274049"/>
                <a:gd name="connsiteY8" fmla="*/ 1282174 h 2124000"/>
                <a:gd name="connsiteX9" fmla="*/ 1264855 w 1274049"/>
                <a:gd name="connsiteY9" fmla="*/ 1948066 h 2124000"/>
                <a:gd name="connsiteX10" fmla="*/ 1118642 w 1274049"/>
                <a:gd name="connsiteY10" fmla="*/ 2106246 h 2124000"/>
                <a:gd name="connsiteX11" fmla="*/ 349276 w 1274049"/>
                <a:gd name="connsiteY11" fmla="*/ 2106490 h 2124000"/>
                <a:gd name="connsiteX12" fmla="*/ 283290 w 1274049"/>
                <a:gd name="connsiteY12" fmla="*/ 1314786 h 2124000"/>
                <a:gd name="connsiteX13" fmla="*/ 47467 w 1274049"/>
                <a:gd name="connsiteY13" fmla="*/ 1235577 h 2124000"/>
                <a:gd name="connsiteX14" fmla="*/ 0 w 1274049"/>
                <a:gd name="connsiteY14" fmla="*/ 810766 h 2124000"/>
                <a:gd name="connsiteX0" fmla="*/ 3818 w 1277867"/>
                <a:gd name="connsiteY0" fmla="*/ 810766 h 2124000"/>
                <a:gd name="connsiteX1" fmla="*/ 147107 w 1277867"/>
                <a:gd name="connsiteY1" fmla="*/ 247140 h 2124000"/>
                <a:gd name="connsiteX2" fmla="*/ 160731 w 1277867"/>
                <a:gd name="connsiteY2" fmla="*/ 31915 h 2124000"/>
                <a:gd name="connsiteX3" fmla="*/ 415875 w 1277867"/>
                <a:gd name="connsiteY3" fmla="*/ 22196 h 2124000"/>
                <a:gd name="connsiteX4" fmla="*/ 502154 w 1277867"/>
                <a:gd name="connsiteY4" fmla="*/ 440036 h 2124000"/>
                <a:gd name="connsiteX5" fmla="*/ 1020400 w 1277867"/>
                <a:gd name="connsiteY5" fmla="*/ 428534 h 2124000"/>
                <a:gd name="connsiteX6" fmla="*/ 1253776 w 1277867"/>
                <a:gd name="connsiteY6" fmla="*/ 454538 h 2124000"/>
                <a:gd name="connsiteX7" fmla="*/ 1263911 w 1277867"/>
                <a:gd name="connsiteY7" fmla="*/ 914426 h 2124000"/>
                <a:gd name="connsiteX8" fmla="*/ 1267497 w 1277867"/>
                <a:gd name="connsiteY8" fmla="*/ 1282174 h 2124000"/>
                <a:gd name="connsiteX9" fmla="*/ 1268673 w 1277867"/>
                <a:gd name="connsiteY9" fmla="*/ 1948066 h 2124000"/>
                <a:gd name="connsiteX10" fmla="*/ 1122460 w 1277867"/>
                <a:gd name="connsiteY10" fmla="*/ 2106246 h 2124000"/>
                <a:gd name="connsiteX11" fmla="*/ 353094 w 1277867"/>
                <a:gd name="connsiteY11" fmla="*/ 2106490 h 2124000"/>
                <a:gd name="connsiteX12" fmla="*/ 287108 w 1277867"/>
                <a:gd name="connsiteY12" fmla="*/ 1314786 h 2124000"/>
                <a:gd name="connsiteX13" fmla="*/ 0 w 1277867"/>
                <a:gd name="connsiteY13" fmla="*/ 1212497 h 2124000"/>
                <a:gd name="connsiteX14" fmla="*/ 3818 w 1277867"/>
                <a:gd name="connsiteY14" fmla="*/ 810766 h 2124000"/>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8421"/>
                <a:gd name="connsiteX1" fmla="*/ 147107 w 1277867"/>
                <a:gd name="connsiteY1" fmla="*/ 247140 h 2128421"/>
                <a:gd name="connsiteX2" fmla="*/ 160731 w 1277867"/>
                <a:gd name="connsiteY2" fmla="*/ 31915 h 2128421"/>
                <a:gd name="connsiteX3" fmla="*/ 415875 w 1277867"/>
                <a:gd name="connsiteY3" fmla="*/ 22196 h 2128421"/>
                <a:gd name="connsiteX4" fmla="*/ 502154 w 1277867"/>
                <a:gd name="connsiteY4" fmla="*/ 440036 h 2128421"/>
                <a:gd name="connsiteX5" fmla="*/ 1020400 w 1277867"/>
                <a:gd name="connsiteY5" fmla="*/ 428534 h 2128421"/>
                <a:gd name="connsiteX6" fmla="*/ 1253776 w 1277867"/>
                <a:gd name="connsiteY6" fmla="*/ 454538 h 2128421"/>
                <a:gd name="connsiteX7" fmla="*/ 1263911 w 1277867"/>
                <a:gd name="connsiteY7" fmla="*/ 914426 h 2128421"/>
                <a:gd name="connsiteX8" fmla="*/ 1267497 w 1277867"/>
                <a:gd name="connsiteY8" fmla="*/ 1282174 h 2128421"/>
                <a:gd name="connsiteX9" fmla="*/ 1268673 w 1277867"/>
                <a:gd name="connsiteY9" fmla="*/ 1948066 h 2128421"/>
                <a:gd name="connsiteX10" fmla="*/ 1122460 w 1277867"/>
                <a:gd name="connsiteY10" fmla="*/ 2106246 h 2128421"/>
                <a:gd name="connsiteX11" fmla="*/ 445407 w 1277867"/>
                <a:gd name="connsiteY11" fmla="*/ 2114994 h 2128421"/>
                <a:gd name="connsiteX12" fmla="*/ 287108 w 1277867"/>
                <a:gd name="connsiteY12" fmla="*/ 1314786 h 2128421"/>
                <a:gd name="connsiteX13" fmla="*/ 0 w 1277867"/>
                <a:gd name="connsiteY13" fmla="*/ 1212497 h 2128421"/>
                <a:gd name="connsiteX14" fmla="*/ 3818 w 1277867"/>
                <a:gd name="connsiteY14" fmla="*/ 810766 h 2128421"/>
                <a:gd name="connsiteX0" fmla="*/ 3818 w 1277867"/>
                <a:gd name="connsiteY0" fmla="*/ 810766 h 2126199"/>
                <a:gd name="connsiteX1" fmla="*/ 147107 w 1277867"/>
                <a:gd name="connsiteY1" fmla="*/ 247140 h 2126199"/>
                <a:gd name="connsiteX2" fmla="*/ 160731 w 1277867"/>
                <a:gd name="connsiteY2" fmla="*/ 31915 h 2126199"/>
                <a:gd name="connsiteX3" fmla="*/ 415875 w 1277867"/>
                <a:gd name="connsiteY3" fmla="*/ 22196 h 2126199"/>
                <a:gd name="connsiteX4" fmla="*/ 502154 w 1277867"/>
                <a:gd name="connsiteY4" fmla="*/ 440036 h 2126199"/>
                <a:gd name="connsiteX5" fmla="*/ 1020400 w 1277867"/>
                <a:gd name="connsiteY5" fmla="*/ 428534 h 2126199"/>
                <a:gd name="connsiteX6" fmla="*/ 1253776 w 1277867"/>
                <a:gd name="connsiteY6" fmla="*/ 454538 h 2126199"/>
                <a:gd name="connsiteX7" fmla="*/ 1263911 w 1277867"/>
                <a:gd name="connsiteY7" fmla="*/ 914426 h 2126199"/>
                <a:gd name="connsiteX8" fmla="*/ 1267497 w 1277867"/>
                <a:gd name="connsiteY8" fmla="*/ 1282174 h 2126199"/>
                <a:gd name="connsiteX9" fmla="*/ 1268673 w 1277867"/>
                <a:gd name="connsiteY9" fmla="*/ 1948066 h 2126199"/>
                <a:gd name="connsiteX10" fmla="*/ 1122460 w 1277867"/>
                <a:gd name="connsiteY10" fmla="*/ 2106246 h 2126199"/>
                <a:gd name="connsiteX11" fmla="*/ 445407 w 1277867"/>
                <a:gd name="connsiteY11" fmla="*/ 2114994 h 2126199"/>
                <a:gd name="connsiteX12" fmla="*/ 287108 w 1277867"/>
                <a:gd name="connsiteY12" fmla="*/ 1314786 h 2126199"/>
                <a:gd name="connsiteX13" fmla="*/ 0 w 1277867"/>
                <a:gd name="connsiteY13" fmla="*/ 1212497 h 2126199"/>
                <a:gd name="connsiteX14" fmla="*/ 3818 w 1277867"/>
                <a:gd name="connsiteY14" fmla="*/ 810766 h 2126199"/>
                <a:gd name="connsiteX0" fmla="*/ 3818 w 1277867"/>
                <a:gd name="connsiteY0" fmla="*/ 810766 h 2122966"/>
                <a:gd name="connsiteX1" fmla="*/ 147107 w 1277867"/>
                <a:gd name="connsiteY1" fmla="*/ 247140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810766 h 2122966"/>
                <a:gd name="connsiteX1" fmla="*/ 79086 w 1277867"/>
                <a:gd name="connsiteY1" fmla="*/ 425134 h 2122966"/>
                <a:gd name="connsiteX2" fmla="*/ 160731 w 1277867"/>
                <a:gd name="connsiteY2" fmla="*/ 31915 h 2122966"/>
                <a:gd name="connsiteX3" fmla="*/ 415875 w 1277867"/>
                <a:gd name="connsiteY3" fmla="*/ 22196 h 2122966"/>
                <a:gd name="connsiteX4" fmla="*/ 502154 w 1277867"/>
                <a:gd name="connsiteY4" fmla="*/ 440036 h 2122966"/>
                <a:gd name="connsiteX5" fmla="*/ 1020400 w 1277867"/>
                <a:gd name="connsiteY5" fmla="*/ 428534 h 2122966"/>
                <a:gd name="connsiteX6" fmla="*/ 1253776 w 1277867"/>
                <a:gd name="connsiteY6" fmla="*/ 454538 h 2122966"/>
                <a:gd name="connsiteX7" fmla="*/ 1263911 w 1277867"/>
                <a:gd name="connsiteY7" fmla="*/ 914426 h 2122966"/>
                <a:gd name="connsiteX8" fmla="*/ 1267497 w 1277867"/>
                <a:gd name="connsiteY8" fmla="*/ 1282174 h 2122966"/>
                <a:gd name="connsiteX9" fmla="*/ 1268673 w 1277867"/>
                <a:gd name="connsiteY9" fmla="*/ 1948066 h 2122966"/>
                <a:gd name="connsiteX10" fmla="*/ 1122460 w 1277867"/>
                <a:gd name="connsiteY10" fmla="*/ 2106246 h 2122966"/>
                <a:gd name="connsiteX11" fmla="*/ 445407 w 1277867"/>
                <a:gd name="connsiteY11" fmla="*/ 2114994 h 2122966"/>
                <a:gd name="connsiteX12" fmla="*/ 287108 w 1277867"/>
                <a:gd name="connsiteY12" fmla="*/ 1314786 h 2122966"/>
                <a:gd name="connsiteX13" fmla="*/ 0 w 1277867"/>
                <a:gd name="connsiteY13" fmla="*/ 1212497 h 2122966"/>
                <a:gd name="connsiteX14" fmla="*/ 3818 w 1277867"/>
                <a:gd name="connsiteY14" fmla="*/ 810766 h 2122966"/>
                <a:gd name="connsiteX0" fmla="*/ 3818 w 1277867"/>
                <a:gd name="connsiteY0" fmla="*/ 783246 h 2095446"/>
                <a:gd name="connsiteX1" fmla="*/ 79086 w 1277867"/>
                <a:gd name="connsiteY1" fmla="*/ 397614 h 2095446"/>
                <a:gd name="connsiteX2" fmla="*/ 160731 w 1277867"/>
                <a:gd name="connsiteY2" fmla="*/ 4395 h 2095446"/>
                <a:gd name="connsiteX3" fmla="*/ 386723 w 1277867"/>
                <a:gd name="connsiteY3" fmla="*/ 218703 h 2095446"/>
                <a:gd name="connsiteX4" fmla="*/ 502154 w 1277867"/>
                <a:gd name="connsiteY4" fmla="*/ 412516 h 2095446"/>
                <a:gd name="connsiteX5" fmla="*/ 1020400 w 1277867"/>
                <a:gd name="connsiteY5" fmla="*/ 401014 h 2095446"/>
                <a:gd name="connsiteX6" fmla="*/ 1253776 w 1277867"/>
                <a:gd name="connsiteY6" fmla="*/ 427018 h 2095446"/>
                <a:gd name="connsiteX7" fmla="*/ 1263911 w 1277867"/>
                <a:gd name="connsiteY7" fmla="*/ 886906 h 2095446"/>
                <a:gd name="connsiteX8" fmla="*/ 1267497 w 1277867"/>
                <a:gd name="connsiteY8" fmla="*/ 1254654 h 2095446"/>
                <a:gd name="connsiteX9" fmla="*/ 1268673 w 1277867"/>
                <a:gd name="connsiteY9" fmla="*/ 1920546 h 2095446"/>
                <a:gd name="connsiteX10" fmla="*/ 1122460 w 1277867"/>
                <a:gd name="connsiteY10" fmla="*/ 2078726 h 2095446"/>
                <a:gd name="connsiteX11" fmla="*/ 445407 w 1277867"/>
                <a:gd name="connsiteY11" fmla="*/ 2087474 h 2095446"/>
                <a:gd name="connsiteX12" fmla="*/ 287108 w 1277867"/>
                <a:gd name="connsiteY12" fmla="*/ 1287266 h 2095446"/>
                <a:gd name="connsiteX13" fmla="*/ 0 w 1277867"/>
                <a:gd name="connsiteY13" fmla="*/ 1184977 h 2095446"/>
                <a:gd name="connsiteX14" fmla="*/ 3818 w 1277867"/>
                <a:gd name="connsiteY14" fmla="*/ 783246 h 2095446"/>
                <a:gd name="connsiteX0" fmla="*/ 3818 w 1277867"/>
                <a:gd name="connsiteY0" fmla="*/ 588083 h 1900283"/>
                <a:gd name="connsiteX1" fmla="*/ 79086 w 1277867"/>
                <a:gd name="connsiteY1" fmla="*/ 202451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900283"/>
                <a:gd name="connsiteX1" fmla="*/ 28881 w 1277867"/>
                <a:gd name="connsiteY1" fmla="*/ 196313 h 1900283"/>
                <a:gd name="connsiteX2" fmla="*/ 151014 w 1277867"/>
                <a:gd name="connsiteY2" fmla="*/ 30190 h 1900283"/>
                <a:gd name="connsiteX3" fmla="*/ 386723 w 1277867"/>
                <a:gd name="connsiteY3" fmla="*/ 23540 h 1900283"/>
                <a:gd name="connsiteX4" fmla="*/ 502154 w 1277867"/>
                <a:gd name="connsiteY4" fmla="*/ 217353 h 1900283"/>
                <a:gd name="connsiteX5" fmla="*/ 1020400 w 1277867"/>
                <a:gd name="connsiteY5" fmla="*/ 205851 h 1900283"/>
                <a:gd name="connsiteX6" fmla="*/ 1253776 w 1277867"/>
                <a:gd name="connsiteY6" fmla="*/ 231855 h 1900283"/>
                <a:gd name="connsiteX7" fmla="*/ 1263911 w 1277867"/>
                <a:gd name="connsiteY7" fmla="*/ 691743 h 1900283"/>
                <a:gd name="connsiteX8" fmla="*/ 1267497 w 1277867"/>
                <a:gd name="connsiteY8" fmla="*/ 1059491 h 1900283"/>
                <a:gd name="connsiteX9" fmla="*/ 1268673 w 1277867"/>
                <a:gd name="connsiteY9" fmla="*/ 1725383 h 1900283"/>
                <a:gd name="connsiteX10" fmla="*/ 1122460 w 1277867"/>
                <a:gd name="connsiteY10" fmla="*/ 1883563 h 1900283"/>
                <a:gd name="connsiteX11" fmla="*/ 445407 w 1277867"/>
                <a:gd name="connsiteY11" fmla="*/ 1892311 h 1900283"/>
                <a:gd name="connsiteX12" fmla="*/ 287108 w 1277867"/>
                <a:gd name="connsiteY12" fmla="*/ 1092103 h 1900283"/>
                <a:gd name="connsiteX13" fmla="*/ 0 w 1277867"/>
                <a:gd name="connsiteY13" fmla="*/ 989814 h 1900283"/>
                <a:gd name="connsiteX14" fmla="*/ 3818 w 1277867"/>
                <a:gd name="connsiteY14" fmla="*/ 588083 h 1900283"/>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7867"/>
                <a:gd name="connsiteY0" fmla="*/ 588083 h 1894254"/>
                <a:gd name="connsiteX1" fmla="*/ 28881 w 1277867"/>
                <a:gd name="connsiteY1" fmla="*/ 196313 h 1894254"/>
                <a:gd name="connsiteX2" fmla="*/ 151014 w 1277867"/>
                <a:gd name="connsiteY2" fmla="*/ 30190 h 1894254"/>
                <a:gd name="connsiteX3" fmla="*/ 386723 w 1277867"/>
                <a:gd name="connsiteY3" fmla="*/ 23540 h 1894254"/>
                <a:gd name="connsiteX4" fmla="*/ 502154 w 1277867"/>
                <a:gd name="connsiteY4" fmla="*/ 217353 h 1894254"/>
                <a:gd name="connsiteX5" fmla="*/ 1020400 w 1277867"/>
                <a:gd name="connsiteY5" fmla="*/ 205851 h 1894254"/>
                <a:gd name="connsiteX6" fmla="*/ 1253776 w 1277867"/>
                <a:gd name="connsiteY6" fmla="*/ 231855 h 1894254"/>
                <a:gd name="connsiteX7" fmla="*/ 1263911 w 1277867"/>
                <a:gd name="connsiteY7" fmla="*/ 691743 h 1894254"/>
                <a:gd name="connsiteX8" fmla="*/ 1267497 w 1277867"/>
                <a:gd name="connsiteY8" fmla="*/ 1059491 h 1894254"/>
                <a:gd name="connsiteX9" fmla="*/ 1268673 w 1277867"/>
                <a:gd name="connsiteY9" fmla="*/ 1725383 h 1894254"/>
                <a:gd name="connsiteX10" fmla="*/ 1122460 w 1277867"/>
                <a:gd name="connsiteY10" fmla="*/ 1883563 h 1894254"/>
                <a:gd name="connsiteX11" fmla="*/ 445407 w 1277867"/>
                <a:gd name="connsiteY11" fmla="*/ 1892311 h 1894254"/>
                <a:gd name="connsiteX12" fmla="*/ 287108 w 1277867"/>
                <a:gd name="connsiteY12" fmla="*/ 1092103 h 1894254"/>
                <a:gd name="connsiteX13" fmla="*/ 0 w 1277867"/>
                <a:gd name="connsiteY13" fmla="*/ 989814 h 1894254"/>
                <a:gd name="connsiteX14" fmla="*/ 3818 w 1277867"/>
                <a:gd name="connsiteY14" fmla="*/ 588083 h 1894254"/>
                <a:gd name="connsiteX0" fmla="*/ 3818 w 1278516"/>
                <a:gd name="connsiteY0" fmla="*/ 588083 h 1894254"/>
                <a:gd name="connsiteX1" fmla="*/ 28881 w 1278516"/>
                <a:gd name="connsiteY1" fmla="*/ 196313 h 1894254"/>
                <a:gd name="connsiteX2" fmla="*/ 151014 w 1278516"/>
                <a:gd name="connsiteY2" fmla="*/ 30190 h 1894254"/>
                <a:gd name="connsiteX3" fmla="*/ 386723 w 1278516"/>
                <a:gd name="connsiteY3" fmla="*/ 23540 h 1894254"/>
                <a:gd name="connsiteX4" fmla="*/ 502154 w 1278516"/>
                <a:gd name="connsiteY4" fmla="*/ 217353 h 1894254"/>
                <a:gd name="connsiteX5" fmla="*/ 1020400 w 1278516"/>
                <a:gd name="connsiteY5" fmla="*/ 205851 h 1894254"/>
                <a:gd name="connsiteX6" fmla="*/ 1253776 w 1278516"/>
                <a:gd name="connsiteY6" fmla="*/ 231855 h 1894254"/>
                <a:gd name="connsiteX7" fmla="*/ 1263911 w 1278516"/>
                <a:gd name="connsiteY7" fmla="*/ 691743 h 1894254"/>
                <a:gd name="connsiteX8" fmla="*/ 1268673 w 1278516"/>
                <a:gd name="connsiteY8" fmla="*/ 1725383 h 1894254"/>
                <a:gd name="connsiteX9" fmla="*/ 1122460 w 1278516"/>
                <a:gd name="connsiteY9" fmla="*/ 1883563 h 1894254"/>
                <a:gd name="connsiteX10" fmla="*/ 445407 w 1278516"/>
                <a:gd name="connsiteY10" fmla="*/ 1892311 h 1894254"/>
                <a:gd name="connsiteX11" fmla="*/ 287108 w 1278516"/>
                <a:gd name="connsiteY11" fmla="*/ 1092103 h 1894254"/>
                <a:gd name="connsiteX12" fmla="*/ 0 w 1278516"/>
                <a:gd name="connsiteY12" fmla="*/ 989814 h 1894254"/>
                <a:gd name="connsiteX13" fmla="*/ 3818 w 1278516"/>
                <a:gd name="connsiteY13" fmla="*/ 588083 h 1894254"/>
                <a:gd name="connsiteX0" fmla="*/ 3818 w 1281859"/>
                <a:gd name="connsiteY0" fmla="*/ 588083 h 1894254"/>
                <a:gd name="connsiteX1" fmla="*/ 28881 w 1281859"/>
                <a:gd name="connsiteY1" fmla="*/ 196313 h 1894254"/>
                <a:gd name="connsiteX2" fmla="*/ 151014 w 1281859"/>
                <a:gd name="connsiteY2" fmla="*/ 30190 h 1894254"/>
                <a:gd name="connsiteX3" fmla="*/ 386723 w 1281859"/>
                <a:gd name="connsiteY3" fmla="*/ 23540 h 1894254"/>
                <a:gd name="connsiteX4" fmla="*/ 502154 w 1281859"/>
                <a:gd name="connsiteY4" fmla="*/ 217353 h 1894254"/>
                <a:gd name="connsiteX5" fmla="*/ 1020400 w 1281859"/>
                <a:gd name="connsiteY5" fmla="*/ 205851 h 1894254"/>
                <a:gd name="connsiteX6" fmla="*/ 1253776 w 1281859"/>
                <a:gd name="connsiteY6" fmla="*/ 231855 h 1894254"/>
                <a:gd name="connsiteX7" fmla="*/ 1274168 w 1281859"/>
                <a:gd name="connsiteY7" fmla="*/ 353230 h 1894254"/>
                <a:gd name="connsiteX8" fmla="*/ 1268673 w 1281859"/>
                <a:gd name="connsiteY8" fmla="*/ 1725383 h 1894254"/>
                <a:gd name="connsiteX9" fmla="*/ 1122460 w 1281859"/>
                <a:gd name="connsiteY9" fmla="*/ 1883563 h 1894254"/>
                <a:gd name="connsiteX10" fmla="*/ 445407 w 1281859"/>
                <a:gd name="connsiteY10" fmla="*/ 1892311 h 1894254"/>
                <a:gd name="connsiteX11" fmla="*/ 287108 w 1281859"/>
                <a:gd name="connsiteY11" fmla="*/ 1092103 h 1894254"/>
                <a:gd name="connsiteX12" fmla="*/ 0 w 1281859"/>
                <a:gd name="connsiteY12" fmla="*/ 989814 h 1894254"/>
                <a:gd name="connsiteX13" fmla="*/ 3818 w 1281859"/>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020400 w 1281521"/>
                <a:gd name="connsiteY5" fmla="*/ 205851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1176848 w 1281521"/>
                <a:gd name="connsiteY5" fmla="*/ 215658 h 1894254"/>
                <a:gd name="connsiteX6" fmla="*/ 1274168 w 1281521"/>
                <a:gd name="connsiteY6" fmla="*/ 353230 h 1894254"/>
                <a:gd name="connsiteX7" fmla="*/ 1268673 w 1281521"/>
                <a:gd name="connsiteY7" fmla="*/ 1725383 h 1894254"/>
                <a:gd name="connsiteX8" fmla="*/ 1122460 w 1281521"/>
                <a:gd name="connsiteY8" fmla="*/ 1883563 h 1894254"/>
                <a:gd name="connsiteX9" fmla="*/ 445407 w 1281521"/>
                <a:gd name="connsiteY9" fmla="*/ 1892311 h 1894254"/>
                <a:gd name="connsiteX10" fmla="*/ 287108 w 1281521"/>
                <a:gd name="connsiteY10" fmla="*/ 1092103 h 1894254"/>
                <a:gd name="connsiteX11" fmla="*/ 0 w 1281521"/>
                <a:gd name="connsiteY11" fmla="*/ 989814 h 1894254"/>
                <a:gd name="connsiteX12" fmla="*/ 3818 w 1281521"/>
                <a:gd name="connsiteY12"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500709 w 1281521"/>
                <a:gd name="connsiteY5" fmla="*/ 215569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502154 w 1281521"/>
                <a:gd name="connsiteY4" fmla="*/ 217353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622084 w 1281521"/>
                <a:gd name="connsiteY5" fmla="*/ 233385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45740 w 1281521"/>
                <a:gd name="connsiteY4" fmla="*/ 188199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15658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287108 w 1281521"/>
                <a:gd name="connsiteY11" fmla="*/ 1092103 h 1894254"/>
                <a:gd name="connsiteX12" fmla="*/ 0 w 1281521"/>
                <a:gd name="connsiteY12" fmla="*/ 989814 h 1894254"/>
                <a:gd name="connsiteX13" fmla="*/ 3818 w 1281521"/>
                <a:gd name="connsiteY13"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4254"/>
                <a:gd name="connsiteX1" fmla="*/ 28881 w 1281521"/>
                <a:gd name="connsiteY1" fmla="*/ 196313 h 1894254"/>
                <a:gd name="connsiteX2" fmla="*/ 151014 w 1281521"/>
                <a:gd name="connsiteY2" fmla="*/ 30190 h 1894254"/>
                <a:gd name="connsiteX3" fmla="*/ 386723 w 1281521"/>
                <a:gd name="connsiteY3" fmla="*/ 23540 h 1894254"/>
                <a:gd name="connsiteX4" fmla="*/ 433773 w 1281521"/>
                <a:gd name="connsiteY4" fmla="*/ 167143 h 1894254"/>
                <a:gd name="connsiteX5" fmla="*/ 497290 w 1281521"/>
                <a:gd name="connsiteY5" fmla="*/ 239864 h 1894254"/>
                <a:gd name="connsiteX6" fmla="*/ 1176848 w 1281521"/>
                <a:gd name="connsiteY6" fmla="*/ 229263 h 1894254"/>
                <a:gd name="connsiteX7" fmla="*/ 1274168 w 1281521"/>
                <a:gd name="connsiteY7" fmla="*/ 353230 h 1894254"/>
                <a:gd name="connsiteX8" fmla="*/ 1268673 w 1281521"/>
                <a:gd name="connsiteY8" fmla="*/ 1725383 h 1894254"/>
                <a:gd name="connsiteX9" fmla="*/ 1122460 w 1281521"/>
                <a:gd name="connsiteY9" fmla="*/ 1883563 h 1894254"/>
                <a:gd name="connsiteX10" fmla="*/ 445407 w 1281521"/>
                <a:gd name="connsiteY10" fmla="*/ 1892311 h 1894254"/>
                <a:gd name="connsiteX11" fmla="*/ 335742 w 1281521"/>
                <a:gd name="connsiteY11" fmla="*/ 1782610 h 1894254"/>
                <a:gd name="connsiteX12" fmla="*/ 287108 w 1281521"/>
                <a:gd name="connsiteY12" fmla="*/ 1092103 h 1894254"/>
                <a:gd name="connsiteX13" fmla="*/ 0 w 1281521"/>
                <a:gd name="connsiteY13" fmla="*/ 989814 h 1894254"/>
                <a:gd name="connsiteX14" fmla="*/ 3818 w 1281521"/>
                <a:gd name="connsiteY14" fmla="*/ 588083 h 1894254"/>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81521"/>
                <a:gd name="connsiteY0" fmla="*/ 588083 h 1892311"/>
                <a:gd name="connsiteX1" fmla="*/ 28881 w 1281521"/>
                <a:gd name="connsiteY1" fmla="*/ 196313 h 1892311"/>
                <a:gd name="connsiteX2" fmla="*/ 151014 w 1281521"/>
                <a:gd name="connsiteY2" fmla="*/ 30190 h 1892311"/>
                <a:gd name="connsiteX3" fmla="*/ 386723 w 1281521"/>
                <a:gd name="connsiteY3" fmla="*/ 23540 h 1892311"/>
                <a:gd name="connsiteX4" fmla="*/ 433773 w 1281521"/>
                <a:gd name="connsiteY4" fmla="*/ 167143 h 1892311"/>
                <a:gd name="connsiteX5" fmla="*/ 497290 w 1281521"/>
                <a:gd name="connsiteY5" fmla="*/ 239864 h 1892311"/>
                <a:gd name="connsiteX6" fmla="*/ 1176848 w 1281521"/>
                <a:gd name="connsiteY6" fmla="*/ 229263 h 1892311"/>
                <a:gd name="connsiteX7" fmla="*/ 1274168 w 1281521"/>
                <a:gd name="connsiteY7" fmla="*/ 353230 h 1892311"/>
                <a:gd name="connsiteX8" fmla="*/ 1268673 w 1281521"/>
                <a:gd name="connsiteY8" fmla="*/ 1725383 h 1892311"/>
                <a:gd name="connsiteX9" fmla="*/ 1122460 w 1281521"/>
                <a:gd name="connsiteY9" fmla="*/ 1883563 h 1892311"/>
                <a:gd name="connsiteX10" fmla="*/ 445407 w 1281521"/>
                <a:gd name="connsiteY10" fmla="*/ 1892311 h 1892311"/>
                <a:gd name="connsiteX11" fmla="*/ 335742 w 1281521"/>
                <a:gd name="connsiteY11" fmla="*/ 1782610 h 1892311"/>
                <a:gd name="connsiteX12" fmla="*/ 287108 w 1281521"/>
                <a:gd name="connsiteY12" fmla="*/ 1092103 h 1892311"/>
                <a:gd name="connsiteX13" fmla="*/ 0 w 1281521"/>
                <a:gd name="connsiteY13" fmla="*/ 989814 h 1892311"/>
                <a:gd name="connsiteX14" fmla="*/ 3818 w 1281521"/>
                <a:gd name="connsiteY14" fmla="*/ 588083 h 1892311"/>
                <a:gd name="connsiteX0" fmla="*/ 3818 w 1274536"/>
                <a:gd name="connsiteY0" fmla="*/ 588083 h 1892311"/>
                <a:gd name="connsiteX1" fmla="*/ 28881 w 1274536"/>
                <a:gd name="connsiteY1" fmla="*/ 196313 h 1892311"/>
                <a:gd name="connsiteX2" fmla="*/ 151014 w 1274536"/>
                <a:gd name="connsiteY2" fmla="*/ 30190 h 1892311"/>
                <a:gd name="connsiteX3" fmla="*/ 386723 w 1274536"/>
                <a:gd name="connsiteY3" fmla="*/ 23540 h 1892311"/>
                <a:gd name="connsiteX4" fmla="*/ 433773 w 1274536"/>
                <a:gd name="connsiteY4" fmla="*/ 167143 h 1892311"/>
                <a:gd name="connsiteX5" fmla="*/ 497290 w 1274536"/>
                <a:gd name="connsiteY5" fmla="*/ 239864 h 1892311"/>
                <a:gd name="connsiteX6" fmla="*/ 1176848 w 1274536"/>
                <a:gd name="connsiteY6" fmla="*/ 229263 h 1892311"/>
                <a:gd name="connsiteX7" fmla="*/ 1274168 w 1274536"/>
                <a:gd name="connsiteY7" fmla="*/ 353230 h 1892311"/>
                <a:gd name="connsiteX8" fmla="*/ 1268673 w 1274536"/>
                <a:gd name="connsiteY8" fmla="*/ 1725383 h 1892311"/>
                <a:gd name="connsiteX9" fmla="*/ 1122460 w 1274536"/>
                <a:gd name="connsiteY9" fmla="*/ 1883563 h 1892311"/>
                <a:gd name="connsiteX10" fmla="*/ 445407 w 1274536"/>
                <a:gd name="connsiteY10" fmla="*/ 1892311 h 1892311"/>
                <a:gd name="connsiteX11" fmla="*/ 335742 w 1274536"/>
                <a:gd name="connsiteY11" fmla="*/ 1782610 h 1892311"/>
                <a:gd name="connsiteX12" fmla="*/ 287108 w 1274536"/>
                <a:gd name="connsiteY12" fmla="*/ 1092103 h 1892311"/>
                <a:gd name="connsiteX13" fmla="*/ 0 w 1274536"/>
                <a:gd name="connsiteY13" fmla="*/ 989814 h 1892311"/>
                <a:gd name="connsiteX14" fmla="*/ 3818 w 1274536"/>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74794"/>
                <a:gd name="connsiteY0" fmla="*/ 588083 h 1892311"/>
                <a:gd name="connsiteX1" fmla="*/ 28881 w 1274794"/>
                <a:gd name="connsiteY1" fmla="*/ 196313 h 1892311"/>
                <a:gd name="connsiteX2" fmla="*/ 151014 w 1274794"/>
                <a:gd name="connsiteY2" fmla="*/ 30190 h 1892311"/>
                <a:gd name="connsiteX3" fmla="*/ 386723 w 1274794"/>
                <a:gd name="connsiteY3" fmla="*/ 23540 h 1892311"/>
                <a:gd name="connsiteX4" fmla="*/ 433773 w 1274794"/>
                <a:gd name="connsiteY4" fmla="*/ 167143 h 1892311"/>
                <a:gd name="connsiteX5" fmla="*/ 497290 w 1274794"/>
                <a:gd name="connsiteY5" fmla="*/ 239864 h 1892311"/>
                <a:gd name="connsiteX6" fmla="*/ 1176848 w 1274794"/>
                <a:gd name="connsiteY6" fmla="*/ 229263 h 1892311"/>
                <a:gd name="connsiteX7" fmla="*/ 1274168 w 1274794"/>
                <a:gd name="connsiteY7" fmla="*/ 353230 h 1892311"/>
                <a:gd name="connsiteX8" fmla="*/ 1268673 w 1274794"/>
                <a:gd name="connsiteY8" fmla="*/ 1725383 h 1892311"/>
                <a:gd name="connsiteX9" fmla="*/ 1122460 w 1274794"/>
                <a:gd name="connsiteY9" fmla="*/ 1883563 h 1892311"/>
                <a:gd name="connsiteX10" fmla="*/ 445407 w 1274794"/>
                <a:gd name="connsiteY10" fmla="*/ 1892311 h 1892311"/>
                <a:gd name="connsiteX11" fmla="*/ 335742 w 1274794"/>
                <a:gd name="connsiteY11" fmla="*/ 1782610 h 1892311"/>
                <a:gd name="connsiteX12" fmla="*/ 287108 w 1274794"/>
                <a:gd name="connsiteY12" fmla="*/ 1092103 h 1892311"/>
                <a:gd name="connsiteX13" fmla="*/ 0 w 1274794"/>
                <a:gd name="connsiteY13" fmla="*/ 989814 h 1892311"/>
                <a:gd name="connsiteX14" fmla="*/ 3818 w 1274794"/>
                <a:gd name="connsiteY14" fmla="*/ 588083 h 1892311"/>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81180"/>
                <a:gd name="connsiteY0" fmla="*/ 588083 h 1905618"/>
                <a:gd name="connsiteX1" fmla="*/ 28881 w 1281180"/>
                <a:gd name="connsiteY1" fmla="*/ 196313 h 1905618"/>
                <a:gd name="connsiteX2" fmla="*/ 151014 w 1281180"/>
                <a:gd name="connsiteY2" fmla="*/ 30190 h 1905618"/>
                <a:gd name="connsiteX3" fmla="*/ 386723 w 1281180"/>
                <a:gd name="connsiteY3" fmla="*/ 23540 h 1905618"/>
                <a:gd name="connsiteX4" fmla="*/ 433773 w 1281180"/>
                <a:gd name="connsiteY4" fmla="*/ 167143 h 1905618"/>
                <a:gd name="connsiteX5" fmla="*/ 497290 w 1281180"/>
                <a:gd name="connsiteY5" fmla="*/ 239864 h 1905618"/>
                <a:gd name="connsiteX6" fmla="*/ 1176848 w 1281180"/>
                <a:gd name="connsiteY6" fmla="*/ 229263 h 1905618"/>
                <a:gd name="connsiteX7" fmla="*/ 1271604 w 1281180"/>
                <a:gd name="connsiteY7" fmla="*/ 282774 h 1905618"/>
                <a:gd name="connsiteX8" fmla="*/ 1268673 w 1281180"/>
                <a:gd name="connsiteY8" fmla="*/ 1725383 h 1905618"/>
                <a:gd name="connsiteX9" fmla="*/ 1122460 w 1281180"/>
                <a:gd name="connsiteY9" fmla="*/ 1883563 h 1905618"/>
                <a:gd name="connsiteX10" fmla="*/ 445407 w 1281180"/>
                <a:gd name="connsiteY10" fmla="*/ 1892311 h 1905618"/>
                <a:gd name="connsiteX11" fmla="*/ 335742 w 1281180"/>
                <a:gd name="connsiteY11" fmla="*/ 1782610 h 1905618"/>
                <a:gd name="connsiteX12" fmla="*/ 287108 w 1281180"/>
                <a:gd name="connsiteY12" fmla="*/ 1092103 h 1905618"/>
                <a:gd name="connsiteX13" fmla="*/ 0 w 1281180"/>
                <a:gd name="connsiteY13" fmla="*/ 989814 h 1905618"/>
                <a:gd name="connsiteX14" fmla="*/ 3818 w 1281180"/>
                <a:gd name="connsiteY14" fmla="*/ 588083 h 1905618"/>
                <a:gd name="connsiteX0" fmla="*/ 3818 w 1276881"/>
                <a:gd name="connsiteY0" fmla="*/ 588083 h 1905618"/>
                <a:gd name="connsiteX1" fmla="*/ 28881 w 1276881"/>
                <a:gd name="connsiteY1" fmla="*/ 196313 h 1905618"/>
                <a:gd name="connsiteX2" fmla="*/ 151014 w 1276881"/>
                <a:gd name="connsiteY2" fmla="*/ 30190 h 1905618"/>
                <a:gd name="connsiteX3" fmla="*/ 386723 w 1276881"/>
                <a:gd name="connsiteY3" fmla="*/ 23540 h 1905618"/>
                <a:gd name="connsiteX4" fmla="*/ 433773 w 1276881"/>
                <a:gd name="connsiteY4" fmla="*/ 167143 h 1905618"/>
                <a:gd name="connsiteX5" fmla="*/ 497290 w 1276881"/>
                <a:gd name="connsiteY5" fmla="*/ 239864 h 1905618"/>
                <a:gd name="connsiteX6" fmla="*/ 1176848 w 1276881"/>
                <a:gd name="connsiteY6" fmla="*/ 229263 h 1905618"/>
                <a:gd name="connsiteX7" fmla="*/ 1271604 w 1276881"/>
                <a:gd name="connsiteY7" fmla="*/ 282774 h 1905618"/>
                <a:gd name="connsiteX8" fmla="*/ 1268673 w 1276881"/>
                <a:gd name="connsiteY8" fmla="*/ 1725383 h 1905618"/>
                <a:gd name="connsiteX9" fmla="*/ 1122460 w 1276881"/>
                <a:gd name="connsiteY9" fmla="*/ 1883563 h 1905618"/>
                <a:gd name="connsiteX10" fmla="*/ 445407 w 1276881"/>
                <a:gd name="connsiteY10" fmla="*/ 1892311 h 1905618"/>
                <a:gd name="connsiteX11" fmla="*/ 335742 w 1276881"/>
                <a:gd name="connsiteY11" fmla="*/ 1782610 h 1905618"/>
                <a:gd name="connsiteX12" fmla="*/ 287108 w 1276881"/>
                <a:gd name="connsiteY12" fmla="*/ 1092103 h 1905618"/>
                <a:gd name="connsiteX13" fmla="*/ 0 w 1276881"/>
                <a:gd name="connsiteY13" fmla="*/ 989814 h 1905618"/>
                <a:gd name="connsiteX14" fmla="*/ 3818 w 1276881"/>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9573"/>
                <a:gd name="connsiteY0" fmla="*/ 588083 h 1905618"/>
                <a:gd name="connsiteX1" fmla="*/ 28881 w 1279573"/>
                <a:gd name="connsiteY1" fmla="*/ 196313 h 1905618"/>
                <a:gd name="connsiteX2" fmla="*/ 151014 w 1279573"/>
                <a:gd name="connsiteY2" fmla="*/ 30190 h 1905618"/>
                <a:gd name="connsiteX3" fmla="*/ 386723 w 1279573"/>
                <a:gd name="connsiteY3" fmla="*/ 23540 h 1905618"/>
                <a:gd name="connsiteX4" fmla="*/ 433773 w 1279573"/>
                <a:gd name="connsiteY4" fmla="*/ 167143 h 1905618"/>
                <a:gd name="connsiteX5" fmla="*/ 497290 w 1279573"/>
                <a:gd name="connsiteY5" fmla="*/ 239864 h 1905618"/>
                <a:gd name="connsiteX6" fmla="*/ 1176848 w 1279573"/>
                <a:gd name="connsiteY6" fmla="*/ 229263 h 1905618"/>
                <a:gd name="connsiteX7" fmla="*/ 1271604 w 1279573"/>
                <a:gd name="connsiteY7" fmla="*/ 282774 h 1905618"/>
                <a:gd name="connsiteX8" fmla="*/ 1268673 w 1279573"/>
                <a:gd name="connsiteY8" fmla="*/ 1725383 h 1905618"/>
                <a:gd name="connsiteX9" fmla="*/ 1122460 w 1279573"/>
                <a:gd name="connsiteY9" fmla="*/ 1883563 h 1905618"/>
                <a:gd name="connsiteX10" fmla="*/ 445407 w 1279573"/>
                <a:gd name="connsiteY10" fmla="*/ 1892311 h 1905618"/>
                <a:gd name="connsiteX11" fmla="*/ 335742 w 1279573"/>
                <a:gd name="connsiteY11" fmla="*/ 1782610 h 1905618"/>
                <a:gd name="connsiteX12" fmla="*/ 287108 w 1279573"/>
                <a:gd name="connsiteY12" fmla="*/ 1092103 h 1905618"/>
                <a:gd name="connsiteX13" fmla="*/ 0 w 1279573"/>
                <a:gd name="connsiteY13" fmla="*/ 989814 h 1905618"/>
                <a:gd name="connsiteX14" fmla="*/ 3818 w 1279573"/>
                <a:gd name="connsiteY14" fmla="*/ 588083 h 1905618"/>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78761"/>
                <a:gd name="connsiteY0" fmla="*/ 588083 h 1903095"/>
                <a:gd name="connsiteX1" fmla="*/ 28881 w 1278761"/>
                <a:gd name="connsiteY1" fmla="*/ 196313 h 1903095"/>
                <a:gd name="connsiteX2" fmla="*/ 151014 w 1278761"/>
                <a:gd name="connsiteY2" fmla="*/ 30190 h 1903095"/>
                <a:gd name="connsiteX3" fmla="*/ 386723 w 1278761"/>
                <a:gd name="connsiteY3" fmla="*/ 23540 h 1903095"/>
                <a:gd name="connsiteX4" fmla="*/ 433773 w 1278761"/>
                <a:gd name="connsiteY4" fmla="*/ 167143 h 1903095"/>
                <a:gd name="connsiteX5" fmla="*/ 497290 w 1278761"/>
                <a:gd name="connsiteY5" fmla="*/ 239864 h 1903095"/>
                <a:gd name="connsiteX6" fmla="*/ 1176848 w 1278761"/>
                <a:gd name="connsiteY6" fmla="*/ 229263 h 1903095"/>
                <a:gd name="connsiteX7" fmla="*/ 1269040 w 1278761"/>
                <a:gd name="connsiteY7" fmla="*/ 328935 h 1903095"/>
                <a:gd name="connsiteX8" fmla="*/ 1268673 w 1278761"/>
                <a:gd name="connsiteY8" fmla="*/ 1725383 h 1903095"/>
                <a:gd name="connsiteX9" fmla="*/ 1122460 w 1278761"/>
                <a:gd name="connsiteY9" fmla="*/ 1883563 h 1903095"/>
                <a:gd name="connsiteX10" fmla="*/ 445407 w 1278761"/>
                <a:gd name="connsiteY10" fmla="*/ 1892311 h 1903095"/>
                <a:gd name="connsiteX11" fmla="*/ 335742 w 1278761"/>
                <a:gd name="connsiteY11" fmla="*/ 1782610 h 1903095"/>
                <a:gd name="connsiteX12" fmla="*/ 287108 w 1278761"/>
                <a:gd name="connsiteY12" fmla="*/ 1092103 h 1903095"/>
                <a:gd name="connsiteX13" fmla="*/ 0 w 1278761"/>
                <a:gd name="connsiteY13" fmla="*/ 989814 h 1903095"/>
                <a:gd name="connsiteX14" fmla="*/ 3818 w 1278761"/>
                <a:gd name="connsiteY14" fmla="*/ 588083 h 1903095"/>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2311"/>
                <a:gd name="connsiteX1" fmla="*/ 28881 w 1269098"/>
                <a:gd name="connsiteY1" fmla="*/ 196313 h 1892311"/>
                <a:gd name="connsiteX2" fmla="*/ 151014 w 1269098"/>
                <a:gd name="connsiteY2" fmla="*/ 30190 h 1892311"/>
                <a:gd name="connsiteX3" fmla="*/ 386723 w 1269098"/>
                <a:gd name="connsiteY3" fmla="*/ 23540 h 1892311"/>
                <a:gd name="connsiteX4" fmla="*/ 433773 w 1269098"/>
                <a:gd name="connsiteY4" fmla="*/ 167143 h 1892311"/>
                <a:gd name="connsiteX5" fmla="*/ 497290 w 1269098"/>
                <a:gd name="connsiteY5" fmla="*/ 239864 h 1892311"/>
                <a:gd name="connsiteX6" fmla="*/ 1176848 w 1269098"/>
                <a:gd name="connsiteY6" fmla="*/ 229263 h 1892311"/>
                <a:gd name="connsiteX7" fmla="*/ 1269040 w 1269098"/>
                <a:gd name="connsiteY7" fmla="*/ 328935 h 1892311"/>
                <a:gd name="connsiteX8" fmla="*/ 1268673 w 1269098"/>
                <a:gd name="connsiteY8" fmla="*/ 1725383 h 1892311"/>
                <a:gd name="connsiteX9" fmla="*/ 1122460 w 1269098"/>
                <a:gd name="connsiteY9" fmla="*/ 1883563 h 1892311"/>
                <a:gd name="connsiteX10" fmla="*/ 445407 w 1269098"/>
                <a:gd name="connsiteY10" fmla="*/ 1892311 h 1892311"/>
                <a:gd name="connsiteX11" fmla="*/ 335742 w 1269098"/>
                <a:gd name="connsiteY11" fmla="*/ 1782610 h 1892311"/>
                <a:gd name="connsiteX12" fmla="*/ 287108 w 1269098"/>
                <a:gd name="connsiteY12" fmla="*/ 1092103 h 1892311"/>
                <a:gd name="connsiteX13" fmla="*/ 0 w 1269098"/>
                <a:gd name="connsiteY13" fmla="*/ 989814 h 1892311"/>
                <a:gd name="connsiteX14" fmla="*/ 3818 w 1269098"/>
                <a:gd name="connsiteY14" fmla="*/ 588083 h 1892311"/>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898645"/>
                <a:gd name="connsiteX1" fmla="*/ 28881 w 1269098"/>
                <a:gd name="connsiteY1" fmla="*/ 196313 h 1898645"/>
                <a:gd name="connsiteX2" fmla="*/ 151014 w 1269098"/>
                <a:gd name="connsiteY2" fmla="*/ 30190 h 1898645"/>
                <a:gd name="connsiteX3" fmla="*/ 386723 w 1269098"/>
                <a:gd name="connsiteY3" fmla="*/ 23540 h 1898645"/>
                <a:gd name="connsiteX4" fmla="*/ 433773 w 1269098"/>
                <a:gd name="connsiteY4" fmla="*/ 167143 h 1898645"/>
                <a:gd name="connsiteX5" fmla="*/ 497290 w 1269098"/>
                <a:gd name="connsiteY5" fmla="*/ 239864 h 1898645"/>
                <a:gd name="connsiteX6" fmla="*/ 1176848 w 1269098"/>
                <a:gd name="connsiteY6" fmla="*/ 229263 h 1898645"/>
                <a:gd name="connsiteX7" fmla="*/ 1269040 w 1269098"/>
                <a:gd name="connsiteY7" fmla="*/ 328935 h 1898645"/>
                <a:gd name="connsiteX8" fmla="*/ 1268673 w 1269098"/>
                <a:gd name="connsiteY8" fmla="*/ 1725383 h 1898645"/>
                <a:gd name="connsiteX9" fmla="*/ 1122460 w 1269098"/>
                <a:gd name="connsiteY9" fmla="*/ 1883563 h 1898645"/>
                <a:gd name="connsiteX10" fmla="*/ 445407 w 1269098"/>
                <a:gd name="connsiteY10" fmla="*/ 1892311 h 1898645"/>
                <a:gd name="connsiteX11" fmla="*/ 326340 w 1269098"/>
                <a:gd name="connsiteY11" fmla="*/ 1780181 h 1898645"/>
                <a:gd name="connsiteX12" fmla="*/ 287108 w 1269098"/>
                <a:gd name="connsiteY12" fmla="*/ 1092103 h 1898645"/>
                <a:gd name="connsiteX13" fmla="*/ 0 w 1269098"/>
                <a:gd name="connsiteY13" fmla="*/ 989814 h 1898645"/>
                <a:gd name="connsiteX14" fmla="*/ 3818 w 1269098"/>
                <a:gd name="connsiteY14" fmla="*/ 588083 h 1898645"/>
                <a:gd name="connsiteX0" fmla="*/ 3818 w 1269098"/>
                <a:gd name="connsiteY0" fmla="*/ 588083 h 1904437"/>
                <a:gd name="connsiteX1" fmla="*/ 28881 w 1269098"/>
                <a:gd name="connsiteY1" fmla="*/ 196313 h 1904437"/>
                <a:gd name="connsiteX2" fmla="*/ 151014 w 1269098"/>
                <a:gd name="connsiteY2" fmla="*/ 30190 h 1904437"/>
                <a:gd name="connsiteX3" fmla="*/ 386723 w 1269098"/>
                <a:gd name="connsiteY3" fmla="*/ 23540 h 1904437"/>
                <a:gd name="connsiteX4" fmla="*/ 433773 w 1269098"/>
                <a:gd name="connsiteY4" fmla="*/ 167143 h 1904437"/>
                <a:gd name="connsiteX5" fmla="*/ 497290 w 1269098"/>
                <a:gd name="connsiteY5" fmla="*/ 239864 h 1904437"/>
                <a:gd name="connsiteX6" fmla="*/ 1176848 w 1269098"/>
                <a:gd name="connsiteY6" fmla="*/ 229263 h 1904437"/>
                <a:gd name="connsiteX7" fmla="*/ 1269040 w 1269098"/>
                <a:gd name="connsiteY7" fmla="*/ 328935 h 1904437"/>
                <a:gd name="connsiteX8" fmla="*/ 1268673 w 1269098"/>
                <a:gd name="connsiteY8" fmla="*/ 1725383 h 1904437"/>
                <a:gd name="connsiteX9" fmla="*/ 1122460 w 1269098"/>
                <a:gd name="connsiteY9" fmla="*/ 1883563 h 1904437"/>
                <a:gd name="connsiteX10" fmla="*/ 438569 w 1269098"/>
                <a:gd name="connsiteY10" fmla="*/ 1891501 h 1904437"/>
                <a:gd name="connsiteX11" fmla="*/ 326340 w 1269098"/>
                <a:gd name="connsiteY11" fmla="*/ 1780181 h 1904437"/>
                <a:gd name="connsiteX12" fmla="*/ 287108 w 1269098"/>
                <a:gd name="connsiteY12" fmla="*/ 1092103 h 1904437"/>
                <a:gd name="connsiteX13" fmla="*/ 0 w 1269098"/>
                <a:gd name="connsiteY13" fmla="*/ 989814 h 1904437"/>
                <a:gd name="connsiteX14" fmla="*/ 3818 w 1269098"/>
                <a:gd name="connsiteY14" fmla="*/ 588083 h 1904437"/>
                <a:gd name="connsiteX0" fmla="*/ 3818 w 1269098"/>
                <a:gd name="connsiteY0" fmla="*/ 588083 h 1899470"/>
                <a:gd name="connsiteX1" fmla="*/ 28881 w 1269098"/>
                <a:gd name="connsiteY1" fmla="*/ 196313 h 1899470"/>
                <a:gd name="connsiteX2" fmla="*/ 151014 w 1269098"/>
                <a:gd name="connsiteY2" fmla="*/ 30190 h 1899470"/>
                <a:gd name="connsiteX3" fmla="*/ 386723 w 1269098"/>
                <a:gd name="connsiteY3" fmla="*/ 23540 h 1899470"/>
                <a:gd name="connsiteX4" fmla="*/ 433773 w 1269098"/>
                <a:gd name="connsiteY4" fmla="*/ 167143 h 1899470"/>
                <a:gd name="connsiteX5" fmla="*/ 497290 w 1269098"/>
                <a:gd name="connsiteY5" fmla="*/ 239864 h 1899470"/>
                <a:gd name="connsiteX6" fmla="*/ 1176848 w 1269098"/>
                <a:gd name="connsiteY6" fmla="*/ 229263 h 1899470"/>
                <a:gd name="connsiteX7" fmla="*/ 1269040 w 1269098"/>
                <a:gd name="connsiteY7" fmla="*/ 328935 h 1899470"/>
                <a:gd name="connsiteX8" fmla="*/ 1268673 w 1269098"/>
                <a:gd name="connsiteY8" fmla="*/ 1725383 h 1899470"/>
                <a:gd name="connsiteX9" fmla="*/ 1122460 w 1269098"/>
                <a:gd name="connsiteY9" fmla="*/ 1883563 h 1899470"/>
                <a:gd name="connsiteX10" fmla="*/ 438569 w 1269098"/>
                <a:gd name="connsiteY10" fmla="*/ 1891501 h 1899470"/>
                <a:gd name="connsiteX11" fmla="*/ 326340 w 1269098"/>
                <a:gd name="connsiteY11" fmla="*/ 1780181 h 1899470"/>
                <a:gd name="connsiteX12" fmla="*/ 287108 w 1269098"/>
                <a:gd name="connsiteY12" fmla="*/ 1092103 h 1899470"/>
                <a:gd name="connsiteX13" fmla="*/ 0 w 1269098"/>
                <a:gd name="connsiteY13" fmla="*/ 989814 h 1899470"/>
                <a:gd name="connsiteX14" fmla="*/ 3818 w 1269098"/>
                <a:gd name="connsiteY14" fmla="*/ 588083 h 1899470"/>
                <a:gd name="connsiteX0" fmla="*/ 3818 w 1269098"/>
                <a:gd name="connsiteY0" fmla="*/ 588083 h 1897738"/>
                <a:gd name="connsiteX1" fmla="*/ 28881 w 1269098"/>
                <a:gd name="connsiteY1" fmla="*/ 196313 h 1897738"/>
                <a:gd name="connsiteX2" fmla="*/ 151014 w 1269098"/>
                <a:gd name="connsiteY2" fmla="*/ 30190 h 1897738"/>
                <a:gd name="connsiteX3" fmla="*/ 386723 w 1269098"/>
                <a:gd name="connsiteY3" fmla="*/ 23540 h 1897738"/>
                <a:gd name="connsiteX4" fmla="*/ 433773 w 1269098"/>
                <a:gd name="connsiteY4" fmla="*/ 167143 h 1897738"/>
                <a:gd name="connsiteX5" fmla="*/ 497290 w 1269098"/>
                <a:gd name="connsiteY5" fmla="*/ 239864 h 1897738"/>
                <a:gd name="connsiteX6" fmla="*/ 1176848 w 1269098"/>
                <a:gd name="connsiteY6" fmla="*/ 229263 h 1897738"/>
                <a:gd name="connsiteX7" fmla="*/ 1269040 w 1269098"/>
                <a:gd name="connsiteY7" fmla="*/ 328935 h 1897738"/>
                <a:gd name="connsiteX8" fmla="*/ 1268673 w 1269098"/>
                <a:gd name="connsiteY8" fmla="*/ 1725383 h 1897738"/>
                <a:gd name="connsiteX9" fmla="*/ 1122460 w 1269098"/>
                <a:gd name="connsiteY9" fmla="*/ 1883563 h 1897738"/>
                <a:gd name="connsiteX10" fmla="*/ 438569 w 1269098"/>
                <a:gd name="connsiteY10" fmla="*/ 1891501 h 1897738"/>
                <a:gd name="connsiteX11" fmla="*/ 326340 w 1269098"/>
                <a:gd name="connsiteY11" fmla="*/ 1780181 h 1897738"/>
                <a:gd name="connsiteX12" fmla="*/ 287108 w 1269098"/>
                <a:gd name="connsiteY12" fmla="*/ 1092103 h 1897738"/>
                <a:gd name="connsiteX13" fmla="*/ 0 w 1269098"/>
                <a:gd name="connsiteY13" fmla="*/ 989814 h 1897738"/>
                <a:gd name="connsiteX14" fmla="*/ 3818 w 1269098"/>
                <a:gd name="connsiteY14" fmla="*/ 588083 h 1897738"/>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901921"/>
                <a:gd name="connsiteX1" fmla="*/ 28881 w 1269098"/>
                <a:gd name="connsiteY1" fmla="*/ 196313 h 1901921"/>
                <a:gd name="connsiteX2" fmla="*/ 151014 w 1269098"/>
                <a:gd name="connsiteY2" fmla="*/ 30190 h 1901921"/>
                <a:gd name="connsiteX3" fmla="*/ 386723 w 1269098"/>
                <a:gd name="connsiteY3" fmla="*/ 23540 h 1901921"/>
                <a:gd name="connsiteX4" fmla="*/ 433773 w 1269098"/>
                <a:gd name="connsiteY4" fmla="*/ 167143 h 1901921"/>
                <a:gd name="connsiteX5" fmla="*/ 497290 w 1269098"/>
                <a:gd name="connsiteY5" fmla="*/ 239864 h 1901921"/>
                <a:gd name="connsiteX6" fmla="*/ 1176848 w 1269098"/>
                <a:gd name="connsiteY6" fmla="*/ 229263 h 1901921"/>
                <a:gd name="connsiteX7" fmla="*/ 1269040 w 1269098"/>
                <a:gd name="connsiteY7" fmla="*/ 328935 h 1901921"/>
                <a:gd name="connsiteX8" fmla="*/ 1268673 w 1269098"/>
                <a:gd name="connsiteY8" fmla="*/ 1725383 h 1901921"/>
                <a:gd name="connsiteX9" fmla="*/ 1122460 w 1269098"/>
                <a:gd name="connsiteY9" fmla="*/ 1883563 h 1901921"/>
                <a:gd name="connsiteX10" fmla="*/ 438569 w 1269098"/>
                <a:gd name="connsiteY10" fmla="*/ 1891501 h 1901921"/>
                <a:gd name="connsiteX11" fmla="*/ 326340 w 1269098"/>
                <a:gd name="connsiteY11" fmla="*/ 1780181 h 1901921"/>
                <a:gd name="connsiteX12" fmla="*/ 287108 w 1269098"/>
                <a:gd name="connsiteY12" fmla="*/ 1092103 h 1901921"/>
                <a:gd name="connsiteX13" fmla="*/ 0 w 1269098"/>
                <a:gd name="connsiteY13" fmla="*/ 989814 h 1901921"/>
                <a:gd name="connsiteX14" fmla="*/ 3818 w 1269098"/>
                <a:gd name="connsiteY14" fmla="*/ 588083 h 190192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6340 w 1269098"/>
                <a:gd name="connsiteY11" fmla="*/ 1780181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1211 w 1269098"/>
                <a:gd name="connsiteY11" fmla="*/ 176641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371"/>
                <a:gd name="connsiteX1" fmla="*/ 28881 w 1269098"/>
                <a:gd name="connsiteY1" fmla="*/ 196313 h 1898371"/>
                <a:gd name="connsiteX2" fmla="*/ 151014 w 1269098"/>
                <a:gd name="connsiteY2" fmla="*/ 30190 h 1898371"/>
                <a:gd name="connsiteX3" fmla="*/ 386723 w 1269098"/>
                <a:gd name="connsiteY3" fmla="*/ 23540 h 1898371"/>
                <a:gd name="connsiteX4" fmla="*/ 433773 w 1269098"/>
                <a:gd name="connsiteY4" fmla="*/ 167143 h 1898371"/>
                <a:gd name="connsiteX5" fmla="*/ 497290 w 1269098"/>
                <a:gd name="connsiteY5" fmla="*/ 239864 h 1898371"/>
                <a:gd name="connsiteX6" fmla="*/ 1176848 w 1269098"/>
                <a:gd name="connsiteY6" fmla="*/ 229263 h 1898371"/>
                <a:gd name="connsiteX7" fmla="*/ 1269040 w 1269098"/>
                <a:gd name="connsiteY7" fmla="*/ 328935 h 1898371"/>
                <a:gd name="connsiteX8" fmla="*/ 1268673 w 1269098"/>
                <a:gd name="connsiteY8" fmla="*/ 1725383 h 1898371"/>
                <a:gd name="connsiteX9" fmla="*/ 1122460 w 1269098"/>
                <a:gd name="connsiteY9" fmla="*/ 1883563 h 1898371"/>
                <a:gd name="connsiteX10" fmla="*/ 438569 w 1269098"/>
                <a:gd name="connsiteY10" fmla="*/ 1891501 h 1898371"/>
                <a:gd name="connsiteX11" fmla="*/ 325485 w 1269098"/>
                <a:gd name="connsiteY11" fmla="*/ 1765604 h 1898371"/>
                <a:gd name="connsiteX12" fmla="*/ 287108 w 1269098"/>
                <a:gd name="connsiteY12" fmla="*/ 1092103 h 1898371"/>
                <a:gd name="connsiteX13" fmla="*/ 0 w 1269098"/>
                <a:gd name="connsiteY13" fmla="*/ 989814 h 1898371"/>
                <a:gd name="connsiteX14" fmla="*/ 3818 w 1269098"/>
                <a:gd name="connsiteY14" fmla="*/ 588083 h 1898371"/>
                <a:gd name="connsiteX0" fmla="*/ 3818 w 1269098"/>
                <a:gd name="connsiteY0" fmla="*/ 588083 h 1898130"/>
                <a:gd name="connsiteX1" fmla="*/ 28881 w 1269098"/>
                <a:gd name="connsiteY1" fmla="*/ 196313 h 1898130"/>
                <a:gd name="connsiteX2" fmla="*/ 151014 w 1269098"/>
                <a:gd name="connsiteY2" fmla="*/ 30190 h 1898130"/>
                <a:gd name="connsiteX3" fmla="*/ 386723 w 1269098"/>
                <a:gd name="connsiteY3" fmla="*/ 23540 h 1898130"/>
                <a:gd name="connsiteX4" fmla="*/ 433773 w 1269098"/>
                <a:gd name="connsiteY4" fmla="*/ 167143 h 1898130"/>
                <a:gd name="connsiteX5" fmla="*/ 497290 w 1269098"/>
                <a:gd name="connsiteY5" fmla="*/ 239864 h 1898130"/>
                <a:gd name="connsiteX6" fmla="*/ 1176848 w 1269098"/>
                <a:gd name="connsiteY6" fmla="*/ 229263 h 1898130"/>
                <a:gd name="connsiteX7" fmla="*/ 1269040 w 1269098"/>
                <a:gd name="connsiteY7" fmla="*/ 328935 h 1898130"/>
                <a:gd name="connsiteX8" fmla="*/ 1268673 w 1269098"/>
                <a:gd name="connsiteY8" fmla="*/ 1725383 h 1898130"/>
                <a:gd name="connsiteX9" fmla="*/ 1122460 w 1269098"/>
                <a:gd name="connsiteY9" fmla="*/ 1883563 h 1898130"/>
                <a:gd name="connsiteX10" fmla="*/ 438569 w 1269098"/>
                <a:gd name="connsiteY10" fmla="*/ 1891501 h 1898130"/>
                <a:gd name="connsiteX11" fmla="*/ 325485 w 1269098"/>
                <a:gd name="connsiteY11" fmla="*/ 1765604 h 1898130"/>
                <a:gd name="connsiteX12" fmla="*/ 287108 w 1269098"/>
                <a:gd name="connsiteY12" fmla="*/ 1092103 h 1898130"/>
                <a:gd name="connsiteX13" fmla="*/ 0 w 1269098"/>
                <a:gd name="connsiteY13" fmla="*/ 989814 h 1898130"/>
                <a:gd name="connsiteX14" fmla="*/ 3818 w 1269098"/>
                <a:gd name="connsiteY14" fmla="*/ 588083 h 1898130"/>
                <a:gd name="connsiteX0" fmla="*/ 3818 w 1275135"/>
                <a:gd name="connsiteY0" fmla="*/ 588083 h 1903538"/>
                <a:gd name="connsiteX1" fmla="*/ 28881 w 1275135"/>
                <a:gd name="connsiteY1" fmla="*/ 196313 h 1903538"/>
                <a:gd name="connsiteX2" fmla="*/ 151014 w 1275135"/>
                <a:gd name="connsiteY2" fmla="*/ 30190 h 1903538"/>
                <a:gd name="connsiteX3" fmla="*/ 386723 w 1275135"/>
                <a:gd name="connsiteY3" fmla="*/ 23540 h 1903538"/>
                <a:gd name="connsiteX4" fmla="*/ 433773 w 1275135"/>
                <a:gd name="connsiteY4" fmla="*/ 167143 h 1903538"/>
                <a:gd name="connsiteX5" fmla="*/ 497290 w 1275135"/>
                <a:gd name="connsiteY5" fmla="*/ 239864 h 1903538"/>
                <a:gd name="connsiteX6" fmla="*/ 1176848 w 1275135"/>
                <a:gd name="connsiteY6" fmla="*/ 229263 h 1903538"/>
                <a:gd name="connsiteX7" fmla="*/ 1269040 w 1275135"/>
                <a:gd name="connsiteY7" fmla="*/ 328935 h 1903538"/>
                <a:gd name="connsiteX8" fmla="*/ 1268673 w 1275135"/>
                <a:gd name="connsiteY8" fmla="*/ 1725383 h 1903538"/>
                <a:gd name="connsiteX9" fmla="*/ 1171694 w 1275135"/>
                <a:gd name="connsiteY9" fmla="*/ 1891337 h 1903538"/>
                <a:gd name="connsiteX10" fmla="*/ 438569 w 1275135"/>
                <a:gd name="connsiteY10" fmla="*/ 1891501 h 1903538"/>
                <a:gd name="connsiteX11" fmla="*/ 325485 w 1275135"/>
                <a:gd name="connsiteY11" fmla="*/ 1765604 h 1903538"/>
                <a:gd name="connsiteX12" fmla="*/ 287108 w 1275135"/>
                <a:gd name="connsiteY12" fmla="*/ 1092103 h 1903538"/>
                <a:gd name="connsiteX13" fmla="*/ 0 w 1275135"/>
                <a:gd name="connsiteY13" fmla="*/ 989814 h 1903538"/>
                <a:gd name="connsiteX14" fmla="*/ 3818 w 1275135"/>
                <a:gd name="connsiteY14" fmla="*/ 588083 h 1903538"/>
                <a:gd name="connsiteX0" fmla="*/ 3818 w 1275135"/>
                <a:gd name="connsiteY0" fmla="*/ 588083 h 1907933"/>
                <a:gd name="connsiteX1" fmla="*/ 28881 w 1275135"/>
                <a:gd name="connsiteY1" fmla="*/ 196313 h 1907933"/>
                <a:gd name="connsiteX2" fmla="*/ 151014 w 1275135"/>
                <a:gd name="connsiteY2" fmla="*/ 30190 h 1907933"/>
                <a:gd name="connsiteX3" fmla="*/ 386723 w 1275135"/>
                <a:gd name="connsiteY3" fmla="*/ 23540 h 1907933"/>
                <a:gd name="connsiteX4" fmla="*/ 433773 w 1275135"/>
                <a:gd name="connsiteY4" fmla="*/ 167143 h 1907933"/>
                <a:gd name="connsiteX5" fmla="*/ 497290 w 1275135"/>
                <a:gd name="connsiteY5" fmla="*/ 239864 h 1907933"/>
                <a:gd name="connsiteX6" fmla="*/ 1176848 w 1275135"/>
                <a:gd name="connsiteY6" fmla="*/ 229263 h 1907933"/>
                <a:gd name="connsiteX7" fmla="*/ 1269040 w 1275135"/>
                <a:gd name="connsiteY7" fmla="*/ 328935 h 1907933"/>
                <a:gd name="connsiteX8" fmla="*/ 1268673 w 1275135"/>
                <a:gd name="connsiteY8" fmla="*/ 1725383 h 1907933"/>
                <a:gd name="connsiteX9" fmla="*/ 1171694 w 1275135"/>
                <a:gd name="connsiteY9" fmla="*/ 1891337 h 1907933"/>
                <a:gd name="connsiteX10" fmla="*/ 438569 w 1275135"/>
                <a:gd name="connsiteY10" fmla="*/ 1891501 h 1907933"/>
                <a:gd name="connsiteX11" fmla="*/ 325485 w 1275135"/>
                <a:gd name="connsiteY11" fmla="*/ 1765604 h 1907933"/>
                <a:gd name="connsiteX12" fmla="*/ 287108 w 1275135"/>
                <a:gd name="connsiteY12" fmla="*/ 1092103 h 1907933"/>
                <a:gd name="connsiteX13" fmla="*/ 0 w 1275135"/>
                <a:gd name="connsiteY13" fmla="*/ 989814 h 1907933"/>
                <a:gd name="connsiteX14" fmla="*/ 3818 w 1275135"/>
                <a:gd name="connsiteY14" fmla="*/ 588083 h 1907933"/>
                <a:gd name="connsiteX0" fmla="*/ 3818 w 1275135"/>
                <a:gd name="connsiteY0" fmla="*/ 588083 h 1906905"/>
                <a:gd name="connsiteX1" fmla="*/ 28881 w 1275135"/>
                <a:gd name="connsiteY1" fmla="*/ 196313 h 1906905"/>
                <a:gd name="connsiteX2" fmla="*/ 151014 w 1275135"/>
                <a:gd name="connsiteY2" fmla="*/ 30190 h 1906905"/>
                <a:gd name="connsiteX3" fmla="*/ 386723 w 1275135"/>
                <a:gd name="connsiteY3" fmla="*/ 23540 h 1906905"/>
                <a:gd name="connsiteX4" fmla="*/ 433773 w 1275135"/>
                <a:gd name="connsiteY4" fmla="*/ 167143 h 1906905"/>
                <a:gd name="connsiteX5" fmla="*/ 497290 w 1275135"/>
                <a:gd name="connsiteY5" fmla="*/ 239864 h 1906905"/>
                <a:gd name="connsiteX6" fmla="*/ 1176848 w 1275135"/>
                <a:gd name="connsiteY6" fmla="*/ 229263 h 1906905"/>
                <a:gd name="connsiteX7" fmla="*/ 1269040 w 1275135"/>
                <a:gd name="connsiteY7" fmla="*/ 328935 h 1906905"/>
                <a:gd name="connsiteX8" fmla="*/ 1268673 w 1275135"/>
                <a:gd name="connsiteY8" fmla="*/ 1725383 h 1906905"/>
                <a:gd name="connsiteX9" fmla="*/ 1171694 w 1275135"/>
                <a:gd name="connsiteY9" fmla="*/ 1891337 h 1906905"/>
                <a:gd name="connsiteX10" fmla="*/ 438569 w 1275135"/>
                <a:gd name="connsiteY10" fmla="*/ 1891501 h 1906905"/>
                <a:gd name="connsiteX11" fmla="*/ 325485 w 1275135"/>
                <a:gd name="connsiteY11" fmla="*/ 1765604 h 1906905"/>
                <a:gd name="connsiteX12" fmla="*/ 287108 w 1275135"/>
                <a:gd name="connsiteY12" fmla="*/ 1092103 h 1906905"/>
                <a:gd name="connsiteX13" fmla="*/ 0 w 1275135"/>
                <a:gd name="connsiteY13" fmla="*/ 989814 h 1906905"/>
                <a:gd name="connsiteX14" fmla="*/ 3818 w 1275135"/>
                <a:gd name="connsiteY14" fmla="*/ 588083 h 1906905"/>
                <a:gd name="connsiteX0" fmla="*/ 3818 w 1275135"/>
                <a:gd name="connsiteY0" fmla="*/ 588083 h 1908203"/>
                <a:gd name="connsiteX1" fmla="*/ 28881 w 1275135"/>
                <a:gd name="connsiteY1" fmla="*/ 196313 h 1908203"/>
                <a:gd name="connsiteX2" fmla="*/ 151014 w 1275135"/>
                <a:gd name="connsiteY2" fmla="*/ 30190 h 1908203"/>
                <a:gd name="connsiteX3" fmla="*/ 386723 w 1275135"/>
                <a:gd name="connsiteY3" fmla="*/ 23540 h 1908203"/>
                <a:gd name="connsiteX4" fmla="*/ 433773 w 1275135"/>
                <a:gd name="connsiteY4" fmla="*/ 167143 h 1908203"/>
                <a:gd name="connsiteX5" fmla="*/ 497290 w 1275135"/>
                <a:gd name="connsiteY5" fmla="*/ 239864 h 1908203"/>
                <a:gd name="connsiteX6" fmla="*/ 1176848 w 1275135"/>
                <a:gd name="connsiteY6" fmla="*/ 229263 h 1908203"/>
                <a:gd name="connsiteX7" fmla="*/ 1269040 w 1275135"/>
                <a:gd name="connsiteY7" fmla="*/ 328935 h 1908203"/>
                <a:gd name="connsiteX8" fmla="*/ 1268673 w 1275135"/>
                <a:gd name="connsiteY8" fmla="*/ 1725383 h 1908203"/>
                <a:gd name="connsiteX9" fmla="*/ 1171694 w 1275135"/>
                <a:gd name="connsiteY9" fmla="*/ 1891337 h 1908203"/>
                <a:gd name="connsiteX10" fmla="*/ 438569 w 1275135"/>
                <a:gd name="connsiteY10" fmla="*/ 1891501 h 1908203"/>
                <a:gd name="connsiteX11" fmla="*/ 325485 w 1275135"/>
                <a:gd name="connsiteY11" fmla="*/ 1765604 h 1908203"/>
                <a:gd name="connsiteX12" fmla="*/ 287108 w 1275135"/>
                <a:gd name="connsiteY12" fmla="*/ 1092103 h 1908203"/>
                <a:gd name="connsiteX13" fmla="*/ 0 w 1275135"/>
                <a:gd name="connsiteY13" fmla="*/ 989814 h 1908203"/>
                <a:gd name="connsiteX14" fmla="*/ 3818 w 1275135"/>
                <a:gd name="connsiteY14" fmla="*/ 588083 h 1908203"/>
                <a:gd name="connsiteX0" fmla="*/ 3818 w 1284512"/>
                <a:gd name="connsiteY0" fmla="*/ 588083 h 1933586"/>
                <a:gd name="connsiteX1" fmla="*/ 28881 w 1284512"/>
                <a:gd name="connsiteY1" fmla="*/ 196313 h 1933586"/>
                <a:gd name="connsiteX2" fmla="*/ 151014 w 1284512"/>
                <a:gd name="connsiteY2" fmla="*/ 30190 h 1933586"/>
                <a:gd name="connsiteX3" fmla="*/ 386723 w 1284512"/>
                <a:gd name="connsiteY3" fmla="*/ 23540 h 1933586"/>
                <a:gd name="connsiteX4" fmla="*/ 433773 w 1284512"/>
                <a:gd name="connsiteY4" fmla="*/ 167143 h 1933586"/>
                <a:gd name="connsiteX5" fmla="*/ 497290 w 1284512"/>
                <a:gd name="connsiteY5" fmla="*/ 239864 h 1933586"/>
                <a:gd name="connsiteX6" fmla="*/ 1176848 w 1284512"/>
                <a:gd name="connsiteY6" fmla="*/ 229263 h 1933586"/>
                <a:gd name="connsiteX7" fmla="*/ 1269040 w 1284512"/>
                <a:gd name="connsiteY7" fmla="*/ 328935 h 1933586"/>
                <a:gd name="connsiteX8" fmla="*/ 1274827 w 1284512"/>
                <a:gd name="connsiteY8" fmla="*/ 1789522 h 1933586"/>
                <a:gd name="connsiteX9" fmla="*/ 1171694 w 1284512"/>
                <a:gd name="connsiteY9" fmla="*/ 1891337 h 1933586"/>
                <a:gd name="connsiteX10" fmla="*/ 438569 w 1284512"/>
                <a:gd name="connsiteY10" fmla="*/ 1891501 h 1933586"/>
                <a:gd name="connsiteX11" fmla="*/ 325485 w 1284512"/>
                <a:gd name="connsiteY11" fmla="*/ 1765604 h 1933586"/>
                <a:gd name="connsiteX12" fmla="*/ 287108 w 1284512"/>
                <a:gd name="connsiteY12" fmla="*/ 1092103 h 1933586"/>
                <a:gd name="connsiteX13" fmla="*/ 0 w 1284512"/>
                <a:gd name="connsiteY13" fmla="*/ 989814 h 1933586"/>
                <a:gd name="connsiteX14" fmla="*/ 3818 w 1284512"/>
                <a:gd name="connsiteY14" fmla="*/ 588083 h 1933586"/>
                <a:gd name="connsiteX0" fmla="*/ 3818 w 1279152"/>
                <a:gd name="connsiteY0" fmla="*/ 588083 h 1898921"/>
                <a:gd name="connsiteX1" fmla="*/ 28881 w 1279152"/>
                <a:gd name="connsiteY1" fmla="*/ 196313 h 1898921"/>
                <a:gd name="connsiteX2" fmla="*/ 151014 w 1279152"/>
                <a:gd name="connsiteY2" fmla="*/ 30190 h 1898921"/>
                <a:gd name="connsiteX3" fmla="*/ 386723 w 1279152"/>
                <a:gd name="connsiteY3" fmla="*/ 23540 h 1898921"/>
                <a:gd name="connsiteX4" fmla="*/ 433773 w 1279152"/>
                <a:gd name="connsiteY4" fmla="*/ 167143 h 1898921"/>
                <a:gd name="connsiteX5" fmla="*/ 497290 w 1279152"/>
                <a:gd name="connsiteY5" fmla="*/ 239864 h 1898921"/>
                <a:gd name="connsiteX6" fmla="*/ 1176848 w 1279152"/>
                <a:gd name="connsiteY6" fmla="*/ 229263 h 1898921"/>
                <a:gd name="connsiteX7" fmla="*/ 1269040 w 1279152"/>
                <a:gd name="connsiteY7" fmla="*/ 328935 h 1898921"/>
                <a:gd name="connsiteX8" fmla="*/ 1274827 w 1279152"/>
                <a:gd name="connsiteY8" fmla="*/ 1789522 h 1898921"/>
                <a:gd name="connsiteX9" fmla="*/ 1171694 w 1279152"/>
                <a:gd name="connsiteY9" fmla="*/ 1891337 h 1898921"/>
                <a:gd name="connsiteX10" fmla="*/ 438569 w 1279152"/>
                <a:gd name="connsiteY10" fmla="*/ 1891501 h 1898921"/>
                <a:gd name="connsiteX11" fmla="*/ 325485 w 1279152"/>
                <a:gd name="connsiteY11" fmla="*/ 1765604 h 1898921"/>
                <a:gd name="connsiteX12" fmla="*/ 287108 w 1279152"/>
                <a:gd name="connsiteY12" fmla="*/ 1092103 h 1898921"/>
                <a:gd name="connsiteX13" fmla="*/ 0 w 1279152"/>
                <a:gd name="connsiteY13" fmla="*/ 989814 h 1898921"/>
                <a:gd name="connsiteX14" fmla="*/ 3818 w 1279152"/>
                <a:gd name="connsiteY14" fmla="*/ 588083 h 1898921"/>
                <a:gd name="connsiteX0" fmla="*/ 3818 w 1279289"/>
                <a:gd name="connsiteY0" fmla="*/ 588083 h 1898921"/>
                <a:gd name="connsiteX1" fmla="*/ 28881 w 1279289"/>
                <a:gd name="connsiteY1" fmla="*/ 196313 h 1898921"/>
                <a:gd name="connsiteX2" fmla="*/ 151014 w 1279289"/>
                <a:gd name="connsiteY2" fmla="*/ 30190 h 1898921"/>
                <a:gd name="connsiteX3" fmla="*/ 386723 w 1279289"/>
                <a:gd name="connsiteY3" fmla="*/ 23540 h 1898921"/>
                <a:gd name="connsiteX4" fmla="*/ 433773 w 1279289"/>
                <a:gd name="connsiteY4" fmla="*/ 167143 h 1898921"/>
                <a:gd name="connsiteX5" fmla="*/ 497290 w 1279289"/>
                <a:gd name="connsiteY5" fmla="*/ 239864 h 1898921"/>
                <a:gd name="connsiteX6" fmla="*/ 1176848 w 1279289"/>
                <a:gd name="connsiteY6" fmla="*/ 229263 h 1898921"/>
                <a:gd name="connsiteX7" fmla="*/ 1269040 w 1279289"/>
                <a:gd name="connsiteY7" fmla="*/ 328935 h 1898921"/>
                <a:gd name="connsiteX8" fmla="*/ 1274827 w 1279289"/>
                <a:gd name="connsiteY8" fmla="*/ 1789522 h 1898921"/>
                <a:gd name="connsiteX9" fmla="*/ 1171694 w 1279289"/>
                <a:gd name="connsiteY9" fmla="*/ 1891337 h 1898921"/>
                <a:gd name="connsiteX10" fmla="*/ 438569 w 1279289"/>
                <a:gd name="connsiteY10" fmla="*/ 1891501 h 1898921"/>
                <a:gd name="connsiteX11" fmla="*/ 325485 w 1279289"/>
                <a:gd name="connsiteY11" fmla="*/ 1765604 h 1898921"/>
                <a:gd name="connsiteX12" fmla="*/ 287108 w 1279289"/>
                <a:gd name="connsiteY12" fmla="*/ 1092103 h 1898921"/>
                <a:gd name="connsiteX13" fmla="*/ 0 w 1279289"/>
                <a:gd name="connsiteY13" fmla="*/ 989814 h 1898921"/>
                <a:gd name="connsiteX14" fmla="*/ 3818 w 1279289"/>
                <a:gd name="connsiteY14" fmla="*/ 588083 h 1898921"/>
                <a:gd name="connsiteX0" fmla="*/ 3818 w 1277164"/>
                <a:gd name="connsiteY0" fmla="*/ 588083 h 1895186"/>
                <a:gd name="connsiteX1" fmla="*/ 28881 w 1277164"/>
                <a:gd name="connsiteY1" fmla="*/ 196313 h 1895186"/>
                <a:gd name="connsiteX2" fmla="*/ 151014 w 1277164"/>
                <a:gd name="connsiteY2" fmla="*/ 30190 h 1895186"/>
                <a:gd name="connsiteX3" fmla="*/ 386723 w 1277164"/>
                <a:gd name="connsiteY3" fmla="*/ 23540 h 1895186"/>
                <a:gd name="connsiteX4" fmla="*/ 433773 w 1277164"/>
                <a:gd name="connsiteY4" fmla="*/ 167143 h 1895186"/>
                <a:gd name="connsiteX5" fmla="*/ 497290 w 1277164"/>
                <a:gd name="connsiteY5" fmla="*/ 239864 h 1895186"/>
                <a:gd name="connsiteX6" fmla="*/ 1176848 w 1277164"/>
                <a:gd name="connsiteY6" fmla="*/ 229263 h 1895186"/>
                <a:gd name="connsiteX7" fmla="*/ 1269040 w 1277164"/>
                <a:gd name="connsiteY7" fmla="*/ 328935 h 1895186"/>
                <a:gd name="connsiteX8" fmla="*/ 1274827 w 1277164"/>
                <a:gd name="connsiteY8" fmla="*/ 1789522 h 1895186"/>
                <a:gd name="connsiteX9" fmla="*/ 1171694 w 1277164"/>
                <a:gd name="connsiteY9" fmla="*/ 1891337 h 1895186"/>
                <a:gd name="connsiteX10" fmla="*/ 438569 w 1277164"/>
                <a:gd name="connsiteY10" fmla="*/ 1891501 h 1895186"/>
                <a:gd name="connsiteX11" fmla="*/ 325485 w 1277164"/>
                <a:gd name="connsiteY11" fmla="*/ 1765604 h 1895186"/>
                <a:gd name="connsiteX12" fmla="*/ 287108 w 1277164"/>
                <a:gd name="connsiteY12" fmla="*/ 1092103 h 1895186"/>
                <a:gd name="connsiteX13" fmla="*/ 0 w 1277164"/>
                <a:gd name="connsiteY13" fmla="*/ 989814 h 1895186"/>
                <a:gd name="connsiteX14" fmla="*/ 3818 w 1277164"/>
                <a:gd name="connsiteY14" fmla="*/ 588083 h 1895186"/>
                <a:gd name="connsiteX0" fmla="*/ 3818 w 1277164"/>
                <a:gd name="connsiteY0" fmla="*/ 588083 h 1891501"/>
                <a:gd name="connsiteX1" fmla="*/ 28881 w 1277164"/>
                <a:gd name="connsiteY1" fmla="*/ 196313 h 1891501"/>
                <a:gd name="connsiteX2" fmla="*/ 151014 w 1277164"/>
                <a:gd name="connsiteY2" fmla="*/ 30190 h 1891501"/>
                <a:gd name="connsiteX3" fmla="*/ 386723 w 1277164"/>
                <a:gd name="connsiteY3" fmla="*/ 23540 h 1891501"/>
                <a:gd name="connsiteX4" fmla="*/ 433773 w 1277164"/>
                <a:gd name="connsiteY4" fmla="*/ 167143 h 1891501"/>
                <a:gd name="connsiteX5" fmla="*/ 497290 w 1277164"/>
                <a:gd name="connsiteY5" fmla="*/ 239864 h 1891501"/>
                <a:gd name="connsiteX6" fmla="*/ 1176848 w 1277164"/>
                <a:gd name="connsiteY6" fmla="*/ 229263 h 1891501"/>
                <a:gd name="connsiteX7" fmla="*/ 1269040 w 1277164"/>
                <a:gd name="connsiteY7" fmla="*/ 328935 h 1891501"/>
                <a:gd name="connsiteX8" fmla="*/ 1274827 w 1277164"/>
                <a:gd name="connsiteY8" fmla="*/ 1789522 h 1891501"/>
                <a:gd name="connsiteX9" fmla="*/ 1171694 w 1277164"/>
                <a:gd name="connsiteY9" fmla="*/ 1891337 h 1891501"/>
                <a:gd name="connsiteX10" fmla="*/ 438569 w 1277164"/>
                <a:gd name="connsiteY10" fmla="*/ 1891501 h 1891501"/>
                <a:gd name="connsiteX11" fmla="*/ 325485 w 1277164"/>
                <a:gd name="connsiteY11" fmla="*/ 1765604 h 1891501"/>
                <a:gd name="connsiteX12" fmla="*/ 287108 w 1277164"/>
                <a:gd name="connsiteY12" fmla="*/ 1092103 h 1891501"/>
                <a:gd name="connsiteX13" fmla="*/ 0 w 1277164"/>
                <a:gd name="connsiteY13" fmla="*/ 989814 h 1891501"/>
                <a:gd name="connsiteX14" fmla="*/ 3818 w 1277164"/>
                <a:gd name="connsiteY14" fmla="*/ 588083 h 1891501"/>
                <a:gd name="connsiteX0" fmla="*/ 3818 w 1286141"/>
                <a:gd name="connsiteY0" fmla="*/ 588083 h 1939285"/>
                <a:gd name="connsiteX1" fmla="*/ 28881 w 1286141"/>
                <a:gd name="connsiteY1" fmla="*/ 196313 h 1939285"/>
                <a:gd name="connsiteX2" fmla="*/ 151014 w 1286141"/>
                <a:gd name="connsiteY2" fmla="*/ 30190 h 1939285"/>
                <a:gd name="connsiteX3" fmla="*/ 386723 w 1286141"/>
                <a:gd name="connsiteY3" fmla="*/ 23540 h 1939285"/>
                <a:gd name="connsiteX4" fmla="*/ 433773 w 1286141"/>
                <a:gd name="connsiteY4" fmla="*/ 167143 h 1939285"/>
                <a:gd name="connsiteX5" fmla="*/ 497290 w 1286141"/>
                <a:gd name="connsiteY5" fmla="*/ 239864 h 1939285"/>
                <a:gd name="connsiteX6" fmla="*/ 1176848 w 1286141"/>
                <a:gd name="connsiteY6" fmla="*/ 229263 h 1939285"/>
                <a:gd name="connsiteX7" fmla="*/ 1272460 w 1286141"/>
                <a:gd name="connsiteY7" fmla="*/ 324076 h 1939285"/>
                <a:gd name="connsiteX8" fmla="*/ 1274827 w 1286141"/>
                <a:gd name="connsiteY8" fmla="*/ 1789522 h 1939285"/>
                <a:gd name="connsiteX9" fmla="*/ 1171694 w 1286141"/>
                <a:gd name="connsiteY9" fmla="*/ 1891337 h 1939285"/>
                <a:gd name="connsiteX10" fmla="*/ 438569 w 1286141"/>
                <a:gd name="connsiteY10" fmla="*/ 1891501 h 1939285"/>
                <a:gd name="connsiteX11" fmla="*/ 325485 w 1286141"/>
                <a:gd name="connsiteY11" fmla="*/ 1765604 h 1939285"/>
                <a:gd name="connsiteX12" fmla="*/ 287108 w 1286141"/>
                <a:gd name="connsiteY12" fmla="*/ 1092103 h 1939285"/>
                <a:gd name="connsiteX13" fmla="*/ 0 w 1286141"/>
                <a:gd name="connsiteY13" fmla="*/ 989814 h 1939285"/>
                <a:gd name="connsiteX14" fmla="*/ 3818 w 1286141"/>
                <a:gd name="connsiteY14" fmla="*/ 588083 h 1939285"/>
                <a:gd name="connsiteX0" fmla="*/ 3818 w 1285345"/>
                <a:gd name="connsiteY0" fmla="*/ 588083 h 1939285"/>
                <a:gd name="connsiteX1" fmla="*/ 28881 w 1285345"/>
                <a:gd name="connsiteY1" fmla="*/ 196313 h 1939285"/>
                <a:gd name="connsiteX2" fmla="*/ 151014 w 1285345"/>
                <a:gd name="connsiteY2" fmla="*/ 30190 h 1939285"/>
                <a:gd name="connsiteX3" fmla="*/ 386723 w 1285345"/>
                <a:gd name="connsiteY3" fmla="*/ 23540 h 1939285"/>
                <a:gd name="connsiteX4" fmla="*/ 433773 w 1285345"/>
                <a:gd name="connsiteY4" fmla="*/ 167143 h 1939285"/>
                <a:gd name="connsiteX5" fmla="*/ 497290 w 1285345"/>
                <a:gd name="connsiteY5" fmla="*/ 239864 h 1939285"/>
                <a:gd name="connsiteX6" fmla="*/ 1176848 w 1285345"/>
                <a:gd name="connsiteY6" fmla="*/ 229263 h 1939285"/>
                <a:gd name="connsiteX7" fmla="*/ 1272460 w 1285345"/>
                <a:gd name="connsiteY7" fmla="*/ 324076 h 1939285"/>
                <a:gd name="connsiteX8" fmla="*/ 1274827 w 1285345"/>
                <a:gd name="connsiteY8" fmla="*/ 1789522 h 1939285"/>
                <a:gd name="connsiteX9" fmla="*/ 1171694 w 1285345"/>
                <a:gd name="connsiteY9" fmla="*/ 1891337 h 1939285"/>
                <a:gd name="connsiteX10" fmla="*/ 438569 w 1285345"/>
                <a:gd name="connsiteY10" fmla="*/ 1891501 h 1939285"/>
                <a:gd name="connsiteX11" fmla="*/ 325485 w 1285345"/>
                <a:gd name="connsiteY11" fmla="*/ 1765604 h 1939285"/>
                <a:gd name="connsiteX12" fmla="*/ 287108 w 1285345"/>
                <a:gd name="connsiteY12" fmla="*/ 1092103 h 1939285"/>
                <a:gd name="connsiteX13" fmla="*/ 0 w 1285345"/>
                <a:gd name="connsiteY13" fmla="*/ 989814 h 1939285"/>
                <a:gd name="connsiteX14" fmla="*/ 3818 w 1285345"/>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8083 h 1939285"/>
                <a:gd name="connsiteX1" fmla="*/ 28881 w 1282903"/>
                <a:gd name="connsiteY1" fmla="*/ 196313 h 1939285"/>
                <a:gd name="connsiteX2" fmla="*/ 151014 w 1282903"/>
                <a:gd name="connsiteY2" fmla="*/ 30190 h 1939285"/>
                <a:gd name="connsiteX3" fmla="*/ 386723 w 1282903"/>
                <a:gd name="connsiteY3" fmla="*/ 23540 h 1939285"/>
                <a:gd name="connsiteX4" fmla="*/ 433773 w 1282903"/>
                <a:gd name="connsiteY4" fmla="*/ 167143 h 1939285"/>
                <a:gd name="connsiteX5" fmla="*/ 497290 w 1282903"/>
                <a:gd name="connsiteY5" fmla="*/ 239864 h 1939285"/>
                <a:gd name="connsiteX6" fmla="*/ 1176848 w 1282903"/>
                <a:gd name="connsiteY6" fmla="*/ 229263 h 1939285"/>
                <a:gd name="connsiteX7" fmla="*/ 1272460 w 1282903"/>
                <a:gd name="connsiteY7" fmla="*/ 324076 h 1939285"/>
                <a:gd name="connsiteX8" fmla="*/ 1274827 w 1282903"/>
                <a:gd name="connsiteY8" fmla="*/ 1789522 h 1939285"/>
                <a:gd name="connsiteX9" fmla="*/ 1171694 w 1282903"/>
                <a:gd name="connsiteY9" fmla="*/ 1891337 h 1939285"/>
                <a:gd name="connsiteX10" fmla="*/ 438569 w 1282903"/>
                <a:gd name="connsiteY10" fmla="*/ 1891501 h 1939285"/>
                <a:gd name="connsiteX11" fmla="*/ 325485 w 1282903"/>
                <a:gd name="connsiteY11" fmla="*/ 1765604 h 1939285"/>
                <a:gd name="connsiteX12" fmla="*/ 287108 w 1282903"/>
                <a:gd name="connsiteY12" fmla="*/ 1092103 h 1939285"/>
                <a:gd name="connsiteX13" fmla="*/ 0 w 1282903"/>
                <a:gd name="connsiteY13" fmla="*/ 989814 h 1939285"/>
                <a:gd name="connsiteX14" fmla="*/ 3818 w 1282903"/>
                <a:gd name="connsiteY14" fmla="*/ 588083 h 1939285"/>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86337 h 1937539"/>
                <a:gd name="connsiteX1" fmla="*/ 28881 w 1282903"/>
                <a:gd name="connsiteY1" fmla="*/ 194567 h 1937539"/>
                <a:gd name="connsiteX2" fmla="*/ 151014 w 1282903"/>
                <a:gd name="connsiteY2" fmla="*/ 28444 h 1937539"/>
                <a:gd name="connsiteX3" fmla="*/ 378517 w 1282903"/>
                <a:gd name="connsiteY3" fmla="*/ 19850 h 1937539"/>
                <a:gd name="connsiteX4" fmla="*/ 433773 w 1282903"/>
                <a:gd name="connsiteY4" fmla="*/ 165397 h 1937539"/>
                <a:gd name="connsiteX5" fmla="*/ 497290 w 1282903"/>
                <a:gd name="connsiteY5" fmla="*/ 238118 h 1937539"/>
                <a:gd name="connsiteX6" fmla="*/ 1176848 w 1282903"/>
                <a:gd name="connsiteY6" fmla="*/ 227517 h 1937539"/>
                <a:gd name="connsiteX7" fmla="*/ 1272460 w 1282903"/>
                <a:gd name="connsiteY7" fmla="*/ 322330 h 1937539"/>
                <a:gd name="connsiteX8" fmla="*/ 1274827 w 1282903"/>
                <a:gd name="connsiteY8" fmla="*/ 1787776 h 1937539"/>
                <a:gd name="connsiteX9" fmla="*/ 1171694 w 1282903"/>
                <a:gd name="connsiteY9" fmla="*/ 1889591 h 1937539"/>
                <a:gd name="connsiteX10" fmla="*/ 438569 w 1282903"/>
                <a:gd name="connsiteY10" fmla="*/ 1889755 h 1937539"/>
                <a:gd name="connsiteX11" fmla="*/ 325485 w 1282903"/>
                <a:gd name="connsiteY11" fmla="*/ 1763858 h 1937539"/>
                <a:gd name="connsiteX12" fmla="*/ 287108 w 1282903"/>
                <a:gd name="connsiteY12" fmla="*/ 1090357 h 1937539"/>
                <a:gd name="connsiteX13" fmla="*/ 0 w 1282903"/>
                <a:gd name="connsiteY13" fmla="*/ 988068 h 1937539"/>
                <a:gd name="connsiteX14" fmla="*/ 3818 w 1282903"/>
                <a:gd name="connsiteY14" fmla="*/ 586337 h 1937539"/>
                <a:gd name="connsiteX0" fmla="*/ 3818 w 1282903"/>
                <a:gd name="connsiteY0" fmla="*/ 573641 h 1924843"/>
                <a:gd name="connsiteX1" fmla="*/ 28881 w 1282903"/>
                <a:gd name="connsiteY1" fmla="*/ 181871 h 1924843"/>
                <a:gd name="connsiteX2" fmla="*/ 151014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73641 h 1924843"/>
                <a:gd name="connsiteX1" fmla="*/ 28881 w 1282903"/>
                <a:gd name="connsiteY1" fmla="*/ 181871 h 1924843"/>
                <a:gd name="connsiteX2" fmla="*/ 130500 w 1282903"/>
                <a:gd name="connsiteY2" fmla="*/ 15748 h 1924843"/>
                <a:gd name="connsiteX3" fmla="*/ 378517 w 1282903"/>
                <a:gd name="connsiteY3" fmla="*/ 7154 h 1924843"/>
                <a:gd name="connsiteX4" fmla="*/ 433773 w 1282903"/>
                <a:gd name="connsiteY4" fmla="*/ 152701 h 1924843"/>
                <a:gd name="connsiteX5" fmla="*/ 497290 w 1282903"/>
                <a:gd name="connsiteY5" fmla="*/ 225422 h 1924843"/>
                <a:gd name="connsiteX6" fmla="*/ 1176848 w 1282903"/>
                <a:gd name="connsiteY6" fmla="*/ 214821 h 1924843"/>
                <a:gd name="connsiteX7" fmla="*/ 1272460 w 1282903"/>
                <a:gd name="connsiteY7" fmla="*/ 309634 h 1924843"/>
                <a:gd name="connsiteX8" fmla="*/ 1274827 w 1282903"/>
                <a:gd name="connsiteY8" fmla="*/ 1775080 h 1924843"/>
                <a:gd name="connsiteX9" fmla="*/ 1171694 w 1282903"/>
                <a:gd name="connsiteY9" fmla="*/ 1876895 h 1924843"/>
                <a:gd name="connsiteX10" fmla="*/ 438569 w 1282903"/>
                <a:gd name="connsiteY10" fmla="*/ 1877059 h 1924843"/>
                <a:gd name="connsiteX11" fmla="*/ 325485 w 1282903"/>
                <a:gd name="connsiteY11" fmla="*/ 1751162 h 1924843"/>
                <a:gd name="connsiteX12" fmla="*/ 287108 w 1282903"/>
                <a:gd name="connsiteY12" fmla="*/ 1077661 h 1924843"/>
                <a:gd name="connsiteX13" fmla="*/ 0 w 1282903"/>
                <a:gd name="connsiteY13" fmla="*/ 975372 h 1924843"/>
                <a:gd name="connsiteX14" fmla="*/ 3818 w 1282903"/>
                <a:gd name="connsiteY14" fmla="*/ 573641 h 1924843"/>
                <a:gd name="connsiteX0" fmla="*/ 3818 w 1282903"/>
                <a:gd name="connsiteY0" fmla="*/ 567033 h 1918235"/>
                <a:gd name="connsiteX1" fmla="*/ 28881 w 1282903"/>
                <a:gd name="connsiteY1" fmla="*/ 175263 h 1918235"/>
                <a:gd name="connsiteX2" fmla="*/ 130500 w 1282903"/>
                <a:gd name="connsiteY2" fmla="*/ 9140 h 1918235"/>
                <a:gd name="connsiteX3" fmla="*/ 378517 w 1282903"/>
                <a:gd name="connsiteY3" fmla="*/ 546 h 1918235"/>
                <a:gd name="connsiteX4" fmla="*/ 433773 w 1282903"/>
                <a:gd name="connsiteY4" fmla="*/ 146093 h 1918235"/>
                <a:gd name="connsiteX5" fmla="*/ 497290 w 1282903"/>
                <a:gd name="connsiteY5" fmla="*/ 218814 h 1918235"/>
                <a:gd name="connsiteX6" fmla="*/ 1176848 w 1282903"/>
                <a:gd name="connsiteY6" fmla="*/ 208213 h 1918235"/>
                <a:gd name="connsiteX7" fmla="*/ 1272460 w 1282903"/>
                <a:gd name="connsiteY7" fmla="*/ 303026 h 1918235"/>
                <a:gd name="connsiteX8" fmla="*/ 1274827 w 1282903"/>
                <a:gd name="connsiteY8" fmla="*/ 1768472 h 1918235"/>
                <a:gd name="connsiteX9" fmla="*/ 1171694 w 1282903"/>
                <a:gd name="connsiteY9" fmla="*/ 1870287 h 1918235"/>
                <a:gd name="connsiteX10" fmla="*/ 438569 w 1282903"/>
                <a:gd name="connsiteY10" fmla="*/ 1870451 h 1918235"/>
                <a:gd name="connsiteX11" fmla="*/ 325485 w 1282903"/>
                <a:gd name="connsiteY11" fmla="*/ 1744554 h 1918235"/>
                <a:gd name="connsiteX12" fmla="*/ 287108 w 1282903"/>
                <a:gd name="connsiteY12" fmla="*/ 1071053 h 1918235"/>
                <a:gd name="connsiteX13" fmla="*/ 0 w 1282903"/>
                <a:gd name="connsiteY13" fmla="*/ 968764 h 1918235"/>
                <a:gd name="connsiteX14" fmla="*/ 3818 w 1282903"/>
                <a:gd name="connsiteY14" fmla="*/ 567033 h 1918235"/>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12 h 1917714"/>
                <a:gd name="connsiteX1" fmla="*/ 28881 w 1282903"/>
                <a:gd name="connsiteY1" fmla="*/ 174742 h 1917714"/>
                <a:gd name="connsiteX2" fmla="*/ 130500 w 1282903"/>
                <a:gd name="connsiteY2" fmla="*/ 8619 h 1917714"/>
                <a:gd name="connsiteX3" fmla="*/ 378517 w 1282903"/>
                <a:gd name="connsiteY3" fmla="*/ 25 h 1917714"/>
                <a:gd name="connsiteX4" fmla="*/ 433773 w 1282903"/>
                <a:gd name="connsiteY4" fmla="*/ 145572 h 1917714"/>
                <a:gd name="connsiteX5" fmla="*/ 497290 w 1282903"/>
                <a:gd name="connsiteY5" fmla="*/ 218293 h 1917714"/>
                <a:gd name="connsiteX6" fmla="*/ 1176848 w 1282903"/>
                <a:gd name="connsiteY6" fmla="*/ 207692 h 1917714"/>
                <a:gd name="connsiteX7" fmla="*/ 1272460 w 1282903"/>
                <a:gd name="connsiteY7" fmla="*/ 302505 h 1917714"/>
                <a:gd name="connsiteX8" fmla="*/ 1274827 w 1282903"/>
                <a:gd name="connsiteY8" fmla="*/ 1767951 h 1917714"/>
                <a:gd name="connsiteX9" fmla="*/ 1171694 w 1282903"/>
                <a:gd name="connsiteY9" fmla="*/ 1869766 h 1917714"/>
                <a:gd name="connsiteX10" fmla="*/ 438569 w 1282903"/>
                <a:gd name="connsiteY10" fmla="*/ 1869930 h 1917714"/>
                <a:gd name="connsiteX11" fmla="*/ 325485 w 1282903"/>
                <a:gd name="connsiteY11" fmla="*/ 1744033 h 1917714"/>
                <a:gd name="connsiteX12" fmla="*/ 287108 w 1282903"/>
                <a:gd name="connsiteY12" fmla="*/ 1070532 h 1917714"/>
                <a:gd name="connsiteX13" fmla="*/ 0 w 1282903"/>
                <a:gd name="connsiteY13" fmla="*/ 968243 h 1917714"/>
                <a:gd name="connsiteX14" fmla="*/ 3818 w 1282903"/>
                <a:gd name="connsiteY14" fmla="*/ 566512 h 1917714"/>
                <a:gd name="connsiteX0" fmla="*/ 3818 w 1282903"/>
                <a:gd name="connsiteY0" fmla="*/ 566533 h 1917735"/>
                <a:gd name="connsiteX1" fmla="*/ 28881 w 1282903"/>
                <a:gd name="connsiteY1" fmla="*/ 174763 h 1917735"/>
                <a:gd name="connsiteX2" fmla="*/ 130500 w 1282903"/>
                <a:gd name="connsiteY2" fmla="*/ 8640 h 1917735"/>
                <a:gd name="connsiteX3" fmla="*/ 378517 w 1282903"/>
                <a:gd name="connsiteY3" fmla="*/ 46 h 1917735"/>
                <a:gd name="connsiteX4" fmla="*/ 433773 w 1282903"/>
                <a:gd name="connsiteY4" fmla="*/ 145593 h 1917735"/>
                <a:gd name="connsiteX5" fmla="*/ 497290 w 1282903"/>
                <a:gd name="connsiteY5" fmla="*/ 218314 h 1917735"/>
                <a:gd name="connsiteX6" fmla="*/ 1176848 w 1282903"/>
                <a:gd name="connsiteY6" fmla="*/ 207713 h 1917735"/>
                <a:gd name="connsiteX7" fmla="*/ 1272460 w 1282903"/>
                <a:gd name="connsiteY7" fmla="*/ 302526 h 1917735"/>
                <a:gd name="connsiteX8" fmla="*/ 1274827 w 1282903"/>
                <a:gd name="connsiteY8" fmla="*/ 1767972 h 1917735"/>
                <a:gd name="connsiteX9" fmla="*/ 1171694 w 1282903"/>
                <a:gd name="connsiteY9" fmla="*/ 1869787 h 1917735"/>
                <a:gd name="connsiteX10" fmla="*/ 438569 w 1282903"/>
                <a:gd name="connsiteY10" fmla="*/ 1869951 h 1917735"/>
                <a:gd name="connsiteX11" fmla="*/ 325485 w 1282903"/>
                <a:gd name="connsiteY11" fmla="*/ 1744054 h 1917735"/>
                <a:gd name="connsiteX12" fmla="*/ 287108 w 1282903"/>
                <a:gd name="connsiteY12" fmla="*/ 1070553 h 1917735"/>
                <a:gd name="connsiteX13" fmla="*/ 0 w 1282903"/>
                <a:gd name="connsiteY13" fmla="*/ 968264 h 1917735"/>
                <a:gd name="connsiteX14" fmla="*/ 3818 w 1282903"/>
                <a:gd name="connsiteY14" fmla="*/ 566533 h 1917735"/>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0 w 1282903"/>
                <a:gd name="connsiteY13" fmla="*/ 968239 h 1917710"/>
                <a:gd name="connsiteX14" fmla="*/ 3818 w 1282903"/>
                <a:gd name="connsiteY14" fmla="*/ 566508 h 1917710"/>
                <a:gd name="connsiteX0" fmla="*/ 3818 w 1282903"/>
                <a:gd name="connsiteY0" fmla="*/ 566508 h 1917710"/>
                <a:gd name="connsiteX1" fmla="*/ 28881 w 1282903"/>
                <a:gd name="connsiteY1" fmla="*/ 174738 h 1917710"/>
                <a:gd name="connsiteX2" fmla="*/ 130500 w 1282903"/>
                <a:gd name="connsiteY2" fmla="*/ 8615 h 1917710"/>
                <a:gd name="connsiteX3" fmla="*/ 378517 w 1282903"/>
                <a:gd name="connsiteY3" fmla="*/ 21 h 1917710"/>
                <a:gd name="connsiteX4" fmla="*/ 433773 w 1282903"/>
                <a:gd name="connsiteY4" fmla="*/ 145568 h 1917710"/>
                <a:gd name="connsiteX5" fmla="*/ 497290 w 1282903"/>
                <a:gd name="connsiteY5" fmla="*/ 218289 h 1917710"/>
                <a:gd name="connsiteX6" fmla="*/ 1176848 w 1282903"/>
                <a:gd name="connsiteY6" fmla="*/ 207688 h 1917710"/>
                <a:gd name="connsiteX7" fmla="*/ 1272460 w 1282903"/>
                <a:gd name="connsiteY7" fmla="*/ 302501 h 1917710"/>
                <a:gd name="connsiteX8" fmla="*/ 1274827 w 1282903"/>
                <a:gd name="connsiteY8" fmla="*/ 1767947 h 1917710"/>
                <a:gd name="connsiteX9" fmla="*/ 1171694 w 1282903"/>
                <a:gd name="connsiteY9" fmla="*/ 1869762 h 1917710"/>
                <a:gd name="connsiteX10" fmla="*/ 438569 w 1282903"/>
                <a:gd name="connsiteY10" fmla="*/ 1869926 h 1917710"/>
                <a:gd name="connsiteX11" fmla="*/ 325485 w 1282903"/>
                <a:gd name="connsiteY11" fmla="*/ 1744029 h 1917710"/>
                <a:gd name="connsiteX12" fmla="*/ 287108 w 1282903"/>
                <a:gd name="connsiteY12" fmla="*/ 1070528 h 1917710"/>
                <a:gd name="connsiteX13" fmla="*/ 43416 w 1282903"/>
                <a:gd name="connsiteY13" fmla="*/ 983588 h 1917710"/>
                <a:gd name="connsiteX14" fmla="*/ 0 w 1282903"/>
                <a:gd name="connsiteY14" fmla="*/ 968239 h 1917710"/>
                <a:gd name="connsiteX15" fmla="*/ 3818 w 1282903"/>
                <a:gd name="connsiteY15" fmla="*/ 566508 h 1917710"/>
                <a:gd name="connsiteX0" fmla="*/ 6382 w 1285467"/>
                <a:gd name="connsiteY0" fmla="*/ 566508 h 1917710"/>
                <a:gd name="connsiteX1" fmla="*/ 31445 w 1285467"/>
                <a:gd name="connsiteY1" fmla="*/ 174738 h 1917710"/>
                <a:gd name="connsiteX2" fmla="*/ 133064 w 1285467"/>
                <a:gd name="connsiteY2" fmla="*/ 8615 h 1917710"/>
                <a:gd name="connsiteX3" fmla="*/ 381081 w 1285467"/>
                <a:gd name="connsiteY3" fmla="*/ 21 h 1917710"/>
                <a:gd name="connsiteX4" fmla="*/ 436337 w 1285467"/>
                <a:gd name="connsiteY4" fmla="*/ 145568 h 1917710"/>
                <a:gd name="connsiteX5" fmla="*/ 499854 w 1285467"/>
                <a:gd name="connsiteY5" fmla="*/ 218289 h 1917710"/>
                <a:gd name="connsiteX6" fmla="*/ 1179412 w 1285467"/>
                <a:gd name="connsiteY6" fmla="*/ 207688 h 1917710"/>
                <a:gd name="connsiteX7" fmla="*/ 1275024 w 1285467"/>
                <a:gd name="connsiteY7" fmla="*/ 302501 h 1917710"/>
                <a:gd name="connsiteX8" fmla="*/ 1277391 w 1285467"/>
                <a:gd name="connsiteY8" fmla="*/ 1767947 h 1917710"/>
                <a:gd name="connsiteX9" fmla="*/ 1174258 w 1285467"/>
                <a:gd name="connsiteY9" fmla="*/ 1869762 h 1917710"/>
                <a:gd name="connsiteX10" fmla="*/ 441133 w 1285467"/>
                <a:gd name="connsiteY10" fmla="*/ 1869926 h 1917710"/>
                <a:gd name="connsiteX11" fmla="*/ 328049 w 1285467"/>
                <a:gd name="connsiteY11" fmla="*/ 1744029 h 1917710"/>
                <a:gd name="connsiteX12" fmla="*/ 289672 w 1285467"/>
                <a:gd name="connsiteY12" fmla="*/ 1070528 h 1917710"/>
                <a:gd name="connsiteX13" fmla="*/ 45980 w 1285467"/>
                <a:gd name="connsiteY13" fmla="*/ 983588 h 1917710"/>
                <a:gd name="connsiteX14" fmla="*/ 0 w 1285467"/>
                <a:gd name="connsiteY14" fmla="*/ 885635 h 1917710"/>
                <a:gd name="connsiteX15" fmla="*/ 6382 w 1285467"/>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8923 w 1288008"/>
                <a:gd name="connsiteY0" fmla="*/ 566508 h 1917710"/>
                <a:gd name="connsiteX1" fmla="*/ 33986 w 1288008"/>
                <a:gd name="connsiteY1" fmla="*/ 174738 h 1917710"/>
                <a:gd name="connsiteX2" fmla="*/ 135605 w 1288008"/>
                <a:gd name="connsiteY2" fmla="*/ 8615 h 1917710"/>
                <a:gd name="connsiteX3" fmla="*/ 383622 w 1288008"/>
                <a:gd name="connsiteY3" fmla="*/ 21 h 1917710"/>
                <a:gd name="connsiteX4" fmla="*/ 438878 w 1288008"/>
                <a:gd name="connsiteY4" fmla="*/ 145568 h 1917710"/>
                <a:gd name="connsiteX5" fmla="*/ 502395 w 1288008"/>
                <a:gd name="connsiteY5" fmla="*/ 218289 h 1917710"/>
                <a:gd name="connsiteX6" fmla="*/ 1181953 w 1288008"/>
                <a:gd name="connsiteY6" fmla="*/ 207688 h 1917710"/>
                <a:gd name="connsiteX7" fmla="*/ 1277565 w 1288008"/>
                <a:gd name="connsiteY7" fmla="*/ 302501 h 1917710"/>
                <a:gd name="connsiteX8" fmla="*/ 1279932 w 1288008"/>
                <a:gd name="connsiteY8" fmla="*/ 1767947 h 1917710"/>
                <a:gd name="connsiteX9" fmla="*/ 1176799 w 1288008"/>
                <a:gd name="connsiteY9" fmla="*/ 1869762 h 1917710"/>
                <a:gd name="connsiteX10" fmla="*/ 443674 w 1288008"/>
                <a:gd name="connsiteY10" fmla="*/ 1869926 h 1917710"/>
                <a:gd name="connsiteX11" fmla="*/ 330590 w 1288008"/>
                <a:gd name="connsiteY11" fmla="*/ 1744029 h 1917710"/>
                <a:gd name="connsiteX12" fmla="*/ 292213 w 1288008"/>
                <a:gd name="connsiteY12" fmla="*/ 1070528 h 1917710"/>
                <a:gd name="connsiteX13" fmla="*/ 48521 w 1288008"/>
                <a:gd name="connsiteY13" fmla="*/ 983588 h 1917710"/>
                <a:gd name="connsiteX14" fmla="*/ 2541 w 1288008"/>
                <a:gd name="connsiteY14" fmla="*/ 885635 h 1917710"/>
                <a:gd name="connsiteX15" fmla="*/ 8923 w 1288008"/>
                <a:gd name="connsiteY15" fmla="*/ 566508 h 1917710"/>
                <a:gd name="connsiteX0" fmla="*/ 1741 w 1280826"/>
                <a:gd name="connsiteY0" fmla="*/ 566508 h 1917710"/>
                <a:gd name="connsiteX1" fmla="*/ 26804 w 1280826"/>
                <a:gd name="connsiteY1" fmla="*/ 174738 h 1917710"/>
                <a:gd name="connsiteX2" fmla="*/ 128423 w 1280826"/>
                <a:gd name="connsiteY2" fmla="*/ 8615 h 1917710"/>
                <a:gd name="connsiteX3" fmla="*/ 376440 w 1280826"/>
                <a:gd name="connsiteY3" fmla="*/ 21 h 1917710"/>
                <a:gd name="connsiteX4" fmla="*/ 431696 w 1280826"/>
                <a:gd name="connsiteY4" fmla="*/ 145568 h 1917710"/>
                <a:gd name="connsiteX5" fmla="*/ 495213 w 1280826"/>
                <a:gd name="connsiteY5" fmla="*/ 218289 h 1917710"/>
                <a:gd name="connsiteX6" fmla="*/ 1174771 w 1280826"/>
                <a:gd name="connsiteY6" fmla="*/ 207688 h 1917710"/>
                <a:gd name="connsiteX7" fmla="*/ 1270383 w 1280826"/>
                <a:gd name="connsiteY7" fmla="*/ 302501 h 1917710"/>
                <a:gd name="connsiteX8" fmla="*/ 1272750 w 1280826"/>
                <a:gd name="connsiteY8" fmla="*/ 1767947 h 1917710"/>
                <a:gd name="connsiteX9" fmla="*/ 1169617 w 1280826"/>
                <a:gd name="connsiteY9" fmla="*/ 1869762 h 1917710"/>
                <a:gd name="connsiteX10" fmla="*/ 436492 w 1280826"/>
                <a:gd name="connsiteY10" fmla="*/ 1869926 h 1917710"/>
                <a:gd name="connsiteX11" fmla="*/ 323408 w 1280826"/>
                <a:gd name="connsiteY11" fmla="*/ 1744029 h 1917710"/>
                <a:gd name="connsiteX12" fmla="*/ 285031 w 1280826"/>
                <a:gd name="connsiteY12" fmla="*/ 1070528 h 1917710"/>
                <a:gd name="connsiteX13" fmla="*/ 41339 w 1280826"/>
                <a:gd name="connsiteY13" fmla="*/ 983588 h 1917710"/>
                <a:gd name="connsiteX14" fmla="*/ 10745 w 1280826"/>
                <a:gd name="connsiteY14" fmla="*/ 906691 h 1917710"/>
                <a:gd name="connsiteX15" fmla="*/ 1741 w 1280826"/>
                <a:gd name="connsiteY15" fmla="*/ 566508 h 1917710"/>
                <a:gd name="connsiteX0" fmla="*/ 3092 w 1282177"/>
                <a:gd name="connsiteY0" fmla="*/ 571937 h 1923139"/>
                <a:gd name="connsiteX1" fmla="*/ 12770 w 1282177"/>
                <a:gd name="connsiteY1" fmla="*/ 155872 h 1923139"/>
                <a:gd name="connsiteX2" fmla="*/ 129774 w 1282177"/>
                <a:gd name="connsiteY2" fmla="*/ 14044 h 1923139"/>
                <a:gd name="connsiteX3" fmla="*/ 377791 w 1282177"/>
                <a:gd name="connsiteY3" fmla="*/ 5450 h 1923139"/>
                <a:gd name="connsiteX4" fmla="*/ 433047 w 1282177"/>
                <a:gd name="connsiteY4" fmla="*/ 150997 h 1923139"/>
                <a:gd name="connsiteX5" fmla="*/ 496564 w 1282177"/>
                <a:gd name="connsiteY5" fmla="*/ 223718 h 1923139"/>
                <a:gd name="connsiteX6" fmla="*/ 1176122 w 1282177"/>
                <a:gd name="connsiteY6" fmla="*/ 213117 h 1923139"/>
                <a:gd name="connsiteX7" fmla="*/ 1271734 w 1282177"/>
                <a:gd name="connsiteY7" fmla="*/ 307930 h 1923139"/>
                <a:gd name="connsiteX8" fmla="*/ 1274101 w 1282177"/>
                <a:gd name="connsiteY8" fmla="*/ 1773376 h 1923139"/>
                <a:gd name="connsiteX9" fmla="*/ 1170968 w 1282177"/>
                <a:gd name="connsiteY9" fmla="*/ 1875191 h 1923139"/>
                <a:gd name="connsiteX10" fmla="*/ 437843 w 1282177"/>
                <a:gd name="connsiteY10" fmla="*/ 1875355 h 1923139"/>
                <a:gd name="connsiteX11" fmla="*/ 324759 w 1282177"/>
                <a:gd name="connsiteY11" fmla="*/ 1749458 h 1923139"/>
                <a:gd name="connsiteX12" fmla="*/ 286382 w 1282177"/>
                <a:gd name="connsiteY12" fmla="*/ 1075957 h 1923139"/>
                <a:gd name="connsiteX13" fmla="*/ 42690 w 1282177"/>
                <a:gd name="connsiteY13" fmla="*/ 989017 h 1923139"/>
                <a:gd name="connsiteX14" fmla="*/ 12096 w 1282177"/>
                <a:gd name="connsiteY14" fmla="*/ 912120 h 1923139"/>
                <a:gd name="connsiteX15" fmla="*/ 3092 w 1282177"/>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1937 h 1923139"/>
                <a:gd name="connsiteX1" fmla="*/ 11419 w 1280826"/>
                <a:gd name="connsiteY1" fmla="*/ 155872 h 1923139"/>
                <a:gd name="connsiteX2" fmla="*/ 128423 w 1280826"/>
                <a:gd name="connsiteY2" fmla="*/ 14044 h 1923139"/>
                <a:gd name="connsiteX3" fmla="*/ 376440 w 1280826"/>
                <a:gd name="connsiteY3" fmla="*/ 5450 h 1923139"/>
                <a:gd name="connsiteX4" fmla="*/ 431696 w 1280826"/>
                <a:gd name="connsiteY4" fmla="*/ 150997 h 1923139"/>
                <a:gd name="connsiteX5" fmla="*/ 495213 w 1280826"/>
                <a:gd name="connsiteY5" fmla="*/ 223718 h 1923139"/>
                <a:gd name="connsiteX6" fmla="*/ 1174771 w 1280826"/>
                <a:gd name="connsiteY6" fmla="*/ 213117 h 1923139"/>
                <a:gd name="connsiteX7" fmla="*/ 1270383 w 1280826"/>
                <a:gd name="connsiteY7" fmla="*/ 307930 h 1923139"/>
                <a:gd name="connsiteX8" fmla="*/ 1272750 w 1280826"/>
                <a:gd name="connsiteY8" fmla="*/ 1773376 h 1923139"/>
                <a:gd name="connsiteX9" fmla="*/ 1169617 w 1280826"/>
                <a:gd name="connsiteY9" fmla="*/ 1875191 h 1923139"/>
                <a:gd name="connsiteX10" fmla="*/ 436492 w 1280826"/>
                <a:gd name="connsiteY10" fmla="*/ 1875355 h 1923139"/>
                <a:gd name="connsiteX11" fmla="*/ 323408 w 1280826"/>
                <a:gd name="connsiteY11" fmla="*/ 1749458 h 1923139"/>
                <a:gd name="connsiteX12" fmla="*/ 285031 w 1280826"/>
                <a:gd name="connsiteY12" fmla="*/ 1075957 h 1923139"/>
                <a:gd name="connsiteX13" fmla="*/ 41339 w 1280826"/>
                <a:gd name="connsiteY13" fmla="*/ 989017 h 1923139"/>
                <a:gd name="connsiteX14" fmla="*/ 10745 w 1280826"/>
                <a:gd name="connsiteY14" fmla="*/ 912120 h 1923139"/>
                <a:gd name="connsiteX15" fmla="*/ 1741 w 1280826"/>
                <a:gd name="connsiteY15" fmla="*/ 571937 h 1923139"/>
                <a:gd name="connsiteX0" fmla="*/ 1741 w 1280826"/>
                <a:gd name="connsiteY0" fmla="*/ 577360 h 1928562"/>
                <a:gd name="connsiteX1" fmla="*/ 11419 w 1280826"/>
                <a:gd name="connsiteY1" fmla="*/ 161295 h 1928562"/>
                <a:gd name="connsiteX2" fmla="*/ 66881 w 1280826"/>
                <a:gd name="connsiteY2" fmla="*/ 11369 h 1928562"/>
                <a:gd name="connsiteX3" fmla="*/ 376440 w 1280826"/>
                <a:gd name="connsiteY3" fmla="*/ 10873 h 1928562"/>
                <a:gd name="connsiteX4" fmla="*/ 431696 w 1280826"/>
                <a:gd name="connsiteY4" fmla="*/ 156420 h 1928562"/>
                <a:gd name="connsiteX5" fmla="*/ 495213 w 1280826"/>
                <a:gd name="connsiteY5" fmla="*/ 229141 h 1928562"/>
                <a:gd name="connsiteX6" fmla="*/ 1174771 w 1280826"/>
                <a:gd name="connsiteY6" fmla="*/ 218540 h 1928562"/>
                <a:gd name="connsiteX7" fmla="*/ 1270383 w 1280826"/>
                <a:gd name="connsiteY7" fmla="*/ 313353 h 1928562"/>
                <a:gd name="connsiteX8" fmla="*/ 1272750 w 1280826"/>
                <a:gd name="connsiteY8" fmla="*/ 1778799 h 1928562"/>
                <a:gd name="connsiteX9" fmla="*/ 1169617 w 1280826"/>
                <a:gd name="connsiteY9" fmla="*/ 1880614 h 1928562"/>
                <a:gd name="connsiteX10" fmla="*/ 436492 w 1280826"/>
                <a:gd name="connsiteY10" fmla="*/ 1880778 h 1928562"/>
                <a:gd name="connsiteX11" fmla="*/ 323408 w 1280826"/>
                <a:gd name="connsiteY11" fmla="*/ 1754881 h 1928562"/>
                <a:gd name="connsiteX12" fmla="*/ 285031 w 1280826"/>
                <a:gd name="connsiteY12" fmla="*/ 1081380 h 1928562"/>
                <a:gd name="connsiteX13" fmla="*/ 41339 w 1280826"/>
                <a:gd name="connsiteY13" fmla="*/ 994440 h 1928562"/>
                <a:gd name="connsiteX14" fmla="*/ 10745 w 1280826"/>
                <a:gd name="connsiteY14" fmla="*/ 917543 h 1928562"/>
                <a:gd name="connsiteX15" fmla="*/ 1741 w 1280826"/>
                <a:gd name="connsiteY15" fmla="*/ 577360 h 1928562"/>
                <a:gd name="connsiteX0" fmla="*/ 1741 w 1280826"/>
                <a:gd name="connsiteY0" fmla="*/ 577705 h 1928907"/>
                <a:gd name="connsiteX1" fmla="*/ 11419 w 1280826"/>
                <a:gd name="connsiteY1" fmla="*/ 161640 h 1928907"/>
                <a:gd name="connsiteX2" fmla="*/ 66881 w 1280826"/>
                <a:gd name="connsiteY2" fmla="*/ 11714 h 1928907"/>
                <a:gd name="connsiteX3" fmla="*/ 376440 w 1280826"/>
                <a:gd name="connsiteY3" fmla="*/ 11218 h 1928907"/>
                <a:gd name="connsiteX4" fmla="*/ 431696 w 1280826"/>
                <a:gd name="connsiteY4" fmla="*/ 156765 h 1928907"/>
                <a:gd name="connsiteX5" fmla="*/ 495213 w 1280826"/>
                <a:gd name="connsiteY5" fmla="*/ 229486 h 1928907"/>
                <a:gd name="connsiteX6" fmla="*/ 1174771 w 1280826"/>
                <a:gd name="connsiteY6" fmla="*/ 218885 h 1928907"/>
                <a:gd name="connsiteX7" fmla="*/ 1270383 w 1280826"/>
                <a:gd name="connsiteY7" fmla="*/ 313698 h 1928907"/>
                <a:gd name="connsiteX8" fmla="*/ 1272750 w 1280826"/>
                <a:gd name="connsiteY8" fmla="*/ 1779144 h 1928907"/>
                <a:gd name="connsiteX9" fmla="*/ 1169617 w 1280826"/>
                <a:gd name="connsiteY9" fmla="*/ 1880959 h 1928907"/>
                <a:gd name="connsiteX10" fmla="*/ 436492 w 1280826"/>
                <a:gd name="connsiteY10" fmla="*/ 1881123 h 1928907"/>
                <a:gd name="connsiteX11" fmla="*/ 323408 w 1280826"/>
                <a:gd name="connsiteY11" fmla="*/ 1755226 h 1928907"/>
                <a:gd name="connsiteX12" fmla="*/ 285031 w 1280826"/>
                <a:gd name="connsiteY12" fmla="*/ 1081725 h 1928907"/>
                <a:gd name="connsiteX13" fmla="*/ 41339 w 1280826"/>
                <a:gd name="connsiteY13" fmla="*/ 994785 h 1928907"/>
                <a:gd name="connsiteX14" fmla="*/ 10745 w 1280826"/>
                <a:gd name="connsiteY14" fmla="*/ 917888 h 1928907"/>
                <a:gd name="connsiteX15" fmla="*/ 1741 w 1280826"/>
                <a:gd name="connsiteY15" fmla="*/ 577705 h 1928907"/>
                <a:gd name="connsiteX0" fmla="*/ 1741 w 1280826"/>
                <a:gd name="connsiteY0" fmla="*/ 572670 h 1923872"/>
                <a:gd name="connsiteX1" fmla="*/ 11419 w 1280826"/>
                <a:gd name="connsiteY1" fmla="*/ 156605 h 1923872"/>
                <a:gd name="connsiteX2" fmla="*/ 66881 w 1280826"/>
                <a:gd name="connsiteY2" fmla="*/ 6679 h 1923872"/>
                <a:gd name="connsiteX3" fmla="*/ 376440 w 1280826"/>
                <a:gd name="connsiteY3" fmla="*/ 6183 h 1923872"/>
                <a:gd name="connsiteX4" fmla="*/ 431696 w 1280826"/>
                <a:gd name="connsiteY4" fmla="*/ 151730 h 1923872"/>
                <a:gd name="connsiteX5" fmla="*/ 495213 w 1280826"/>
                <a:gd name="connsiteY5" fmla="*/ 224451 h 1923872"/>
                <a:gd name="connsiteX6" fmla="*/ 1174771 w 1280826"/>
                <a:gd name="connsiteY6" fmla="*/ 213850 h 1923872"/>
                <a:gd name="connsiteX7" fmla="*/ 1270383 w 1280826"/>
                <a:gd name="connsiteY7" fmla="*/ 308663 h 1923872"/>
                <a:gd name="connsiteX8" fmla="*/ 1272750 w 1280826"/>
                <a:gd name="connsiteY8" fmla="*/ 1774109 h 1923872"/>
                <a:gd name="connsiteX9" fmla="*/ 1169617 w 1280826"/>
                <a:gd name="connsiteY9" fmla="*/ 1875924 h 1923872"/>
                <a:gd name="connsiteX10" fmla="*/ 436492 w 1280826"/>
                <a:gd name="connsiteY10" fmla="*/ 1876088 h 1923872"/>
                <a:gd name="connsiteX11" fmla="*/ 323408 w 1280826"/>
                <a:gd name="connsiteY11" fmla="*/ 1750191 h 1923872"/>
                <a:gd name="connsiteX12" fmla="*/ 285031 w 1280826"/>
                <a:gd name="connsiteY12" fmla="*/ 1076690 h 1923872"/>
                <a:gd name="connsiteX13" fmla="*/ 41339 w 1280826"/>
                <a:gd name="connsiteY13" fmla="*/ 989750 h 1923872"/>
                <a:gd name="connsiteX14" fmla="*/ 10745 w 1280826"/>
                <a:gd name="connsiteY14" fmla="*/ 912853 h 1923872"/>
                <a:gd name="connsiteX15" fmla="*/ 1741 w 1280826"/>
                <a:gd name="connsiteY15" fmla="*/ 572670 h 1923872"/>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1128 h 1922330"/>
                <a:gd name="connsiteX1" fmla="*/ 9709 w 1280826"/>
                <a:gd name="connsiteY1" fmla="*/ 70840 h 1922330"/>
                <a:gd name="connsiteX2" fmla="*/ 66881 w 1280826"/>
                <a:gd name="connsiteY2" fmla="*/ 5137 h 1922330"/>
                <a:gd name="connsiteX3" fmla="*/ 376440 w 1280826"/>
                <a:gd name="connsiteY3" fmla="*/ 4641 h 1922330"/>
                <a:gd name="connsiteX4" fmla="*/ 431696 w 1280826"/>
                <a:gd name="connsiteY4" fmla="*/ 150188 h 1922330"/>
                <a:gd name="connsiteX5" fmla="*/ 495213 w 1280826"/>
                <a:gd name="connsiteY5" fmla="*/ 222909 h 1922330"/>
                <a:gd name="connsiteX6" fmla="*/ 1174771 w 1280826"/>
                <a:gd name="connsiteY6" fmla="*/ 212308 h 1922330"/>
                <a:gd name="connsiteX7" fmla="*/ 1270383 w 1280826"/>
                <a:gd name="connsiteY7" fmla="*/ 307121 h 1922330"/>
                <a:gd name="connsiteX8" fmla="*/ 1272750 w 1280826"/>
                <a:gd name="connsiteY8" fmla="*/ 1772567 h 1922330"/>
                <a:gd name="connsiteX9" fmla="*/ 1169617 w 1280826"/>
                <a:gd name="connsiteY9" fmla="*/ 1874382 h 1922330"/>
                <a:gd name="connsiteX10" fmla="*/ 436492 w 1280826"/>
                <a:gd name="connsiteY10" fmla="*/ 1874546 h 1922330"/>
                <a:gd name="connsiteX11" fmla="*/ 323408 w 1280826"/>
                <a:gd name="connsiteY11" fmla="*/ 1748649 h 1922330"/>
                <a:gd name="connsiteX12" fmla="*/ 285031 w 1280826"/>
                <a:gd name="connsiteY12" fmla="*/ 1075148 h 1922330"/>
                <a:gd name="connsiteX13" fmla="*/ 41339 w 1280826"/>
                <a:gd name="connsiteY13" fmla="*/ 988208 h 1922330"/>
                <a:gd name="connsiteX14" fmla="*/ 10745 w 1280826"/>
                <a:gd name="connsiteY14" fmla="*/ 911311 h 1922330"/>
                <a:gd name="connsiteX15" fmla="*/ 1741 w 1280826"/>
                <a:gd name="connsiteY15" fmla="*/ 571128 h 1922330"/>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73283 h 1924485"/>
                <a:gd name="connsiteX1" fmla="*/ 11419 w 1280826"/>
                <a:gd name="connsiteY1" fmla="*/ 102149 h 1924485"/>
                <a:gd name="connsiteX2" fmla="*/ 66881 w 1280826"/>
                <a:gd name="connsiteY2" fmla="*/ 7292 h 1924485"/>
                <a:gd name="connsiteX3" fmla="*/ 376440 w 1280826"/>
                <a:gd name="connsiteY3" fmla="*/ 6796 h 1924485"/>
                <a:gd name="connsiteX4" fmla="*/ 431696 w 1280826"/>
                <a:gd name="connsiteY4" fmla="*/ 152343 h 1924485"/>
                <a:gd name="connsiteX5" fmla="*/ 495213 w 1280826"/>
                <a:gd name="connsiteY5" fmla="*/ 225064 h 1924485"/>
                <a:gd name="connsiteX6" fmla="*/ 1174771 w 1280826"/>
                <a:gd name="connsiteY6" fmla="*/ 214463 h 1924485"/>
                <a:gd name="connsiteX7" fmla="*/ 1270383 w 1280826"/>
                <a:gd name="connsiteY7" fmla="*/ 309276 h 1924485"/>
                <a:gd name="connsiteX8" fmla="*/ 1272750 w 1280826"/>
                <a:gd name="connsiteY8" fmla="*/ 1774722 h 1924485"/>
                <a:gd name="connsiteX9" fmla="*/ 1169617 w 1280826"/>
                <a:gd name="connsiteY9" fmla="*/ 1876537 h 1924485"/>
                <a:gd name="connsiteX10" fmla="*/ 436492 w 1280826"/>
                <a:gd name="connsiteY10" fmla="*/ 1876701 h 1924485"/>
                <a:gd name="connsiteX11" fmla="*/ 323408 w 1280826"/>
                <a:gd name="connsiteY11" fmla="*/ 1750804 h 1924485"/>
                <a:gd name="connsiteX12" fmla="*/ 285031 w 1280826"/>
                <a:gd name="connsiteY12" fmla="*/ 1077303 h 1924485"/>
                <a:gd name="connsiteX13" fmla="*/ 41339 w 1280826"/>
                <a:gd name="connsiteY13" fmla="*/ 990363 h 1924485"/>
                <a:gd name="connsiteX14" fmla="*/ 10745 w 1280826"/>
                <a:gd name="connsiteY14" fmla="*/ 913466 h 1924485"/>
                <a:gd name="connsiteX15" fmla="*/ 1741 w 1280826"/>
                <a:gd name="connsiteY15" fmla="*/ 573283 h 1924485"/>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1741 w 1280826"/>
                <a:gd name="connsiteY0" fmla="*/ 568262 h 1919464"/>
                <a:gd name="connsiteX1" fmla="*/ 11419 w 1280826"/>
                <a:gd name="connsiteY1" fmla="*/ 97128 h 1919464"/>
                <a:gd name="connsiteX2" fmla="*/ 66881 w 1280826"/>
                <a:gd name="connsiteY2" fmla="*/ 2271 h 1919464"/>
                <a:gd name="connsiteX3" fmla="*/ 376440 w 1280826"/>
                <a:gd name="connsiteY3" fmla="*/ 1775 h 1919464"/>
                <a:gd name="connsiteX4" fmla="*/ 431696 w 1280826"/>
                <a:gd name="connsiteY4" fmla="*/ 147322 h 1919464"/>
                <a:gd name="connsiteX5" fmla="*/ 495213 w 1280826"/>
                <a:gd name="connsiteY5" fmla="*/ 220043 h 1919464"/>
                <a:gd name="connsiteX6" fmla="*/ 1174771 w 1280826"/>
                <a:gd name="connsiteY6" fmla="*/ 209442 h 1919464"/>
                <a:gd name="connsiteX7" fmla="*/ 1270383 w 1280826"/>
                <a:gd name="connsiteY7" fmla="*/ 304255 h 1919464"/>
                <a:gd name="connsiteX8" fmla="*/ 1272750 w 1280826"/>
                <a:gd name="connsiteY8" fmla="*/ 1769701 h 1919464"/>
                <a:gd name="connsiteX9" fmla="*/ 1169617 w 1280826"/>
                <a:gd name="connsiteY9" fmla="*/ 1871516 h 1919464"/>
                <a:gd name="connsiteX10" fmla="*/ 436492 w 1280826"/>
                <a:gd name="connsiteY10" fmla="*/ 1871680 h 1919464"/>
                <a:gd name="connsiteX11" fmla="*/ 323408 w 1280826"/>
                <a:gd name="connsiteY11" fmla="*/ 1745783 h 1919464"/>
                <a:gd name="connsiteX12" fmla="*/ 285031 w 1280826"/>
                <a:gd name="connsiteY12" fmla="*/ 1072282 h 1919464"/>
                <a:gd name="connsiteX13" fmla="*/ 41339 w 1280826"/>
                <a:gd name="connsiteY13" fmla="*/ 985342 h 1919464"/>
                <a:gd name="connsiteX14" fmla="*/ 10745 w 1280826"/>
                <a:gd name="connsiteY14" fmla="*/ 908445 h 1919464"/>
                <a:gd name="connsiteX15" fmla="*/ 1741 w 1280826"/>
                <a:gd name="connsiteY15" fmla="*/ 568262 h 1919464"/>
                <a:gd name="connsiteX0" fmla="*/ 5100 w 1275181"/>
                <a:gd name="connsiteY0" fmla="*/ 914855 h 1925874"/>
                <a:gd name="connsiteX1" fmla="*/ 5774 w 1275181"/>
                <a:gd name="connsiteY1" fmla="*/ 103538 h 1925874"/>
                <a:gd name="connsiteX2" fmla="*/ 61236 w 1275181"/>
                <a:gd name="connsiteY2" fmla="*/ 8681 h 1925874"/>
                <a:gd name="connsiteX3" fmla="*/ 370795 w 1275181"/>
                <a:gd name="connsiteY3" fmla="*/ 8185 h 1925874"/>
                <a:gd name="connsiteX4" fmla="*/ 426051 w 1275181"/>
                <a:gd name="connsiteY4" fmla="*/ 153732 h 1925874"/>
                <a:gd name="connsiteX5" fmla="*/ 489568 w 1275181"/>
                <a:gd name="connsiteY5" fmla="*/ 226453 h 1925874"/>
                <a:gd name="connsiteX6" fmla="*/ 1169126 w 1275181"/>
                <a:gd name="connsiteY6" fmla="*/ 215852 h 1925874"/>
                <a:gd name="connsiteX7" fmla="*/ 1264738 w 1275181"/>
                <a:gd name="connsiteY7" fmla="*/ 310665 h 1925874"/>
                <a:gd name="connsiteX8" fmla="*/ 1267105 w 1275181"/>
                <a:gd name="connsiteY8" fmla="*/ 1776111 h 1925874"/>
                <a:gd name="connsiteX9" fmla="*/ 1163972 w 1275181"/>
                <a:gd name="connsiteY9" fmla="*/ 1877926 h 1925874"/>
                <a:gd name="connsiteX10" fmla="*/ 430847 w 1275181"/>
                <a:gd name="connsiteY10" fmla="*/ 1878090 h 1925874"/>
                <a:gd name="connsiteX11" fmla="*/ 317763 w 1275181"/>
                <a:gd name="connsiteY11" fmla="*/ 1752193 h 1925874"/>
                <a:gd name="connsiteX12" fmla="*/ 279386 w 1275181"/>
                <a:gd name="connsiteY12" fmla="*/ 1078692 h 1925874"/>
                <a:gd name="connsiteX13" fmla="*/ 35694 w 1275181"/>
                <a:gd name="connsiteY13" fmla="*/ 991752 h 1925874"/>
                <a:gd name="connsiteX14" fmla="*/ 5100 w 1275181"/>
                <a:gd name="connsiteY14" fmla="*/ 914855 h 1925874"/>
                <a:gd name="connsiteX0" fmla="*/ 8050 w 1278131"/>
                <a:gd name="connsiteY0" fmla="*/ 914855 h 1925874"/>
                <a:gd name="connsiteX1" fmla="*/ 8724 w 1278131"/>
                <a:gd name="connsiteY1" fmla="*/ 103538 h 1925874"/>
                <a:gd name="connsiteX2" fmla="*/ 64186 w 1278131"/>
                <a:gd name="connsiteY2" fmla="*/ 8681 h 1925874"/>
                <a:gd name="connsiteX3" fmla="*/ 373745 w 1278131"/>
                <a:gd name="connsiteY3" fmla="*/ 8185 h 1925874"/>
                <a:gd name="connsiteX4" fmla="*/ 429001 w 1278131"/>
                <a:gd name="connsiteY4" fmla="*/ 153732 h 1925874"/>
                <a:gd name="connsiteX5" fmla="*/ 492518 w 1278131"/>
                <a:gd name="connsiteY5" fmla="*/ 226453 h 1925874"/>
                <a:gd name="connsiteX6" fmla="*/ 1172076 w 1278131"/>
                <a:gd name="connsiteY6" fmla="*/ 215852 h 1925874"/>
                <a:gd name="connsiteX7" fmla="*/ 1267688 w 1278131"/>
                <a:gd name="connsiteY7" fmla="*/ 310665 h 1925874"/>
                <a:gd name="connsiteX8" fmla="*/ 1270055 w 1278131"/>
                <a:gd name="connsiteY8" fmla="*/ 1776111 h 1925874"/>
                <a:gd name="connsiteX9" fmla="*/ 1166922 w 1278131"/>
                <a:gd name="connsiteY9" fmla="*/ 1877926 h 1925874"/>
                <a:gd name="connsiteX10" fmla="*/ 433797 w 1278131"/>
                <a:gd name="connsiteY10" fmla="*/ 1878090 h 1925874"/>
                <a:gd name="connsiteX11" fmla="*/ 320713 w 1278131"/>
                <a:gd name="connsiteY11" fmla="*/ 1752193 h 1925874"/>
                <a:gd name="connsiteX12" fmla="*/ 282336 w 1278131"/>
                <a:gd name="connsiteY12" fmla="*/ 1078692 h 1925874"/>
                <a:gd name="connsiteX13" fmla="*/ 38644 w 1278131"/>
                <a:gd name="connsiteY13" fmla="*/ 991752 h 1925874"/>
                <a:gd name="connsiteX14" fmla="*/ 8050 w 1278131"/>
                <a:gd name="connsiteY14" fmla="*/ 914855 h 1925874"/>
                <a:gd name="connsiteX0" fmla="*/ 3863 w 1273944"/>
                <a:gd name="connsiteY0" fmla="*/ 914855 h 1925874"/>
                <a:gd name="connsiteX1" fmla="*/ 4537 w 1273944"/>
                <a:gd name="connsiteY1" fmla="*/ 103538 h 1925874"/>
                <a:gd name="connsiteX2" fmla="*/ 59999 w 1273944"/>
                <a:gd name="connsiteY2" fmla="*/ 8681 h 1925874"/>
                <a:gd name="connsiteX3" fmla="*/ 369558 w 1273944"/>
                <a:gd name="connsiteY3" fmla="*/ 8185 h 1925874"/>
                <a:gd name="connsiteX4" fmla="*/ 424814 w 1273944"/>
                <a:gd name="connsiteY4" fmla="*/ 153732 h 1925874"/>
                <a:gd name="connsiteX5" fmla="*/ 488331 w 1273944"/>
                <a:gd name="connsiteY5" fmla="*/ 226453 h 1925874"/>
                <a:gd name="connsiteX6" fmla="*/ 1167889 w 1273944"/>
                <a:gd name="connsiteY6" fmla="*/ 215852 h 1925874"/>
                <a:gd name="connsiteX7" fmla="*/ 1263501 w 1273944"/>
                <a:gd name="connsiteY7" fmla="*/ 310665 h 1925874"/>
                <a:gd name="connsiteX8" fmla="*/ 1265868 w 1273944"/>
                <a:gd name="connsiteY8" fmla="*/ 1776111 h 1925874"/>
                <a:gd name="connsiteX9" fmla="*/ 1162735 w 1273944"/>
                <a:gd name="connsiteY9" fmla="*/ 1877926 h 1925874"/>
                <a:gd name="connsiteX10" fmla="*/ 429610 w 1273944"/>
                <a:gd name="connsiteY10" fmla="*/ 1878090 h 1925874"/>
                <a:gd name="connsiteX11" fmla="*/ 316526 w 1273944"/>
                <a:gd name="connsiteY11" fmla="*/ 1752193 h 1925874"/>
                <a:gd name="connsiteX12" fmla="*/ 278149 w 1273944"/>
                <a:gd name="connsiteY12" fmla="*/ 1078692 h 1925874"/>
                <a:gd name="connsiteX13" fmla="*/ 34457 w 1273944"/>
                <a:gd name="connsiteY13" fmla="*/ 991752 h 1925874"/>
                <a:gd name="connsiteX14" fmla="*/ 3863 w 1273944"/>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79291 w 1277750"/>
                <a:gd name="connsiteY13" fmla="*/ 993372 h 1925874"/>
                <a:gd name="connsiteX14" fmla="*/ 7669 w 1277750"/>
                <a:gd name="connsiteY14"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08359 w 1277750"/>
                <a:gd name="connsiteY13" fmla="*/ 1033054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37421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281955 w 1277750"/>
                <a:gd name="connsiteY12" fmla="*/ 1078692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0675 w 1277750"/>
                <a:gd name="connsiteY12" fmla="*/ 1026214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3372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999041 h 1925874"/>
                <a:gd name="connsiteX15" fmla="*/ 7669 w 1277750"/>
                <a:gd name="connsiteY15" fmla="*/ 914855 h 1925874"/>
                <a:gd name="connsiteX0" fmla="*/ 6743 w 1276824"/>
                <a:gd name="connsiteY0" fmla="*/ 914855 h 1925874"/>
                <a:gd name="connsiteX1" fmla="*/ 7417 w 1276824"/>
                <a:gd name="connsiteY1" fmla="*/ 103538 h 1925874"/>
                <a:gd name="connsiteX2" fmla="*/ 62879 w 1276824"/>
                <a:gd name="connsiteY2" fmla="*/ 8681 h 1925874"/>
                <a:gd name="connsiteX3" fmla="*/ 372438 w 1276824"/>
                <a:gd name="connsiteY3" fmla="*/ 8185 h 1925874"/>
                <a:gd name="connsiteX4" fmla="*/ 427694 w 1276824"/>
                <a:gd name="connsiteY4" fmla="*/ 153732 h 1925874"/>
                <a:gd name="connsiteX5" fmla="*/ 491211 w 1276824"/>
                <a:gd name="connsiteY5" fmla="*/ 226453 h 1925874"/>
                <a:gd name="connsiteX6" fmla="*/ 1170769 w 1276824"/>
                <a:gd name="connsiteY6" fmla="*/ 215852 h 1925874"/>
                <a:gd name="connsiteX7" fmla="*/ 1266381 w 1276824"/>
                <a:gd name="connsiteY7" fmla="*/ 310665 h 1925874"/>
                <a:gd name="connsiteX8" fmla="*/ 1268748 w 1276824"/>
                <a:gd name="connsiteY8" fmla="*/ 1776111 h 1925874"/>
                <a:gd name="connsiteX9" fmla="*/ 1165615 w 1276824"/>
                <a:gd name="connsiteY9" fmla="*/ 1877926 h 1925874"/>
                <a:gd name="connsiteX10" fmla="*/ 432490 w 1276824"/>
                <a:gd name="connsiteY10" fmla="*/ 1878090 h 1925874"/>
                <a:gd name="connsiteX11" fmla="*/ 319406 w 1276824"/>
                <a:gd name="connsiteY11" fmla="*/ 1752193 h 1925874"/>
                <a:gd name="connsiteX12" fmla="*/ 313852 w 1276824"/>
                <a:gd name="connsiteY12" fmla="*/ 1070917 h 1925874"/>
                <a:gd name="connsiteX13" fmla="*/ 215981 w 1276824"/>
                <a:gd name="connsiteY13" fmla="*/ 1003900 h 1925874"/>
                <a:gd name="connsiteX14" fmla="*/ 78365 w 1276824"/>
                <a:gd name="connsiteY14" fmla="*/ 999041 h 1925874"/>
                <a:gd name="connsiteX15" fmla="*/ 6743 w 1276824"/>
                <a:gd name="connsiteY15" fmla="*/ 914855 h 1925874"/>
                <a:gd name="connsiteX0" fmla="*/ 4371 w 1274452"/>
                <a:gd name="connsiteY0" fmla="*/ 914855 h 1925874"/>
                <a:gd name="connsiteX1" fmla="*/ 5045 w 1274452"/>
                <a:gd name="connsiteY1" fmla="*/ 103538 h 1925874"/>
                <a:gd name="connsiteX2" fmla="*/ 60507 w 1274452"/>
                <a:gd name="connsiteY2" fmla="*/ 8681 h 1925874"/>
                <a:gd name="connsiteX3" fmla="*/ 370066 w 1274452"/>
                <a:gd name="connsiteY3" fmla="*/ 8185 h 1925874"/>
                <a:gd name="connsiteX4" fmla="*/ 425322 w 1274452"/>
                <a:gd name="connsiteY4" fmla="*/ 153732 h 1925874"/>
                <a:gd name="connsiteX5" fmla="*/ 488839 w 1274452"/>
                <a:gd name="connsiteY5" fmla="*/ 226453 h 1925874"/>
                <a:gd name="connsiteX6" fmla="*/ 1168397 w 1274452"/>
                <a:gd name="connsiteY6" fmla="*/ 215852 h 1925874"/>
                <a:gd name="connsiteX7" fmla="*/ 1264009 w 1274452"/>
                <a:gd name="connsiteY7" fmla="*/ 310665 h 1925874"/>
                <a:gd name="connsiteX8" fmla="*/ 1266376 w 1274452"/>
                <a:gd name="connsiteY8" fmla="*/ 1776111 h 1925874"/>
                <a:gd name="connsiteX9" fmla="*/ 1163243 w 1274452"/>
                <a:gd name="connsiteY9" fmla="*/ 1877926 h 1925874"/>
                <a:gd name="connsiteX10" fmla="*/ 430118 w 1274452"/>
                <a:gd name="connsiteY10" fmla="*/ 1878090 h 1925874"/>
                <a:gd name="connsiteX11" fmla="*/ 317034 w 1274452"/>
                <a:gd name="connsiteY11" fmla="*/ 1752193 h 1925874"/>
                <a:gd name="connsiteX12" fmla="*/ 311480 w 1274452"/>
                <a:gd name="connsiteY12" fmla="*/ 1070917 h 1925874"/>
                <a:gd name="connsiteX13" fmla="*/ 213609 w 1274452"/>
                <a:gd name="connsiteY13" fmla="*/ 1003900 h 1925874"/>
                <a:gd name="connsiteX14" fmla="*/ 75993 w 1274452"/>
                <a:gd name="connsiteY14" fmla="*/ 999041 h 1925874"/>
                <a:gd name="connsiteX15" fmla="*/ 4371 w 1274452"/>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7669 w 1277750"/>
                <a:gd name="connsiteY0" fmla="*/ 914855 h 1925874"/>
                <a:gd name="connsiteX1" fmla="*/ 8343 w 1277750"/>
                <a:gd name="connsiteY1" fmla="*/ 103538 h 1925874"/>
                <a:gd name="connsiteX2" fmla="*/ 63805 w 1277750"/>
                <a:gd name="connsiteY2" fmla="*/ 8681 h 1925874"/>
                <a:gd name="connsiteX3" fmla="*/ 373364 w 1277750"/>
                <a:gd name="connsiteY3" fmla="*/ 8185 h 1925874"/>
                <a:gd name="connsiteX4" fmla="*/ 428620 w 1277750"/>
                <a:gd name="connsiteY4" fmla="*/ 153732 h 1925874"/>
                <a:gd name="connsiteX5" fmla="*/ 492137 w 1277750"/>
                <a:gd name="connsiteY5" fmla="*/ 226453 h 1925874"/>
                <a:gd name="connsiteX6" fmla="*/ 1171695 w 1277750"/>
                <a:gd name="connsiteY6" fmla="*/ 215852 h 1925874"/>
                <a:gd name="connsiteX7" fmla="*/ 1267307 w 1277750"/>
                <a:gd name="connsiteY7" fmla="*/ 310665 h 1925874"/>
                <a:gd name="connsiteX8" fmla="*/ 1269674 w 1277750"/>
                <a:gd name="connsiteY8" fmla="*/ 1776111 h 1925874"/>
                <a:gd name="connsiteX9" fmla="*/ 1166541 w 1277750"/>
                <a:gd name="connsiteY9" fmla="*/ 1877926 h 1925874"/>
                <a:gd name="connsiteX10" fmla="*/ 433416 w 1277750"/>
                <a:gd name="connsiteY10" fmla="*/ 1878090 h 1925874"/>
                <a:gd name="connsiteX11" fmla="*/ 320332 w 1277750"/>
                <a:gd name="connsiteY11" fmla="*/ 1752193 h 1925874"/>
                <a:gd name="connsiteX12" fmla="*/ 314778 w 1277750"/>
                <a:gd name="connsiteY12" fmla="*/ 1070917 h 1925874"/>
                <a:gd name="connsiteX13" fmla="*/ 216907 w 1277750"/>
                <a:gd name="connsiteY13" fmla="*/ 1003900 h 1925874"/>
                <a:gd name="connsiteX14" fmla="*/ 79291 w 1277750"/>
                <a:gd name="connsiteY14" fmla="*/ 1003090 h 1925874"/>
                <a:gd name="connsiteX15" fmla="*/ 7669 w 1277750"/>
                <a:gd name="connsiteY15" fmla="*/ 914855 h 1925874"/>
                <a:gd name="connsiteX0" fmla="*/ 5441 w 1275522"/>
                <a:gd name="connsiteY0" fmla="*/ 914855 h 1925874"/>
                <a:gd name="connsiteX1" fmla="*/ 6115 w 1275522"/>
                <a:gd name="connsiteY1" fmla="*/ 103538 h 1925874"/>
                <a:gd name="connsiteX2" fmla="*/ 61577 w 1275522"/>
                <a:gd name="connsiteY2" fmla="*/ 8681 h 1925874"/>
                <a:gd name="connsiteX3" fmla="*/ 371136 w 1275522"/>
                <a:gd name="connsiteY3" fmla="*/ 8185 h 1925874"/>
                <a:gd name="connsiteX4" fmla="*/ 426392 w 1275522"/>
                <a:gd name="connsiteY4" fmla="*/ 153732 h 1925874"/>
                <a:gd name="connsiteX5" fmla="*/ 489909 w 1275522"/>
                <a:gd name="connsiteY5" fmla="*/ 226453 h 1925874"/>
                <a:gd name="connsiteX6" fmla="*/ 1169467 w 1275522"/>
                <a:gd name="connsiteY6" fmla="*/ 215852 h 1925874"/>
                <a:gd name="connsiteX7" fmla="*/ 1265079 w 1275522"/>
                <a:gd name="connsiteY7" fmla="*/ 310665 h 1925874"/>
                <a:gd name="connsiteX8" fmla="*/ 1267446 w 1275522"/>
                <a:gd name="connsiteY8" fmla="*/ 1776111 h 1925874"/>
                <a:gd name="connsiteX9" fmla="*/ 1164313 w 1275522"/>
                <a:gd name="connsiteY9" fmla="*/ 1877926 h 1925874"/>
                <a:gd name="connsiteX10" fmla="*/ 431188 w 1275522"/>
                <a:gd name="connsiteY10" fmla="*/ 1878090 h 1925874"/>
                <a:gd name="connsiteX11" fmla="*/ 318104 w 1275522"/>
                <a:gd name="connsiteY11" fmla="*/ 1752193 h 1925874"/>
                <a:gd name="connsiteX12" fmla="*/ 312550 w 1275522"/>
                <a:gd name="connsiteY12" fmla="*/ 1070917 h 1925874"/>
                <a:gd name="connsiteX13" fmla="*/ 214679 w 1275522"/>
                <a:gd name="connsiteY13" fmla="*/ 1003900 h 1925874"/>
                <a:gd name="connsiteX14" fmla="*/ 77063 w 1275522"/>
                <a:gd name="connsiteY14" fmla="*/ 1003090 h 1925874"/>
                <a:gd name="connsiteX15" fmla="*/ 5441 w 1275522"/>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3878 w 1273959"/>
                <a:gd name="connsiteY0" fmla="*/ 914855 h 1925874"/>
                <a:gd name="connsiteX1" fmla="*/ 4552 w 1273959"/>
                <a:gd name="connsiteY1" fmla="*/ 103538 h 1925874"/>
                <a:gd name="connsiteX2" fmla="*/ 60014 w 1273959"/>
                <a:gd name="connsiteY2" fmla="*/ 8681 h 1925874"/>
                <a:gd name="connsiteX3" fmla="*/ 369573 w 1273959"/>
                <a:gd name="connsiteY3" fmla="*/ 8185 h 1925874"/>
                <a:gd name="connsiteX4" fmla="*/ 424829 w 1273959"/>
                <a:gd name="connsiteY4" fmla="*/ 153732 h 1925874"/>
                <a:gd name="connsiteX5" fmla="*/ 488346 w 1273959"/>
                <a:gd name="connsiteY5" fmla="*/ 226453 h 1925874"/>
                <a:gd name="connsiteX6" fmla="*/ 1167904 w 1273959"/>
                <a:gd name="connsiteY6" fmla="*/ 215852 h 1925874"/>
                <a:gd name="connsiteX7" fmla="*/ 1263516 w 1273959"/>
                <a:gd name="connsiteY7" fmla="*/ 310665 h 1925874"/>
                <a:gd name="connsiteX8" fmla="*/ 1265883 w 1273959"/>
                <a:gd name="connsiteY8" fmla="*/ 1776111 h 1925874"/>
                <a:gd name="connsiteX9" fmla="*/ 1162750 w 1273959"/>
                <a:gd name="connsiteY9" fmla="*/ 1877926 h 1925874"/>
                <a:gd name="connsiteX10" fmla="*/ 429625 w 1273959"/>
                <a:gd name="connsiteY10" fmla="*/ 1878090 h 1925874"/>
                <a:gd name="connsiteX11" fmla="*/ 316541 w 1273959"/>
                <a:gd name="connsiteY11" fmla="*/ 1752193 h 1925874"/>
                <a:gd name="connsiteX12" fmla="*/ 310987 w 1273959"/>
                <a:gd name="connsiteY12" fmla="*/ 1070917 h 1925874"/>
                <a:gd name="connsiteX13" fmla="*/ 213116 w 1273959"/>
                <a:gd name="connsiteY13" fmla="*/ 1003900 h 1925874"/>
                <a:gd name="connsiteX14" fmla="*/ 75500 w 1273959"/>
                <a:gd name="connsiteY14" fmla="*/ 1003090 h 1925874"/>
                <a:gd name="connsiteX15" fmla="*/ 3878 w 1273959"/>
                <a:gd name="connsiteY15" fmla="*/ 914855 h 1925874"/>
                <a:gd name="connsiteX0" fmla="*/ 6525 w 1276606"/>
                <a:gd name="connsiteY0" fmla="*/ 914855 h 1925874"/>
                <a:gd name="connsiteX1" fmla="*/ 7199 w 1276606"/>
                <a:gd name="connsiteY1" fmla="*/ 103538 h 1925874"/>
                <a:gd name="connsiteX2" fmla="*/ 98561 w 1276606"/>
                <a:gd name="connsiteY2" fmla="*/ 8681 h 1925874"/>
                <a:gd name="connsiteX3" fmla="*/ 372220 w 1276606"/>
                <a:gd name="connsiteY3" fmla="*/ 8185 h 1925874"/>
                <a:gd name="connsiteX4" fmla="*/ 427476 w 1276606"/>
                <a:gd name="connsiteY4" fmla="*/ 153732 h 1925874"/>
                <a:gd name="connsiteX5" fmla="*/ 490993 w 1276606"/>
                <a:gd name="connsiteY5" fmla="*/ 226453 h 1925874"/>
                <a:gd name="connsiteX6" fmla="*/ 1170551 w 1276606"/>
                <a:gd name="connsiteY6" fmla="*/ 215852 h 1925874"/>
                <a:gd name="connsiteX7" fmla="*/ 1266163 w 1276606"/>
                <a:gd name="connsiteY7" fmla="*/ 310665 h 1925874"/>
                <a:gd name="connsiteX8" fmla="*/ 1268530 w 1276606"/>
                <a:gd name="connsiteY8" fmla="*/ 1776111 h 1925874"/>
                <a:gd name="connsiteX9" fmla="*/ 1165397 w 1276606"/>
                <a:gd name="connsiteY9" fmla="*/ 1877926 h 1925874"/>
                <a:gd name="connsiteX10" fmla="*/ 432272 w 1276606"/>
                <a:gd name="connsiteY10" fmla="*/ 1878090 h 1925874"/>
                <a:gd name="connsiteX11" fmla="*/ 319188 w 1276606"/>
                <a:gd name="connsiteY11" fmla="*/ 1752193 h 1925874"/>
                <a:gd name="connsiteX12" fmla="*/ 313634 w 1276606"/>
                <a:gd name="connsiteY12" fmla="*/ 1070917 h 1925874"/>
                <a:gd name="connsiteX13" fmla="*/ 215763 w 1276606"/>
                <a:gd name="connsiteY13" fmla="*/ 1003900 h 1925874"/>
                <a:gd name="connsiteX14" fmla="*/ 78147 w 1276606"/>
                <a:gd name="connsiteY14" fmla="*/ 1003090 h 1925874"/>
                <a:gd name="connsiteX15" fmla="*/ 6525 w 1276606"/>
                <a:gd name="connsiteY15" fmla="*/ 914855 h 1925874"/>
                <a:gd name="connsiteX0" fmla="*/ 6525 w 1276606"/>
                <a:gd name="connsiteY0" fmla="*/ 913843 h 1924862"/>
                <a:gd name="connsiteX1" fmla="*/ 7199 w 1276606"/>
                <a:gd name="connsiteY1" fmla="*/ 102526 h 1924862"/>
                <a:gd name="connsiteX2" fmla="*/ 98561 w 1276606"/>
                <a:gd name="connsiteY2" fmla="*/ 7669 h 1924862"/>
                <a:gd name="connsiteX3" fmla="*/ 372220 w 1276606"/>
                <a:gd name="connsiteY3" fmla="*/ 7173 h 1924862"/>
                <a:gd name="connsiteX4" fmla="*/ 427476 w 1276606"/>
                <a:gd name="connsiteY4" fmla="*/ 152720 h 1924862"/>
                <a:gd name="connsiteX5" fmla="*/ 490993 w 1276606"/>
                <a:gd name="connsiteY5" fmla="*/ 225441 h 1924862"/>
                <a:gd name="connsiteX6" fmla="*/ 1170551 w 1276606"/>
                <a:gd name="connsiteY6" fmla="*/ 214840 h 1924862"/>
                <a:gd name="connsiteX7" fmla="*/ 1266163 w 1276606"/>
                <a:gd name="connsiteY7" fmla="*/ 309653 h 1924862"/>
                <a:gd name="connsiteX8" fmla="*/ 1268530 w 1276606"/>
                <a:gd name="connsiteY8" fmla="*/ 1775099 h 1924862"/>
                <a:gd name="connsiteX9" fmla="*/ 1165397 w 1276606"/>
                <a:gd name="connsiteY9" fmla="*/ 1876914 h 1924862"/>
                <a:gd name="connsiteX10" fmla="*/ 432272 w 1276606"/>
                <a:gd name="connsiteY10" fmla="*/ 1877078 h 1924862"/>
                <a:gd name="connsiteX11" fmla="*/ 319188 w 1276606"/>
                <a:gd name="connsiteY11" fmla="*/ 1751181 h 1924862"/>
                <a:gd name="connsiteX12" fmla="*/ 313634 w 1276606"/>
                <a:gd name="connsiteY12" fmla="*/ 1069905 h 1924862"/>
                <a:gd name="connsiteX13" fmla="*/ 215763 w 1276606"/>
                <a:gd name="connsiteY13" fmla="*/ 1002888 h 1924862"/>
                <a:gd name="connsiteX14" fmla="*/ 78147 w 1276606"/>
                <a:gd name="connsiteY14" fmla="*/ 1002078 h 1924862"/>
                <a:gd name="connsiteX15" fmla="*/ 6525 w 1276606"/>
                <a:gd name="connsiteY15" fmla="*/ 913843 h 1924862"/>
                <a:gd name="connsiteX0" fmla="*/ 6525 w 1276606"/>
                <a:gd name="connsiteY0" fmla="*/ 915466 h 1926485"/>
                <a:gd name="connsiteX1" fmla="*/ 7199 w 1276606"/>
                <a:gd name="connsiteY1" fmla="*/ 104149 h 1926485"/>
                <a:gd name="connsiteX2" fmla="*/ 98561 w 1276606"/>
                <a:gd name="connsiteY2" fmla="*/ 9292 h 1926485"/>
                <a:gd name="connsiteX3" fmla="*/ 372220 w 1276606"/>
                <a:gd name="connsiteY3" fmla="*/ 8796 h 1926485"/>
                <a:gd name="connsiteX4" fmla="*/ 427476 w 1276606"/>
                <a:gd name="connsiteY4" fmla="*/ 154343 h 1926485"/>
                <a:gd name="connsiteX5" fmla="*/ 490993 w 1276606"/>
                <a:gd name="connsiteY5" fmla="*/ 227064 h 1926485"/>
                <a:gd name="connsiteX6" fmla="*/ 1170551 w 1276606"/>
                <a:gd name="connsiteY6" fmla="*/ 216463 h 1926485"/>
                <a:gd name="connsiteX7" fmla="*/ 1266163 w 1276606"/>
                <a:gd name="connsiteY7" fmla="*/ 311276 h 1926485"/>
                <a:gd name="connsiteX8" fmla="*/ 1268530 w 1276606"/>
                <a:gd name="connsiteY8" fmla="*/ 1776722 h 1926485"/>
                <a:gd name="connsiteX9" fmla="*/ 1165397 w 1276606"/>
                <a:gd name="connsiteY9" fmla="*/ 1878537 h 1926485"/>
                <a:gd name="connsiteX10" fmla="*/ 432272 w 1276606"/>
                <a:gd name="connsiteY10" fmla="*/ 1878701 h 1926485"/>
                <a:gd name="connsiteX11" fmla="*/ 319188 w 1276606"/>
                <a:gd name="connsiteY11" fmla="*/ 1752804 h 1926485"/>
                <a:gd name="connsiteX12" fmla="*/ 313634 w 1276606"/>
                <a:gd name="connsiteY12" fmla="*/ 1071528 h 1926485"/>
                <a:gd name="connsiteX13" fmla="*/ 215763 w 1276606"/>
                <a:gd name="connsiteY13" fmla="*/ 1004511 h 1926485"/>
                <a:gd name="connsiteX14" fmla="*/ 78147 w 1276606"/>
                <a:gd name="connsiteY14" fmla="*/ 1003701 h 1926485"/>
                <a:gd name="connsiteX15" fmla="*/ 6525 w 1276606"/>
                <a:gd name="connsiteY15" fmla="*/ 915466 h 1926485"/>
                <a:gd name="connsiteX0" fmla="*/ 1640 w 1271721"/>
                <a:gd name="connsiteY0" fmla="*/ 907920 h 1918939"/>
                <a:gd name="connsiteX1" fmla="*/ 2314 w 1271721"/>
                <a:gd name="connsiteY1" fmla="*/ 96603 h 1918939"/>
                <a:gd name="connsiteX2" fmla="*/ 93676 w 1271721"/>
                <a:gd name="connsiteY2" fmla="*/ 1746 h 1918939"/>
                <a:gd name="connsiteX3" fmla="*/ 367335 w 1271721"/>
                <a:gd name="connsiteY3" fmla="*/ 1250 h 1918939"/>
                <a:gd name="connsiteX4" fmla="*/ 422591 w 1271721"/>
                <a:gd name="connsiteY4" fmla="*/ 146797 h 1918939"/>
                <a:gd name="connsiteX5" fmla="*/ 486108 w 1271721"/>
                <a:gd name="connsiteY5" fmla="*/ 219518 h 1918939"/>
                <a:gd name="connsiteX6" fmla="*/ 1165666 w 1271721"/>
                <a:gd name="connsiteY6" fmla="*/ 208917 h 1918939"/>
                <a:gd name="connsiteX7" fmla="*/ 1261278 w 1271721"/>
                <a:gd name="connsiteY7" fmla="*/ 303730 h 1918939"/>
                <a:gd name="connsiteX8" fmla="*/ 1263645 w 1271721"/>
                <a:gd name="connsiteY8" fmla="*/ 1769176 h 1918939"/>
                <a:gd name="connsiteX9" fmla="*/ 1160512 w 1271721"/>
                <a:gd name="connsiteY9" fmla="*/ 1870991 h 1918939"/>
                <a:gd name="connsiteX10" fmla="*/ 427387 w 1271721"/>
                <a:gd name="connsiteY10" fmla="*/ 1871155 h 1918939"/>
                <a:gd name="connsiteX11" fmla="*/ 314303 w 1271721"/>
                <a:gd name="connsiteY11" fmla="*/ 1745258 h 1918939"/>
                <a:gd name="connsiteX12" fmla="*/ 308749 w 1271721"/>
                <a:gd name="connsiteY12" fmla="*/ 1063982 h 1918939"/>
                <a:gd name="connsiteX13" fmla="*/ 210878 w 1271721"/>
                <a:gd name="connsiteY13" fmla="*/ 996965 h 1918939"/>
                <a:gd name="connsiteX14" fmla="*/ 73262 w 1271721"/>
                <a:gd name="connsiteY14" fmla="*/ 996155 h 1918939"/>
                <a:gd name="connsiteX15" fmla="*/ 1640 w 1271721"/>
                <a:gd name="connsiteY15" fmla="*/ 907920 h 1918939"/>
                <a:gd name="connsiteX0" fmla="*/ 186 w 1270267"/>
                <a:gd name="connsiteY0" fmla="*/ 907920 h 1918939"/>
                <a:gd name="connsiteX1" fmla="*/ 860 w 1270267"/>
                <a:gd name="connsiteY1" fmla="*/ 96603 h 1918939"/>
                <a:gd name="connsiteX2" fmla="*/ 92222 w 1270267"/>
                <a:gd name="connsiteY2" fmla="*/ 1746 h 1918939"/>
                <a:gd name="connsiteX3" fmla="*/ 365881 w 1270267"/>
                <a:gd name="connsiteY3" fmla="*/ 1250 h 1918939"/>
                <a:gd name="connsiteX4" fmla="*/ 421137 w 1270267"/>
                <a:gd name="connsiteY4" fmla="*/ 146797 h 1918939"/>
                <a:gd name="connsiteX5" fmla="*/ 484654 w 1270267"/>
                <a:gd name="connsiteY5" fmla="*/ 219518 h 1918939"/>
                <a:gd name="connsiteX6" fmla="*/ 1164212 w 1270267"/>
                <a:gd name="connsiteY6" fmla="*/ 208917 h 1918939"/>
                <a:gd name="connsiteX7" fmla="*/ 1259824 w 1270267"/>
                <a:gd name="connsiteY7" fmla="*/ 303730 h 1918939"/>
                <a:gd name="connsiteX8" fmla="*/ 1262191 w 1270267"/>
                <a:gd name="connsiteY8" fmla="*/ 1769176 h 1918939"/>
                <a:gd name="connsiteX9" fmla="*/ 1159058 w 1270267"/>
                <a:gd name="connsiteY9" fmla="*/ 1870991 h 1918939"/>
                <a:gd name="connsiteX10" fmla="*/ 425933 w 1270267"/>
                <a:gd name="connsiteY10" fmla="*/ 1871155 h 1918939"/>
                <a:gd name="connsiteX11" fmla="*/ 312849 w 1270267"/>
                <a:gd name="connsiteY11" fmla="*/ 1745258 h 1918939"/>
                <a:gd name="connsiteX12" fmla="*/ 307295 w 1270267"/>
                <a:gd name="connsiteY12" fmla="*/ 1063982 h 1918939"/>
                <a:gd name="connsiteX13" fmla="*/ 209424 w 1270267"/>
                <a:gd name="connsiteY13" fmla="*/ 996965 h 1918939"/>
                <a:gd name="connsiteX14" fmla="*/ 71808 w 1270267"/>
                <a:gd name="connsiteY14" fmla="*/ 996155 h 1918939"/>
                <a:gd name="connsiteX15" fmla="*/ 186 w 1270267"/>
                <a:gd name="connsiteY15" fmla="*/ 907920 h 1918939"/>
                <a:gd name="connsiteX0" fmla="*/ 186 w 1285431"/>
                <a:gd name="connsiteY0" fmla="*/ 907920 h 1871155"/>
                <a:gd name="connsiteX1" fmla="*/ 860 w 1285431"/>
                <a:gd name="connsiteY1" fmla="*/ 96603 h 1871155"/>
                <a:gd name="connsiteX2" fmla="*/ 92222 w 1285431"/>
                <a:gd name="connsiteY2" fmla="*/ 1746 h 1871155"/>
                <a:gd name="connsiteX3" fmla="*/ 365881 w 1285431"/>
                <a:gd name="connsiteY3" fmla="*/ 1250 h 1871155"/>
                <a:gd name="connsiteX4" fmla="*/ 421137 w 1285431"/>
                <a:gd name="connsiteY4" fmla="*/ 146797 h 1871155"/>
                <a:gd name="connsiteX5" fmla="*/ 484654 w 1285431"/>
                <a:gd name="connsiteY5" fmla="*/ 219518 h 1871155"/>
                <a:gd name="connsiteX6" fmla="*/ 1164212 w 1285431"/>
                <a:gd name="connsiteY6" fmla="*/ 208917 h 1871155"/>
                <a:gd name="connsiteX7" fmla="*/ 1259824 w 1285431"/>
                <a:gd name="connsiteY7" fmla="*/ 303730 h 1871155"/>
                <a:gd name="connsiteX8" fmla="*/ 1262191 w 1285431"/>
                <a:gd name="connsiteY8" fmla="*/ 1769176 h 1871155"/>
                <a:gd name="connsiteX9" fmla="*/ 1159058 w 1285431"/>
                <a:gd name="connsiteY9" fmla="*/ 1870991 h 1871155"/>
                <a:gd name="connsiteX10" fmla="*/ 425933 w 1285431"/>
                <a:gd name="connsiteY10" fmla="*/ 1871155 h 1871155"/>
                <a:gd name="connsiteX11" fmla="*/ 312849 w 1285431"/>
                <a:gd name="connsiteY11" fmla="*/ 1745258 h 1871155"/>
                <a:gd name="connsiteX12" fmla="*/ 307295 w 1285431"/>
                <a:gd name="connsiteY12" fmla="*/ 1063982 h 1871155"/>
                <a:gd name="connsiteX13" fmla="*/ 209424 w 1285431"/>
                <a:gd name="connsiteY13" fmla="*/ 996965 h 1871155"/>
                <a:gd name="connsiteX14" fmla="*/ 71808 w 1285431"/>
                <a:gd name="connsiteY14" fmla="*/ 996155 h 1871155"/>
                <a:gd name="connsiteX15" fmla="*/ 186 w 128543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2849 w 1263901"/>
                <a:gd name="connsiteY11" fmla="*/ 1745258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4516"/>
                <a:gd name="connsiteX1" fmla="*/ 860 w 1263901"/>
                <a:gd name="connsiteY1" fmla="*/ 96603 h 1874516"/>
                <a:gd name="connsiteX2" fmla="*/ 92222 w 1263901"/>
                <a:gd name="connsiteY2" fmla="*/ 1746 h 1874516"/>
                <a:gd name="connsiteX3" fmla="*/ 365881 w 1263901"/>
                <a:gd name="connsiteY3" fmla="*/ 1250 h 1874516"/>
                <a:gd name="connsiteX4" fmla="*/ 421137 w 1263901"/>
                <a:gd name="connsiteY4" fmla="*/ 146797 h 1874516"/>
                <a:gd name="connsiteX5" fmla="*/ 484654 w 1263901"/>
                <a:gd name="connsiteY5" fmla="*/ 219518 h 1874516"/>
                <a:gd name="connsiteX6" fmla="*/ 1164212 w 1263901"/>
                <a:gd name="connsiteY6" fmla="*/ 208917 h 1874516"/>
                <a:gd name="connsiteX7" fmla="*/ 1259824 w 1263901"/>
                <a:gd name="connsiteY7" fmla="*/ 303730 h 1874516"/>
                <a:gd name="connsiteX8" fmla="*/ 1262191 w 1263901"/>
                <a:gd name="connsiteY8" fmla="*/ 1769176 h 1874516"/>
                <a:gd name="connsiteX9" fmla="*/ 1159058 w 1263901"/>
                <a:gd name="connsiteY9" fmla="*/ 1870991 h 1874516"/>
                <a:gd name="connsiteX10" fmla="*/ 425933 w 1263901"/>
                <a:gd name="connsiteY10" fmla="*/ 1871155 h 1874516"/>
                <a:gd name="connsiteX11" fmla="*/ 309430 w 1263901"/>
                <a:gd name="connsiteY11" fmla="*/ 1776842 h 1874516"/>
                <a:gd name="connsiteX12" fmla="*/ 307295 w 1263901"/>
                <a:gd name="connsiteY12" fmla="*/ 1063982 h 1874516"/>
                <a:gd name="connsiteX13" fmla="*/ 209424 w 1263901"/>
                <a:gd name="connsiteY13" fmla="*/ 996965 h 1874516"/>
                <a:gd name="connsiteX14" fmla="*/ 71808 w 1263901"/>
                <a:gd name="connsiteY14" fmla="*/ 996155 h 1874516"/>
                <a:gd name="connsiteX15" fmla="*/ 186 w 1263901"/>
                <a:gd name="connsiteY15" fmla="*/ 907920 h 1874516"/>
                <a:gd name="connsiteX0" fmla="*/ 186 w 1263901"/>
                <a:gd name="connsiteY0" fmla="*/ 907920 h 1874888"/>
                <a:gd name="connsiteX1" fmla="*/ 860 w 1263901"/>
                <a:gd name="connsiteY1" fmla="*/ 96603 h 1874888"/>
                <a:gd name="connsiteX2" fmla="*/ 92222 w 1263901"/>
                <a:gd name="connsiteY2" fmla="*/ 1746 h 1874888"/>
                <a:gd name="connsiteX3" fmla="*/ 365881 w 1263901"/>
                <a:gd name="connsiteY3" fmla="*/ 1250 h 1874888"/>
                <a:gd name="connsiteX4" fmla="*/ 421137 w 1263901"/>
                <a:gd name="connsiteY4" fmla="*/ 146797 h 1874888"/>
                <a:gd name="connsiteX5" fmla="*/ 484654 w 1263901"/>
                <a:gd name="connsiteY5" fmla="*/ 219518 h 1874888"/>
                <a:gd name="connsiteX6" fmla="*/ 1164212 w 1263901"/>
                <a:gd name="connsiteY6" fmla="*/ 208917 h 1874888"/>
                <a:gd name="connsiteX7" fmla="*/ 1259824 w 1263901"/>
                <a:gd name="connsiteY7" fmla="*/ 303730 h 1874888"/>
                <a:gd name="connsiteX8" fmla="*/ 1262191 w 1263901"/>
                <a:gd name="connsiteY8" fmla="*/ 1769176 h 1874888"/>
                <a:gd name="connsiteX9" fmla="*/ 1159058 w 1263901"/>
                <a:gd name="connsiteY9" fmla="*/ 1870991 h 1874888"/>
                <a:gd name="connsiteX10" fmla="*/ 425933 w 1263901"/>
                <a:gd name="connsiteY10" fmla="*/ 1871155 h 1874888"/>
                <a:gd name="connsiteX11" fmla="*/ 309430 w 1263901"/>
                <a:gd name="connsiteY11" fmla="*/ 1776842 h 1874888"/>
                <a:gd name="connsiteX12" fmla="*/ 307295 w 1263901"/>
                <a:gd name="connsiteY12" fmla="*/ 1063982 h 1874888"/>
                <a:gd name="connsiteX13" fmla="*/ 209424 w 1263901"/>
                <a:gd name="connsiteY13" fmla="*/ 996965 h 1874888"/>
                <a:gd name="connsiteX14" fmla="*/ 71808 w 1263901"/>
                <a:gd name="connsiteY14" fmla="*/ 996155 h 1874888"/>
                <a:gd name="connsiteX15" fmla="*/ 186 w 1263901"/>
                <a:gd name="connsiteY15" fmla="*/ 907920 h 1874888"/>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09430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07295 w 1263901"/>
                <a:gd name="connsiteY12" fmla="*/ 1063982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90792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90792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71808 w 1263901"/>
                <a:gd name="connsiteY14" fmla="*/ 996155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09424 w 1263901"/>
                <a:gd name="connsiteY13" fmla="*/ 996965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421137 w 1263901"/>
                <a:gd name="connsiteY4" fmla="*/ 146797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86 w 1263901"/>
                <a:gd name="connsiteY0" fmla="*/ 1013830 h 1871155"/>
                <a:gd name="connsiteX1" fmla="*/ 860 w 1263901"/>
                <a:gd name="connsiteY1" fmla="*/ 96603 h 1871155"/>
                <a:gd name="connsiteX2" fmla="*/ 92222 w 1263901"/>
                <a:gd name="connsiteY2" fmla="*/ 1746 h 1871155"/>
                <a:gd name="connsiteX3" fmla="*/ 365881 w 1263901"/>
                <a:gd name="connsiteY3" fmla="*/ 1250 h 1871155"/>
                <a:gd name="connsiteX4" fmla="*/ 765659 w 1263901"/>
                <a:gd name="connsiteY4" fmla="*/ 131023 h 1871155"/>
                <a:gd name="connsiteX5" fmla="*/ 484654 w 1263901"/>
                <a:gd name="connsiteY5" fmla="*/ 219518 h 1871155"/>
                <a:gd name="connsiteX6" fmla="*/ 1164212 w 1263901"/>
                <a:gd name="connsiteY6" fmla="*/ 208917 h 1871155"/>
                <a:gd name="connsiteX7" fmla="*/ 1259824 w 1263901"/>
                <a:gd name="connsiteY7" fmla="*/ 303730 h 1871155"/>
                <a:gd name="connsiteX8" fmla="*/ 1262191 w 1263901"/>
                <a:gd name="connsiteY8" fmla="*/ 1769176 h 1871155"/>
                <a:gd name="connsiteX9" fmla="*/ 1159058 w 1263901"/>
                <a:gd name="connsiteY9" fmla="*/ 1870991 h 1871155"/>
                <a:gd name="connsiteX10" fmla="*/ 425933 w 1263901"/>
                <a:gd name="connsiteY10" fmla="*/ 1871155 h 1871155"/>
                <a:gd name="connsiteX11" fmla="*/ 311994 w 1263901"/>
                <a:gd name="connsiteY11" fmla="*/ 1776842 h 1871155"/>
                <a:gd name="connsiteX12" fmla="*/ 313985 w 1263901"/>
                <a:gd name="connsiteY12" fmla="*/ 1129331 h 1871155"/>
                <a:gd name="connsiteX13" fmla="*/ 216115 w 1263901"/>
                <a:gd name="connsiteY13" fmla="*/ 1078088 h 1871155"/>
                <a:gd name="connsiteX14" fmla="*/ 81843 w 1263901"/>
                <a:gd name="connsiteY14" fmla="*/ 1075024 h 1871155"/>
                <a:gd name="connsiteX15" fmla="*/ 186 w 1263901"/>
                <a:gd name="connsiteY15" fmla="*/ 1013830 h 1871155"/>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486216 w 1265463"/>
                <a:gd name="connsiteY5" fmla="*/ 227964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7221 w 1265463"/>
                <a:gd name="connsiteY4" fmla="*/ 139469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2276 h 1879601"/>
                <a:gd name="connsiteX1" fmla="*/ 2422 w 1265463"/>
                <a:gd name="connsiteY1" fmla="*/ 105049 h 1879601"/>
                <a:gd name="connsiteX2" fmla="*/ 93784 w 1265463"/>
                <a:gd name="connsiteY2" fmla="*/ 10192 h 1879601"/>
                <a:gd name="connsiteX3" fmla="*/ 698586 w 1265463"/>
                <a:gd name="connsiteY3" fmla="*/ 2935 h 1879601"/>
                <a:gd name="connsiteX4" fmla="*/ 760531 w 1265463"/>
                <a:gd name="connsiteY4" fmla="*/ 105667 h 1879601"/>
                <a:gd name="connsiteX5" fmla="*/ 817360 w 1265463"/>
                <a:gd name="connsiteY5" fmla="*/ 212189 h 1879601"/>
                <a:gd name="connsiteX6" fmla="*/ 1165774 w 1265463"/>
                <a:gd name="connsiteY6" fmla="*/ 217363 h 1879601"/>
                <a:gd name="connsiteX7" fmla="*/ 1261386 w 1265463"/>
                <a:gd name="connsiteY7" fmla="*/ 312176 h 1879601"/>
                <a:gd name="connsiteX8" fmla="*/ 1263753 w 1265463"/>
                <a:gd name="connsiteY8" fmla="*/ 1777622 h 1879601"/>
                <a:gd name="connsiteX9" fmla="*/ 1160620 w 1265463"/>
                <a:gd name="connsiteY9" fmla="*/ 1879437 h 1879601"/>
                <a:gd name="connsiteX10" fmla="*/ 427495 w 1265463"/>
                <a:gd name="connsiteY10" fmla="*/ 1879601 h 1879601"/>
                <a:gd name="connsiteX11" fmla="*/ 313556 w 1265463"/>
                <a:gd name="connsiteY11" fmla="*/ 1785288 h 1879601"/>
                <a:gd name="connsiteX12" fmla="*/ 315547 w 1265463"/>
                <a:gd name="connsiteY12" fmla="*/ 1137777 h 1879601"/>
                <a:gd name="connsiteX13" fmla="*/ 217677 w 1265463"/>
                <a:gd name="connsiteY13" fmla="*/ 1086534 h 1879601"/>
                <a:gd name="connsiteX14" fmla="*/ 83405 w 1265463"/>
                <a:gd name="connsiteY14" fmla="*/ 1083470 h 1879601"/>
                <a:gd name="connsiteX15" fmla="*/ 1748 w 1265463"/>
                <a:gd name="connsiteY15" fmla="*/ 1022276 h 1879601"/>
                <a:gd name="connsiteX0" fmla="*/ 1748 w 1265463"/>
                <a:gd name="connsiteY0" fmla="*/ 1025053 h 1882378"/>
                <a:gd name="connsiteX1" fmla="*/ 2422 w 1265463"/>
                <a:gd name="connsiteY1" fmla="*/ 107826 h 1882378"/>
                <a:gd name="connsiteX2" fmla="*/ 93784 w 1265463"/>
                <a:gd name="connsiteY2" fmla="*/ 8462 h 1882378"/>
                <a:gd name="connsiteX3" fmla="*/ 698586 w 1265463"/>
                <a:gd name="connsiteY3" fmla="*/ 5712 h 1882378"/>
                <a:gd name="connsiteX4" fmla="*/ 760531 w 1265463"/>
                <a:gd name="connsiteY4" fmla="*/ 108444 h 1882378"/>
                <a:gd name="connsiteX5" fmla="*/ 817360 w 1265463"/>
                <a:gd name="connsiteY5" fmla="*/ 214966 h 1882378"/>
                <a:gd name="connsiteX6" fmla="*/ 1165774 w 1265463"/>
                <a:gd name="connsiteY6" fmla="*/ 220140 h 1882378"/>
                <a:gd name="connsiteX7" fmla="*/ 1261386 w 1265463"/>
                <a:gd name="connsiteY7" fmla="*/ 314953 h 1882378"/>
                <a:gd name="connsiteX8" fmla="*/ 1263753 w 1265463"/>
                <a:gd name="connsiteY8" fmla="*/ 1780399 h 1882378"/>
                <a:gd name="connsiteX9" fmla="*/ 1160620 w 1265463"/>
                <a:gd name="connsiteY9" fmla="*/ 1882214 h 1882378"/>
                <a:gd name="connsiteX10" fmla="*/ 427495 w 1265463"/>
                <a:gd name="connsiteY10" fmla="*/ 1882378 h 1882378"/>
                <a:gd name="connsiteX11" fmla="*/ 313556 w 1265463"/>
                <a:gd name="connsiteY11" fmla="*/ 1788065 h 1882378"/>
                <a:gd name="connsiteX12" fmla="*/ 315547 w 1265463"/>
                <a:gd name="connsiteY12" fmla="*/ 1140554 h 1882378"/>
                <a:gd name="connsiteX13" fmla="*/ 217677 w 1265463"/>
                <a:gd name="connsiteY13" fmla="*/ 1089311 h 1882378"/>
                <a:gd name="connsiteX14" fmla="*/ 83405 w 1265463"/>
                <a:gd name="connsiteY14" fmla="*/ 1086247 h 1882378"/>
                <a:gd name="connsiteX15" fmla="*/ 1748 w 1265463"/>
                <a:gd name="connsiteY15" fmla="*/ 1025053 h 1882378"/>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3768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35011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3901"/>
                <a:gd name="connsiteY0" fmla="*/ 1019510 h 1876835"/>
                <a:gd name="connsiteX1" fmla="*/ 860 w 1263901"/>
                <a:gd name="connsiteY1" fmla="*/ 102283 h 1876835"/>
                <a:gd name="connsiteX2" fmla="*/ 92222 w 1263901"/>
                <a:gd name="connsiteY2" fmla="*/ 2919 h 1876835"/>
                <a:gd name="connsiteX3" fmla="*/ 697024 w 1263901"/>
                <a:gd name="connsiteY3" fmla="*/ 169 h 1876835"/>
                <a:gd name="connsiteX4" fmla="*/ 758969 w 1263901"/>
                <a:gd name="connsiteY4" fmla="*/ 102901 h 1876835"/>
                <a:gd name="connsiteX5" fmla="*/ 815798 w 1263901"/>
                <a:gd name="connsiteY5" fmla="*/ 209423 h 1876835"/>
                <a:gd name="connsiteX6" fmla="*/ 1164212 w 1263901"/>
                <a:gd name="connsiteY6" fmla="*/ 214597 h 1876835"/>
                <a:gd name="connsiteX7" fmla="*/ 1259824 w 1263901"/>
                <a:gd name="connsiteY7" fmla="*/ 309410 h 1876835"/>
                <a:gd name="connsiteX8" fmla="*/ 1262191 w 1263901"/>
                <a:gd name="connsiteY8" fmla="*/ 1774856 h 1876835"/>
                <a:gd name="connsiteX9" fmla="*/ 1159058 w 1263901"/>
                <a:gd name="connsiteY9" fmla="*/ 1876671 h 1876835"/>
                <a:gd name="connsiteX10" fmla="*/ 425933 w 1263901"/>
                <a:gd name="connsiteY10" fmla="*/ 1876835 h 1876835"/>
                <a:gd name="connsiteX11" fmla="*/ 311994 w 1263901"/>
                <a:gd name="connsiteY11" fmla="*/ 1782522 h 1876835"/>
                <a:gd name="connsiteX12" fmla="*/ 313985 w 1263901"/>
                <a:gd name="connsiteY12" fmla="*/ 1151965 h 1876835"/>
                <a:gd name="connsiteX13" fmla="*/ 216115 w 1263901"/>
                <a:gd name="connsiteY13" fmla="*/ 1081914 h 1876835"/>
                <a:gd name="connsiteX14" fmla="*/ 81843 w 1263901"/>
                <a:gd name="connsiteY14" fmla="*/ 1080704 h 1876835"/>
                <a:gd name="connsiteX15" fmla="*/ 186 w 1263901"/>
                <a:gd name="connsiteY15" fmla="*/ 1019510 h 1876835"/>
                <a:gd name="connsiteX0" fmla="*/ 186 w 1268894"/>
                <a:gd name="connsiteY0" fmla="*/ 1019510 h 1933152"/>
                <a:gd name="connsiteX1" fmla="*/ 860 w 1268894"/>
                <a:gd name="connsiteY1" fmla="*/ 102283 h 1933152"/>
                <a:gd name="connsiteX2" fmla="*/ 92222 w 1268894"/>
                <a:gd name="connsiteY2" fmla="*/ 2919 h 1933152"/>
                <a:gd name="connsiteX3" fmla="*/ 697024 w 1268894"/>
                <a:gd name="connsiteY3" fmla="*/ 169 h 1933152"/>
                <a:gd name="connsiteX4" fmla="*/ 758969 w 1268894"/>
                <a:gd name="connsiteY4" fmla="*/ 102901 h 1933152"/>
                <a:gd name="connsiteX5" fmla="*/ 815798 w 1268894"/>
                <a:gd name="connsiteY5" fmla="*/ 209423 h 1933152"/>
                <a:gd name="connsiteX6" fmla="*/ 1164212 w 1268894"/>
                <a:gd name="connsiteY6" fmla="*/ 214597 h 1933152"/>
                <a:gd name="connsiteX7" fmla="*/ 1255630 w 1268894"/>
                <a:gd name="connsiteY7" fmla="*/ 185079 h 1933152"/>
                <a:gd name="connsiteX8" fmla="*/ 1262191 w 1268894"/>
                <a:gd name="connsiteY8" fmla="*/ 1774856 h 1933152"/>
                <a:gd name="connsiteX9" fmla="*/ 1159058 w 1268894"/>
                <a:gd name="connsiteY9" fmla="*/ 1876671 h 1933152"/>
                <a:gd name="connsiteX10" fmla="*/ 425933 w 1268894"/>
                <a:gd name="connsiteY10" fmla="*/ 1876835 h 1933152"/>
                <a:gd name="connsiteX11" fmla="*/ 311994 w 1268894"/>
                <a:gd name="connsiteY11" fmla="*/ 1782522 h 1933152"/>
                <a:gd name="connsiteX12" fmla="*/ 313985 w 1268894"/>
                <a:gd name="connsiteY12" fmla="*/ 1151965 h 1933152"/>
                <a:gd name="connsiteX13" fmla="*/ 216115 w 1268894"/>
                <a:gd name="connsiteY13" fmla="*/ 1081914 h 1933152"/>
                <a:gd name="connsiteX14" fmla="*/ 81843 w 1268894"/>
                <a:gd name="connsiteY14" fmla="*/ 1080704 h 1933152"/>
                <a:gd name="connsiteX15" fmla="*/ 186 w 126889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8 w 1273774"/>
                <a:gd name="connsiteY5" fmla="*/ 209423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273774"/>
                <a:gd name="connsiteY0" fmla="*/ 1019510 h 1933152"/>
                <a:gd name="connsiteX1" fmla="*/ 860 w 1273774"/>
                <a:gd name="connsiteY1" fmla="*/ 102283 h 1933152"/>
                <a:gd name="connsiteX2" fmla="*/ 92222 w 1273774"/>
                <a:gd name="connsiteY2" fmla="*/ 2919 h 1933152"/>
                <a:gd name="connsiteX3" fmla="*/ 697024 w 1273774"/>
                <a:gd name="connsiteY3" fmla="*/ 169 h 1933152"/>
                <a:gd name="connsiteX4" fmla="*/ 758969 w 1273774"/>
                <a:gd name="connsiteY4" fmla="*/ 102901 h 1933152"/>
                <a:gd name="connsiteX5" fmla="*/ 815799 w 1273774"/>
                <a:gd name="connsiteY5" fmla="*/ 161386 h 1933152"/>
                <a:gd name="connsiteX6" fmla="*/ 1122268 w 1273774"/>
                <a:gd name="connsiteY6" fmla="*/ 175037 h 1933152"/>
                <a:gd name="connsiteX7" fmla="*/ 1255630 w 1273774"/>
                <a:gd name="connsiteY7" fmla="*/ 185079 h 1933152"/>
                <a:gd name="connsiteX8" fmla="*/ 1262191 w 1273774"/>
                <a:gd name="connsiteY8" fmla="*/ 1774856 h 1933152"/>
                <a:gd name="connsiteX9" fmla="*/ 1159058 w 1273774"/>
                <a:gd name="connsiteY9" fmla="*/ 1876671 h 1933152"/>
                <a:gd name="connsiteX10" fmla="*/ 425933 w 1273774"/>
                <a:gd name="connsiteY10" fmla="*/ 1876835 h 1933152"/>
                <a:gd name="connsiteX11" fmla="*/ 311994 w 1273774"/>
                <a:gd name="connsiteY11" fmla="*/ 1782522 h 1933152"/>
                <a:gd name="connsiteX12" fmla="*/ 313985 w 1273774"/>
                <a:gd name="connsiteY12" fmla="*/ 1151965 h 1933152"/>
                <a:gd name="connsiteX13" fmla="*/ 216115 w 1273774"/>
                <a:gd name="connsiteY13" fmla="*/ 1081914 h 1933152"/>
                <a:gd name="connsiteX14" fmla="*/ 81843 w 1273774"/>
                <a:gd name="connsiteY14" fmla="*/ 1080704 h 1933152"/>
                <a:gd name="connsiteX15" fmla="*/ 186 w 1273774"/>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313226"/>
                <a:gd name="connsiteY0" fmla="*/ 1019510 h 1933152"/>
                <a:gd name="connsiteX1" fmla="*/ 860 w 1313226"/>
                <a:gd name="connsiteY1" fmla="*/ 102283 h 1933152"/>
                <a:gd name="connsiteX2" fmla="*/ 92222 w 1313226"/>
                <a:gd name="connsiteY2" fmla="*/ 2919 h 1933152"/>
                <a:gd name="connsiteX3" fmla="*/ 697024 w 1313226"/>
                <a:gd name="connsiteY3" fmla="*/ 169 h 1933152"/>
                <a:gd name="connsiteX4" fmla="*/ 758969 w 1313226"/>
                <a:gd name="connsiteY4" fmla="*/ 102901 h 1933152"/>
                <a:gd name="connsiteX5" fmla="*/ 815799 w 1313226"/>
                <a:gd name="connsiteY5" fmla="*/ 161386 h 1933152"/>
                <a:gd name="connsiteX6" fmla="*/ 1122268 w 1313226"/>
                <a:gd name="connsiteY6" fmla="*/ 175037 h 1933152"/>
                <a:gd name="connsiteX7" fmla="*/ 1255630 w 1313226"/>
                <a:gd name="connsiteY7" fmla="*/ 185079 h 1933152"/>
                <a:gd name="connsiteX8" fmla="*/ 1262191 w 1313226"/>
                <a:gd name="connsiteY8" fmla="*/ 1774856 h 1933152"/>
                <a:gd name="connsiteX9" fmla="*/ 1159058 w 1313226"/>
                <a:gd name="connsiteY9" fmla="*/ 1876671 h 1933152"/>
                <a:gd name="connsiteX10" fmla="*/ 425933 w 1313226"/>
                <a:gd name="connsiteY10" fmla="*/ 1876835 h 1933152"/>
                <a:gd name="connsiteX11" fmla="*/ 311994 w 1313226"/>
                <a:gd name="connsiteY11" fmla="*/ 1782522 h 1933152"/>
                <a:gd name="connsiteX12" fmla="*/ 313985 w 1313226"/>
                <a:gd name="connsiteY12" fmla="*/ 1151965 h 1933152"/>
                <a:gd name="connsiteX13" fmla="*/ 216115 w 1313226"/>
                <a:gd name="connsiteY13" fmla="*/ 1081914 h 1933152"/>
                <a:gd name="connsiteX14" fmla="*/ 81843 w 1313226"/>
                <a:gd name="connsiteY14" fmla="*/ 1080704 h 1933152"/>
                <a:gd name="connsiteX15" fmla="*/ 186 w 1313226"/>
                <a:gd name="connsiteY15"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815799 w 1294719"/>
                <a:gd name="connsiteY5" fmla="*/ 161386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102901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4719"/>
                <a:gd name="connsiteY0" fmla="*/ 1019510 h 1933152"/>
                <a:gd name="connsiteX1" fmla="*/ 860 w 1294719"/>
                <a:gd name="connsiteY1" fmla="*/ 102283 h 1933152"/>
                <a:gd name="connsiteX2" fmla="*/ 92222 w 1294719"/>
                <a:gd name="connsiteY2" fmla="*/ 2919 h 1933152"/>
                <a:gd name="connsiteX3" fmla="*/ 697024 w 1294719"/>
                <a:gd name="connsiteY3" fmla="*/ 169 h 1933152"/>
                <a:gd name="connsiteX4" fmla="*/ 758969 w 1294719"/>
                <a:gd name="connsiteY4" fmla="*/ 71818 h 1933152"/>
                <a:gd name="connsiteX5" fmla="*/ 924852 w 1294719"/>
                <a:gd name="connsiteY5" fmla="*/ 155735 h 1933152"/>
                <a:gd name="connsiteX6" fmla="*/ 1255630 w 1294719"/>
                <a:gd name="connsiteY6" fmla="*/ 185079 h 1933152"/>
                <a:gd name="connsiteX7" fmla="*/ 1262191 w 1294719"/>
                <a:gd name="connsiteY7" fmla="*/ 1774856 h 1933152"/>
                <a:gd name="connsiteX8" fmla="*/ 1159058 w 1294719"/>
                <a:gd name="connsiteY8" fmla="*/ 1876671 h 1933152"/>
                <a:gd name="connsiteX9" fmla="*/ 425933 w 1294719"/>
                <a:gd name="connsiteY9" fmla="*/ 1876835 h 1933152"/>
                <a:gd name="connsiteX10" fmla="*/ 311994 w 1294719"/>
                <a:gd name="connsiteY10" fmla="*/ 1782522 h 1933152"/>
                <a:gd name="connsiteX11" fmla="*/ 313985 w 1294719"/>
                <a:gd name="connsiteY11" fmla="*/ 1151965 h 1933152"/>
                <a:gd name="connsiteX12" fmla="*/ 216115 w 1294719"/>
                <a:gd name="connsiteY12" fmla="*/ 1081914 h 1933152"/>
                <a:gd name="connsiteX13" fmla="*/ 81843 w 1294719"/>
                <a:gd name="connsiteY13" fmla="*/ 1080704 h 1933152"/>
                <a:gd name="connsiteX14" fmla="*/ 186 w 1294719"/>
                <a:gd name="connsiteY14" fmla="*/ 1019510 h 1933152"/>
                <a:gd name="connsiteX0" fmla="*/ 186 w 1290074"/>
                <a:gd name="connsiteY0" fmla="*/ 1019510 h 1876835"/>
                <a:gd name="connsiteX1" fmla="*/ 860 w 1290074"/>
                <a:gd name="connsiteY1" fmla="*/ 102283 h 1876835"/>
                <a:gd name="connsiteX2" fmla="*/ 92222 w 1290074"/>
                <a:gd name="connsiteY2" fmla="*/ 2919 h 1876835"/>
                <a:gd name="connsiteX3" fmla="*/ 697024 w 1290074"/>
                <a:gd name="connsiteY3" fmla="*/ 169 h 1876835"/>
                <a:gd name="connsiteX4" fmla="*/ 758969 w 1290074"/>
                <a:gd name="connsiteY4" fmla="*/ 71818 h 1876835"/>
                <a:gd name="connsiteX5" fmla="*/ 924852 w 1290074"/>
                <a:gd name="connsiteY5" fmla="*/ 155735 h 1876835"/>
                <a:gd name="connsiteX6" fmla="*/ 1255630 w 1290074"/>
                <a:gd name="connsiteY6" fmla="*/ 185079 h 1876835"/>
                <a:gd name="connsiteX7" fmla="*/ 1262191 w 1290074"/>
                <a:gd name="connsiteY7" fmla="*/ 1774856 h 1876835"/>
                <a:gd name="connsiteX8" fmla="*/ 1159058 w 1290074"/>
                <a:gd name="connsiteY8" fmla="*/ 1876671 h 1876835"/>
                <a:gd name="connsiteX9" fmla="*/ 425933 w 1290074"/>
                <a:gd name="connsiteY9" fmla="*/ 1876835 h 1876835"/>
                <a:gd name="connsiteX10" fmla="*/ 311994 w 1290074"/>
                <a:gd name="connsiteY10" fmla="*/ 1782522 h 1876835"/>
                <a:gd name="connsiteX11" fmla="*/ 313985 w 1290074"/>
                <a:gd name="connsiteY11" fmla="*/ 1151965 h 1876835"/>
                <a:gd name="connsiteX12" fmla="*/ 216115 w 1290074"/>
                <a:gd name="connsiteY12" fmla="*/ 1081914 h 1876835"/>
                <a:gd name="connsiteX13" fmla="*/ 81843 w 1290074"/>
                <a:gd name="connsiteY13" fmla="*/ 1080704 h 1876835"/>
                <a:gd name="connsiteX14" fmla="*/ 186 w 1290074"/>
                <a:gd name="connsiteY14" fmla="*/ 1019510 h 1876835"/>
                <a:gd name="connsiteX0" fmla="*/ 186 w 1262200"/>
                <a:gd name="connsiteY0" fmla="*/ 1019510 h 1876835"/>
                <a:gd name="connsiteX1" fmla="*/ 860 w 1262200"/>
                <a:gd name="connsiteY1" fmla="*/ 102283 h 1876835"/>
                <a:gd name="connsiteX2" fmla="*/ 92222 w 1262200"/>
                <a:gd name="connsiteY2" fmla="*/ 2919 h 1876835"/>
                <a:gd name="connsiteX3" fmla="*/ 697024 w 1262200"/>
                <a:gd name="connsiteY3" fmla="*/ 169 h 1876835"/>
                <a:gd name="connsiteX4" fmla="*/ 758969 w 1262200"/>
                <a:gd name="connsiteY4" fmla="*/ 71818 h 1876835"/>
                <a:gd name="connsiteX5" fmla="*/ 924852 w 1262200"/>
                <a:gd name="connsiteY5" fmla="*/ 155735 h 1876835"/>
                <a:gd name="connsiteX6" fmla="*/ 1255630 w 1262200"/>
                <a:gd name="connsiteY6" fmla="*/ 185079 h 1876835"/>
                <a:gd name="connsiteX7" fmla="*/ 1262191 w 1262200"/>
                <a:gd name="connsiteY7" fmla="*/ 1774856 h 1876835"/>
                <a:gd name="connsiteX8" fmla="*/ 1159058 w 1262200"/>
                <a:gd name="connsiteY8" fmla="*/ 1876671 h 1876835"/>
                <a:gd name="connsiteX9" fmla="*/ 425933 w 1262200"/>
                <a:gd name="connsiteY9" fmla="*/ 1876835 h 1876835"/>
                <a:gd name="connsiteX10" fmla="*/ 311994 w 1262200"/>
                <a:gd name="connsiteY10" fmla="*/ 1782522 h 1876835"/>
                <a:gd name="connsiteX11" fmla="*/ 313985 w 1262200"/>
                <a:gd name="connsiteY11" fmla="*/ 1151965 h 1876835"/>
                <a:gd name="connsiteX12" fmla="*/ 216115 w 1262200"/>
                <a:gd name="connsiteY12" fmla="*/ 1081914 h 1876835"/>
                <a:gd name="connsiteX13" fmla="*/ 81843 w 1262200"/>
                <a:gd name="connsiteY13" fmla="*/ 1080704 h 1876835"/>
                <a:gd name="connsiteX14" fmla="*/ 186 w 1262200"/>
                <a:gd name="connsiteY14" fmla="*/ 1019510 h 1876835"/>
                <a:gd name="connsiteX0" fmla="*/ 186 w 1272464"/>
                <a:gd name="connsiteY0" fmla="*/ 1019510 h 1931810"/>
                <a:gd name="connsiteX1" fmla="*/ 860 w 1272464"/>
                <a:gd name="connsiteY1" fmla="*/ 102283 h 1931810"/>
                <a:gd name="connsiteX2" fmla="*/ 92222 w 1272464"/>
                <a:gd name="connsiteY2" fmla="*/ 2919 h 1931810"/>
                <a:gd name="connsiteX3" fmla="*/ 697024 w 1272464"/>
                <a:gd name="connsiteY3" fmla="*/ 169 h 1931810"/>
                <a:gd name="connsiteX4" fmla="*/ 758969 w 1272464"/>
                <a:gd name="connsiteY4" fmla="*/ 71818 h 1931810"/>
                <a:gd name="connsiteX5" fmla="*/ 924852 w 1272464"/>
                <a:gd name="connsiteY5" fmla="*/ 155735 h 1931810"/>
                <a:gd name="connsiteX6" fmla="*/ 1255630 w 1272464"/>
                <a:gd name="connsiteY6" fmla="*/ 185079 h 1931810"/>
                <a:gd name="connsiteX7" fmla="*/ 1262191 w 1272464"/>
                <a:gd name="connsiteY7" fmla="*/ 1774856 h 1931810"/>
                <a:gd name="connsiteX8" fmla="*/ 1104531 w 1272464"/>
                <a:gd name="connsiteY8" fmla="*/ 1873845 h 1931810"/>
                <a:gd name="connsiteX9" fmla="*/ 425933 w 1272464"/>
                <a:gd name="connsiteY9" fmla="*/ 1876835 h 1931810"/>
                <a:gd name="connsiteX10" fmla="*/ 311994 w 1272464"/>
                <a:gd name="connsiteY10" fmla="*/ 1782522 h 1931810"/>
                <a:gd name="connsiteX11" fmla="*/ 313985 w 1272464"/>
                <a:gd name="connsiteY11" fmla="*/ 1151965 h 1931810"/>
                <a:gd name="connsiteX12" fmla="*/ 216115 w 1272464"/>
                <a:gd name="connsiteY12" fmla="*/ 1081914 h 1931810"/>
                <a:gd name="connsiteX13" fmla="*/ 81843 w 1272464"/>
                <a:gd name="connsiteY13" fmla="*/ 1080704 h 1931810"/>
                <a:gd name="connsiteX14" fmla="*/ 186 w 1272464"/>
                <a:gd name="connsiteY14" fmla="*/ 1019510 h 1931810"/>
                <a:gd name="connsiteX0" fmla="*/ 186 w 1272464"/>
                <a:gd name="connsiteY0" fmla="*/ 1019510 h 1929119"/>
                <a:gd name="connsiteX1" fmla="*/ 860 w 1272464"/>
                <a:gd name="connsiteY1" fmla="*/ 102283 h 1929119"/>
                <a:gd name="connsiteX2" fmla="*/ 92222 w 1272464"/>
                <a:gd name="connsiteY2" fmla="*/ 2919 h 1929119"/>
                <a:gd name="connsiteX3" fmla="*/ 697024 w 1272464"/>
                <a:gd name="connsiteY3" fmla="*/ 169 h 1929119"/>
                <a:gd name="connsiteX4" fmla="*/ 758969 w 1272464"/>
                <a:gd name="connsiteY4" fmla="*/ 71818 h 1929119"/>
                <a:gd name="connsiteX5" fmla="*/ 924852 w 1272464"/>
                <a:gd name="connsiteY5" fmla="*/ 155735 h 1929119"/>
                <a:gd name="connsiteX6" fmla="*/ 1255630 w 1272464"/>
                <a:gd name="connsiteY6" fmla="*/ 185079 h 1929119"/>
                <a:gd name="connsiteX7" fmla="*/ 1262191 w 1272464"/>
                <a:gd name="connsiteY7" fmla="*/ 1774856 h 1929119"/>
                <a:gd name="connsiteX8" fmla="*/ 1104531 w 1272464"/>
                <a:gd name="connsiteY8" fmla="*/ 1873845 h 1929119"/>
                <a:gd name="connsiteX9" fmla="*/ 425933 w 1272464"/>
                <a:gd name="connsiteY9" fmla="*/ 1876835 h 1929119"/>
                <a:gd name="connsiteX10" fmla="*/ 311994 w 1272464"/>
                <a:gd name="connsiteY10" fmla="*/ 1782522 h 1929119"/>
                <a:gd name="connsiteX11" fmla="*/ 313985 w 1272464"/>
                <a:gd name="connsiteY11" fmla="*/ 1151965 h 1929119"/>
                <a:gd name="connsiteX12" fmla="*/ 216115 w 1272464"/>
                <a:gd name="connsiteY12" fmla="*/ 1081914 h 1929119"/>
                <a:gd name="connsiteX13" fmla="*/ 81843 w 1272464"/>
                <a:gd name="connsiteY13" fmla="*/ 1080704 h 1929119"/>
                <a:gd name="connsiteX14" fmla="*/ 186 w 1272464"/>
                <a:gd name="connsiteY14" fmla="*/ 1019510 h 1929119"/>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924852 w 1262191"/>
                <a:gd name="connsiteY5" fmla="*/ 155735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58969 w 1262191"/>
                <a:gd name="connsiteY4" fmla="*/ 71818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7320 w 1262191"/>
                <a:gd name="connsiteY4" fmla="*/ 62546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28513 w 1262191"/>
                <a:gd name="connsiteY5" fmla="*/ 156353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6 w 1262191"/>
                <a:gd name="connsiteY4" fmla="*/ 46320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44341 w 1262191"/>
                <a:gd name="connsiteY5" fmla="*/ 15728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191"/>
                <a:gd name="connsiteY0" fmla="*/ 1019510 h 1876835"/>
                <a:gd name="connsiteX1" fmla="*/ 860 w 1262191"/>
                <a:gd name="connsiteY1" fmla="*/ 102283 h 1876835"/>
                <a:gd name="connsiteX2" fmla="*/ 92222 w 1262191"/>
                <a:gd name="connsiteY2" fmla="*/ 2919 h 1876835"/>
                <a:gd name="connsiteX3" fmla="*/ 697024 w 1262191"/>
                <a:gd name="connsiteY3" fmla="*/ 169 h 1876835"/>
                <a:gd name="connsiteX4" fmla="*/ 775257 w 1262191"/>
                <a:gd name="connsiteY4" fmla="*/ 39829 h 1876835"/>
                <a:gd name="connsiteX5" fmla="*/ 853288 w 1262191"/>
                <a:gd name="connsiteY5" fmla="*/ 129000 h 1876835"/>
                <a:gd name="connsiteX6" fmla="*/ 1255630 w 1262191"/>
                <a:gd name="connsiteY6" fmla="*/ 185079 h 1876835"/>
                <a:gd name="connsiteX7" fmla="*/ 1262191 w 1262191"/>
                <a:gd name="connsiteY7" fmla="*/ 1774856 h 1876835"/>
                <a:gd name="connsiteX8" fmla="*/ 1104531 w 1262191"/>
                <a:gd name="connsiteY8" fmla="*/ 1873845 h 1876835"/>
                <a:gd name="connsiteX9" fmla="*/ 425933 w 1262191"/>
                <a:gd name="connsiteY9" fmla="*/ 1876835 h 1876835"/>
                <a:gd name="connsiteX10" fmla="*/ 311994 w 1262191"/>
                <a:gd name="connsiteY10" fmla="*/ 1782522 h 1876835"/>
                <a:gd name="connsiteX11" fmla="*/ 313985 w 1262191"/>
                <a:gd name="connsiteY11" fmla="*/ 1151965 h 1876835"/>
                <a:gd name="connsiteX12" fmla="*/ 216115 w 1262191"/>
                <a:gd name="connsiteY12" fmla="*/ 1081914 h 1876835"/>
                <a:gd name="connsiteX13" fmla="*/ 81843 w 1262191"/>
                <a:gd name="connsiteY13" fmla="*/ 1080704 h 1876835"/>
                <a:gd name="connsiteX14" fmla="*/ 186 w 1262191"/>
                <a:gd name="connsiteY14" fmla="*/ 1019510 h 1876835"/>
                <a:gd name="connsiteX0" fmla="*/ 186 w 1262413"/>
                <a:gd name="connsiteY0" fmla="*/ 1019510 h 1876835"/>
                <a:gd name="connsiteX1" fmla="*/ 860 w 1262413"/>
                <a:gd name="connsiteY1" fmla="*/ 102283 h 1876835"/>
                <a:gd name="connsiteX2" fmla="*/ 92222 w 1262413"/>
                <a:gd name="connsiteY2" fmla="*/ 2919 h 1876835"/>
                <a:gd name="connsiteX3" fmla="*/ 697024 w 1262413"/>
                <a:gd name="connsiteY3" fmla="*/ 169 h 1876835"/>
                <a:gd name="connsiteX4" fmla="*/ 775257 w 1262413"/>
                <a:gd name="connsiteY4" fmla="*/ 39829 h 1876835"/>
                <a:gd name="connsiteX5" fmla="*/ 853288 w 1262413"/>
                <a:gd name="connsiteY5" fmla="*/ 129000 h 1876835"/>
                <a:gd name="connsiteX6" fmla="*/ 1255630 w 1262413"/>
                <a:gd name="connsiteY6" fmla="*/ 185079 h 1876835"/>
                <a:gd name="connsiteX7" fmla="*/ 1262191 w 1262413"/>
                <a:gd name="connsiteY7" fmla="*/ 1774856 h 1876835"/>
                <a:gd name="connsiteX8" fmla="*/ 1104531 w 1262413"/>
                <a:gd name="connsiteY8" fmla="*/ 1873845 h 1876835"/>
                <a:gd name="connsiteX9" fmla="*/ 425933 w 1262413"/>
                <a:gd name="connsiteY9" fmla="*/ 1876835 h 1876835"/>
                <a:gd name="connsiteX10" fmla="*/ 311994 w 1262413"/>
                <a:gd name="connsiteY10" fmla="*/ 1782522 h 1876835"/>
                <a:gd name="connsiteX11" fmla="*/ 313985 w 1262413"/>
                <a:gd name="connsiteY11" fmla="*/ 1151965 h 1876835"/>
                <a:gd name="connsiteX12" fmla="*/ 216115 w 1262413"/>
                <a:gd name="connsiteY12" fmla="*/ 1081914 h 1876835"/>
                <a:gd name="connsiteX13" fmla="*/ 81843 w 1262413"/>
                <a:gd name="connsiteY13" fmla="*/ 1080704 h 1876835"/>
                <a:gd name="connsiteX14" fmla="*/ 186 w 1262413"/>
                <a:gd name="connsiteY14" fmla="*/ 1019510 h 1876835"/>
                <a:gd name="connsiteX0" fmla="*/ 186 w 1262405"/>
                <a:gd name="connsiteY0" fmla="*/ 1019510 h 1876835"/>
                <a:gd name="connsiteX1" fmla="*/ 860 w 1262405"/>
                <a:gd name="connsiteY1" fmla="*/ 102283 h 1876835"/>
                <a:gd name="connsiteX2" fmla="*/ 92222 w 1262405"/>
                <a:gd name="connsiteY2" fmla="*/ 2919 h 1876835"/>
                <a:gd name="connsiteX3" fmla="*/ 697024 w 1262405"/>
                <a:gd name="connsiteY3" fmla="*/ 169 h 1876835"/>
                <a:gd name="connsiteX4" fmla="*/ 775257 w 1262405"/>
                <a:gd name="connsiteY4" fmla="*/ 39829 h 1876835"/>
                <a:gd name="connsiteX5" fmla="*/ 853288 w 1262405"/>
                <a:gd name="connsiteY5" fmla="*/ 129000 h 1876835"/>
                <a:gd name="connsiteX6" fmla="*/ 1255630 w 1262405"/>
                <a:gd name="connsiteY6" fmla="*/ 185079 h 1876835"/>
                <a:gd name="connsiteX7" fmla="*/ 1262191 w 1262405"/>
                <a:gd name="connsiteY7" fmla="*/ 1774856 h 1876835"/>
                <a:gd name="connsiteX8" fmla="*/ 1104531 w 1262405"/>
                <a:gd name="connsiteY8" fmla="*/ 1873845 h 1876835"/>
                <a:gd name="connsiteX9" fmla="*/ 425933 w 1262405"/>
                <a:gd name="connsiteY9" fmla="*/ 1876835 h 1876835"/>
                <a:gd name="connsiteX10" fmla="*/ 311994 w 1262405"/>
                <a:gd name="connsiteY10" fmla="*/ 1782522 h 1876835"/>
                <a:gd name="connsiteX11" fmla="*/ 313985 w 1262405"/>
                <a:gd name="connsiteY11" fmla="*/ 1151965 h 1876835"/>
                <a:gd name="connsiteX12" fmla="*/ 216115 w 1262405"/>
                <a:gd name="connsiteY12" fmla="*/ 1081914 h 1876835"/>
                <a:gd name="connsiteX13" fmla="*/ 81843 w 1262405"/>
                <a:gd name="connsiteY13" fmla="*/ 1080704 h 1876835"/>
                <a:gd name="connsiteX14" fmla="*/ 186 w 1262405"/>
                <a:gd name="connsiteY14" fmla="*/ 1019510 h 1876835"/>
                <a:gd name="connsiteX0" fmla="*/ 186 w 1262480"/>
                <a:gd name="connsiteY0" fmla="*/ 1019510 h 1876835"/>
                <a:gd name="connsiteX1" fmla="*/ 860 w 1262480"/>
                <a:gd name="connsiteY1" fmla="*/ 102283 h 1876835"/>
                <a:gd name="connsiteX2" fmla="*/ 92222 w 1262480"/>
                <a:gd name="connsiteY2" fmla="*/ 2919 h 1876835"/>
                <a:gd name="connsiteX3" fmla="*/ 697024 w 1262480"/>
                <a:gd name="connsiteY3" fmla="*/ 169 h 1876835"/>
                <a:gd name="connsiteX4" fmla="*/ 775257 w 1262480"/>
                <a:gd name="connsiteY4" fmla="*/ 39829 h 1876835"/>
                <a:gd name="connsiteX5" fmla="*/ 853288 w 1262480"/>
                <a:gd name="connsiteY5" fmla="*/ 129000 h 1876835"/>
                <a:gd name="connsiteX6" fmla="*/ 1255630 w 1262480"/>
                <a:gd name="connsiteY6" fmla="*/ 185079 h 1876835"/>
                <a:gd name="connsiteX7" fmla="*/ 1262191 w 1262480"/>
                <a:gd name="connsiteY7" fmla="*/ 1774856 h 1876835"/>
                <a:gd name="connsiteX8" fmla="*/ 1104531 w 1262480"/>
                <a:gd name="connsiteY8" fmla="*/ 1873845 h 1876835"/>
                <a:gd name="connsiteX9" fmla="*/ 425933 w 1262480"/>
                <a:gd name="connsiteY9" fmla="*/ 1876835 h 1876835"/>
                <a:gd name="connsiteX10" fmla="*/ 311994 w 1262480"/>
                <a:gd name="connsiteY10" fmla="*/ 1782522 h 1876835"/>
                <a:gd name="connsiteX11" fmla="*/ 313985 w 1262480"/>
                <a:gd name="connsiteY11" fmla="*/ 1151965 h 1876835"/>
                <a:gd name="connsiteX12" fmla="*/ 216115 w 1262480"/>
                <a:gd name="connsiteY12" fmla="*/ 1081914 h 1876835"/>
                <a:gd name="connsiteX13" fmla="*/ 81843 w 1262480"/>
                <a:gd name="connsiteY13" fmla="*/ 1080704 h 1876835"/>
                <a:gd name="connsiteX14" fmla="*/ 186 w 1262480"/>
                <a:gd name="connsiteY14" fmla="*/ 1019510 h 1876835"/>
                <a:gd name="connsiteX0" fmla="*/ 186 w 1272464"/>
                <a:gd name="connsiteY0" fmla="*/ 1039349 h 1963950"/>
                <a:gd name="connsiteX1" fmla="*/ 860 w 1272464"/>
                <a:gd name="connsiteY1" fmla="*/ 122122 h 1963950"/>
                <a:gd name="connsiteX2" fmla="*/ 92222 w 1272464"/>
                <a:gd name="connsiteY2" fmla="*/ 22758 h 1963950"/>
                <a:gd name="connsiteX3" fmla="*/ 697024 w 1272464"/>
                <a:gd name="connsiteY3" fmla="*/ 20008 h 1963950"/>
                <a:gd name="connsiteX4" fmla="*/ 775257 w 1272464"/>
                <a:gd name="connsiteY4" fmla="*/ 59668 h 1963950"/>
                <a:gd name="connsiteX5" fmla="*/ 853288 w 1272464"/>
                <a:gd name="connsiteY5" fmla="*/ 148839 h 1963950"/>
                <a:gd name="connsiteX6" fmla="*/ 1255631 w 1272464"/>
                <a:gd name="connsiteY6" fmla="*/ 8354 h 1963950"/>
                <a:gd name="connsiteX7" fmla="*/ 1262191 w 1272464"/>
                <a:gd name="connsiteY7" fmla="*/ 1794695 h 1963950"/>
                <a:gd name="connsiteX8" fmla="*/ 1104531 w 1272464"/>
                <a:gd name="connsiteY8" fmla="*/ 1893684 h 1963950"/>
                <a:gd name="connsiteX9" fmla="*/ 425933 w 1272464"/>
                <a:gd name="connsiteY9" fmla="*/ 1896674 h 1963950"/>
                <a:gd name="connsiteX10" fmla="*/ 311994 w 1272464"/>
                <a:gd name="connsiteY10" fmla="*/ 1802361 h 1963950"/>
                <a:gd name="connsiteX11" fmla="*/ 313985 w 1272464"/>
                <a:gd name="connsiteY11" fmla="*/ 1171804 h 1963950"/>
                <a:gd name="connsiteX12" fmla="*/ 216115 w 1272464"/>
                <a:gd name="connsiteY12" fmla="*/ 1101753 h 1963950"/>
                <a:gd name="connsiteX13" fmla="*/ 81843 w 1272464"/>
                <a:gd name="connsiteY13" fmla="*/ 1100543 h 1963950"/>
                <a:gd name="connsiteX14" fmla="*/ 186 w 1272464"/>
                <a:gd name="connsiteY14" fmla="*/ 1039349 h 1963950"/>
                <a:gd name="connsiteX0" fmla="*/ 186 w 1272464"/>
                <a:gd name="connsiteY0" fmla="*/ 1049737 h 1974338"/>
                <a:gd name="connsiteX1" fmla="*/ 860 w 1272464"/>
                <a:gd name="connsiteY1" fmla="*/ 132510 h 1974338"/>
                <a:gd name="connsiteX2" fmla="*/ 92222 w 1272464"/>
                <a:gd name="connsiteY2" fmla="*/ 33146 h 1974338"/>
                <a:gd name="connsiteX3" fmla="*/ 697024 w 1272464"/>
                <a:gd name="connsiteY3" fmla="*/ 30396 h 1974338"/>
                <a:gd name="connsiteX4" fmla="*/ 775257 w 1272464"/>
                <a:gd name="connsiteY4" fmla="*/ 70056 h 1974338"/>
                <a:gd name="connsiteX5" fmla="*/ 849618 w 1272464"/>
                <a:gd name="connsiteY5" fmla="*/ 33130 h 1974338"/>
                <a:gd name="connsiteX6" fmla="*/ 1255631 w 1272464"/>
                <a:gd name="connsiteY6" fmla="*/ 18742 h 1974338"/>
                <a:gd name="connsiteX7" fmla="*/ 1262191 w 1272464"/>
                <a:gd name="connsiteY7" fmla="*/ 1805083 h 1974338"/>
                <a:gd name="connsiteX8" fmla="*/ 1104531 w 1272464"/>
                <a:gd name="connsiteY8" fmla="*/ 1904072 h 1974338"/>
                <a:gd name="connsiteX9" fmla="*/ 425933 w 1272464"/>
                <a:gd name="connsiteY9" fmla="*/ 1907062 h 1974338"/>
                <a:gd name="connsiteX10" fmla="*/ 311994 w 1272464"/>
                <a:gd name="connsiteY10" fmla="*/ 1812749 h 1974338"/>
                <a:gd name="connsiteX11" fmla="*/ 313985 w 1272464"/>
                <a:gd name="connsiteY11" fmla="*/ 1182192 h 1974338"/>
                <a:gd name="connsiteX12" fmla="*/ 216115 w 1272464"/>
                <a:gd name="connsiteY12" fmla="*/ 1112141 h 1974338"/>
                <a:gd name="connsiteX13" fmla="*/ 81843 w 1272464"/>
                <a:gd name="connsiteY13" fmla="*/ 1110931 h 1974338"/>
                <a:gd name="connsiteX14" fmla="*/ 186 w 1272464"/>
                <a:gd name="connsiteY14" fmla="*/ 1049737 h 1974338"/>
                <a:gd name="connsiteX0" fmla="*/ 186 w 1300275"/>
                <a:gd name="connsiteY0" fmla="*/ 1147803 h 2072404"/>
                <a:gd name="connsiteX1" fmla="*/ 860 w 1300275"/>
                <a:gd name="connsiteY1" fmla="*/ 230576 h 2072404"/>
                <a:gd name="connsiteX2" fmla="*/ 92222 w 1300275"/>
                <a:gd name="connsiteY2" fmla="*/ 131212 h 2072404"/>
                <a:gd name="connsiteX3" fmla="*/ 697024 w 1300275"/>
                <a:gd name="connsiteY3" fmla="*/ 128462 h 2072404"/>
                <a:gd name="connsiteX4" fmla="*/ 775257 w 1300275"/>
                <a:gd name="connsiteY4" fmla="*/ 168122 h 2072404"/>
                <a:gd name="connsiteX5" fmla="*/ 1255631 w 1300275"/>
                <a:gd name="connsiteY5" fmla="*/ 116808 h 2072404"/>
                <a:gd name="connsiteX6" fmla="*/ 1262191 w 1300275"/>
                <a:gd name="connsiteY6" fmla="*/ 1903149 h 2072404"/>
                <a:gd name="connsiteX7" fmla="*/ 1104531 w 1300275"/>
                <a:gd name="connsiteY7" fmla="*/ 2002138 h 2072404"/>
                <a:gd name="connsiteX8" fmla="*/ 425933 w 1300275"/>
                <a:gd name="connsiteY8" fmla="*/ 2005128 h 2072404"/>
                <a:gd name="connsiteX9" fmla="*/ 311994 w 1300275"/>
                <a:gd name="connsiteY9" fmla="*/ 1910815 h 2072404"/>
                <a:gd name="connsiteX10" fmla="*/ 313985 w 1300275"/>
                <a:gd name="connsiteY10" fmla="*/ 1280258 h 2072404"/>
                <a:gd name="connsiteX11" fmla="*/ 216115 w 1300275"/>
                <a:gd name="connsiteY11" fmla="*/ 1210207 h 2072404"/>
                <a:gd name="connsiteX12" fmla="*/ 81843 w 1300275"/>
                <a:gd name="connsiteY12" fmla="*/ 1208997 h 2072404"/>
                <a:gd name="connsiteX13" fmla="*/ 186 w 1300275"/>
                <a:gd name="connsiteY13" fmla="*/ 1147803 h 2072404"/>
                <a:gd name="connsiteX0" fmla="*/ 186 w 1305884"/>
                <a:gd name="connsiteY0" fmla="*/ 1160013 h 2084614"/>
                <a:gd name="connsiteX1" fmla="*/ 860 w 1305884"/>
                <a:gd name="connsiteY1" fmla="*/ 242786 h 2084614"/>
                <a:gd name="connsiteX2" fmla="*/ 92222 w 1305884"/>
                <a:gd name="connsiteY2" fmla="*/ 143422 h 2084614"/>
                <a:gd name="connsiteX3" fmla="*/ 697024 w 1305884"/>
                <a:gd name="connsiteY3" fmla="*/ 140672 h 2084614"/>
                <a:gd name="connsiteX4" fmla="*/ 1255631 w 1305884"/>
                <a:gd name="connsiteY4" fmla="*/ 129018 h 2084614"/>
                <a:gd name="connsiteX5" fmla="*/ 1262191 w 1305884"/>
                <a:gd name="connsiteY5" fmla="*/ 1915359 h 2084614"/>
                <a:gd name="connsiteX6" fmla="*/ 1104531 w 1305884"/>
                <a:gd name="connsiteY6" fmla="*/ 2014348 h 2084614"/>
                <a:gd name="connsiteX7" fmla="*/ 425933 w 1305884"/>
                <a:gd name="connsiteY7" fmla="*/ 2017338 h 2084614"/>
                <a:gd name="connsiteX8" fmla="*/ 311994 w 1305884"/>
                <a:gd name="connsiteY8" fmla="*/ 1923025 h 2084614"/>
                <a:gd name="connsiteX9" fmla="*/ 313985 w 1305884"/>
                <a:gd name="connsiteY9" fmla="*/ 1292468 h 2084614"/>
                <a:gd name="connsiteX10" fmla="*/ 216115 w 1305884"/>
                <a:gd name="connsiteY10" fmla="*/ 1222417 h 2084614"/>
                <a:gd name="connsiteX11" fmla="*/ 81843 w 1305884"/>
                <a:gd name="connsiteY11" fmla="*/ 1221207 h 2084614"/>
                <a:gd name="connsiteX12" fmla="*/ 186 w 1305884"/>
                <a:gd name="connsiteY12" fmla="*/ 1160013 h 2084614"/>
                <a:gd name="connsiteX0" fmla="*/ 32549 w 1382466"/>
                <a:gd name="connsiteY0" fmla="*/ 1162728 h 2087329"/>
                <a:gd name="connsiteX1" fmla="*/ 33223 w 1382466"/>
                <a:gd name="connsiteY1" fmla="*/ 245501 h 2087329"/>
                <a:gd name="connsiteX2" fmla="*/ 124585 w 1382466"/>
                <a:gd name="connsiteY2" fmla="*/ 146137 h 2087329"/>
                <a:gd name="connsiteX3" fmla="*/ 1287994 w 1382466"/>
                <a:gd name="connsiteY3" fmla="*/ 131733 h 2087329"/>
                <a:gd name="connsiteX4" fmla="*/ 1294554 w 1382466"/>
                <a:gd name="connsiteY4" fmla="*/ 1918074 h 2087329"/>
                <a:gd name="connsiteX5" fmla="*/ 1136894 w 1382466"/>
                <a:gd name="connsiteY5" fmla="*/ 2017063 h 2087329"/>
                <a:gd name="connsiteX6" fmla="*/ 458296 w 1382466"/>
                <a:gd name="connsiteY6" fmla="*/ 2020053 h 2087329"/>
                <a:gd name="connsiteX7" fmla="*/ 344357 w 1382466"/>
                <a:gd name="connsiteY7" fmla="*/ 1925740 h 2087329"/>
                <a:gd name="connsiteX8" fmla="*/ 346348 w 1382466"/>
                <a:gd name="connsiteY8" fmla="*/ 1295183 h 2087329"/>
                <a:gd name="connsiteX9" fmla="*/ 248478 w 1382466"/>
                <a:gd name="connsiteY9" fmla="*/ 1225132 h 2087329"/>
                <a:gd name="connsiteX10" fmla="*/ 114206 w 1382466"/>
                <a:gd name="connsiteY10" fmla="*/ 1223922 h 2087329"/>
                <a:gd name="connsiteX11" fmla="*/ 32549 w 1382466"/>
                <a:gd name="connsiteY11" fmla="*/ 1162728 h 2087329"/>
                <a:gd name="connsiteX0" fmla="*/ 32549 w 1382466"/>
                <a:gd name="connsiteY0" fmla="*/ 1030995 h 1955596"/>
                <a:gd name="connsiteX1" fmla="*/ 33223 w 1382466"/>
                <a:gd name="connsiteY1" fmla="*/ 113768 h 1955596"/>
                <a:gd name="connsiteX2" fmla="*/ 124585 w 1382466"/>
                <a:gd name="connsiteY2" fmla="*/ 14404 h 1955596"/>
                <a:gd name="connsiteX3" fmla="*/ 1287994 w 1382466"/>
                <a:gd name="connsiteY3" fmla="*/ 0 h 1955596"/>
                <a:gd name="connsiteX4" fmla="*/ 1294554 w 1382466"/>
                <a:gd name="connsiteY4" fmla="*/ 1786341 h 1955596"/>
                <a:gd name="connsiteX5" fmla="*/ 1136894 w 1382466"/>
                <a:gd name="connsiteY5" fmla="*/ 1885330 h 1955596"/>
                <a:gd name="connsiteX6" fmla="*/ 458296 w 1382466"/>
                <a:gd name="connsiteY6" fmla="*/ 1888320 h 1955596"/>
                <a:gd name="connsiteX7" fmla="*/ 344357 w 1382466"/>
                <a:gd name="connsiteY7" fmla="*/ 1794007 h 1955596"/>
                <a:gd name="connsiteX8" fmla="*/ 346348 w 1382466"/>
                <a:gd name="connsiteY8" fmla="*/ 1163450 h 1955596"/>
                <a:gd name="connsiteX9" fmla="*/ 248478 w 1382466"/>
                <a:gd name="connsiteY9" fmla="*/ 1093399 h 1955596"/>
                <a:gd name="connsiteX10" fmla="*/ 114206 w 1382466"/>
                <a:gd name="connsiteY10" fmla="*/ 1092189 h 1955596"/>
                <a:gd name="connsiteX11" fmla="*/ 32549 w 1382466"/>
                <a:gd name="connsiteY11" fmla="*/ 1030995 h 1955596"/>
                <a:gd name="connsiteX0" fmla="*/ 32549 w 1303738"/>
                <a:gd name="connsiteY0" fmla="*/ 1030995 h 1955596"/>
                <a:gd name="connsiteX1" fmla="*/ 33223 w 1303738"/>
                <a:gd name="connsiteY1" fmla="*/ 113768 h 1955596"/>
                <a:gd name="connsiteX2" fmla="*/ 124585 w 1303738"/>
                <a:gd name="connsiteY2" fmla="*/ 14404 h 1955596"/>
                <a:gd name="connsiteX3" fmla="*/ 1287994 w 1303738"/>
                <a:gd name="connsiteY3" fmla="*/ 0 h 1955596"/>
                <a:gd name="connsiteX4" fmla="*/ 1294554 w 1303738"/>
                <a:gd name="connsiteY4" fmla="*/ 1786341 h 1955596"/>
                <a:gd name="connsiteX5" fmla="*/ 1136894 w 1303738"/>
                <a:gd name="connsiteY5" fmla="*/ 1885330 h 1955596"/>
                <a:gd name="connsiteX6" fmla="*/ 458296 w 1303738"/>
                <a:gd name="connsiteY6" fmla="*/ 1888320 h 1955596"/>
                <a:gd name="connsiteX7" fmla="*/ 344357 w 1303738"/>
                <a:gd name="connsiteY7" fmla="*/ 1794007 h 1955596"/>
                <a:gd name="connsiteX8" fmla="*/ 346348 w 1303738"/>
                <a:gd name="connsiteY8" fmla="*/ 1163450 h 1955596"/>
                <a:gd name="connsiteX9" fmla="*/ 248478 w 1303738"/>
                <a:gd name="connsiteY9" fmla="*/ 1093399 h 1955596"/>
                <a:gd name="connsiteX10" fmla="*/ 114206 w 1303738"/>
                <a:gd name="connsiteY10" fmla="*/ 1092189 h 1955596"/>
                <a:gd name="connsiteX11" fmla="*/ 32549 w 1303738"/>
                <a:gd name="connsiteY11" fmla="*/ 1030995 h 1955596"/>
                <a:gd name="connsiteX0" fmla="*/ 32549 w 1294616"/>
                <a:gd name="connsiteY0" fmla="*/ 1030995 h 1888320"/>
                <a:gd name="connsiteX1" fmla="*/ 33223 w 1294616"/>
                <a:gd name="connsiteY1" fmla="*/ 113768 h 1888320"/>
                <a:gd name="connsiteX2" fmla="*/ 124585 w 1294616"/>
                <a:gd name="connsiteY2" fmla="*/ 14404 h 1888320"/>
                <a:gd name="connsiteX3" fmla="*/ 1287994 w 1294616"/>
                <a:gd name="connsiteY3" fmla="*/ 0 h 1888320"/>
                <a:gd name="connsiteX4" fmla="*/ 1294554 w 1294616"/>
                <a:gd name="connsiteY4" fmla="*/ 1786341 h 1888320"/>
                <a:gd name="connsiteX5" fmla="*/ 1136894 w 1294616"/>
                <a:gd name="connsiteY5" fmla="*/ 1885330 h 1888320"/>
                <a:gd name="connsiteX6" fmla="*/ 458296 w 1294616"/>
                <a:gd name="connsiteY6" fmla="*/ 1888320 h 1888320"/>
                <a:gd name="connsiteX7" fmla="*/ 344357 w 1294616"/>
                <a:gd name="connsiteY7" fmla="*/ 1794007 h 1888320"/>
                <a:gd name="connsiteX8" fmla="*/ 346348 w 1294616"/>
                <a:gd name="connsiteY8" fmla="*/ 1163450 h 1888320"/>
                <a:gd name="connsiteX9" fmla="*/ 248478 w 1294616"/>
                <a:gd name="connsiteY9" fmla="*/ 1093399 h 1888320"/>
                <a:gd name="connsiteX10" fmla="*/ 114206 w 1294616"/>
                <a:gd name="connsiteY10" fmla="*/ 1092189 h 1888320"/>
                <a:gd name="connsiteX11" fmla="*/ 32549 w 1294616"/>
                <a:gd name="connsiteY11" fmla="*/ 1030995 h 1888320"/>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175091 h 2032416"/>
                <a:gd name="connsiteX1" fmla="*/ 33223 w 1294616"/>
                <a:gd name="connsiteY1" fmla="*/ 257864 h 2032416"/>
                <a:gd name="connsiteX2" fmla="*/ 124585 w 1294616"/>
                <a:gd name="connsiteY2" fmla="*/ 158500 h 2032416"/>
                <a:gd name="connsiteX3" fmla="*/ 1287994 w 1294616"/>
                <a:gd name="connsiteY3" fmla="*/ 144096 h 2032416"/>
                <a:gd name="connsiteX4" fmla="*/ 1294554 w 1294616"/>
                <a:gd name="connsiteY4" fmla="*/ 1930437 h 2032416"/>
                <a:gd name="connsiteX5" fmla="*/ 1136894 w 1294616"/>
                <a:gd name="connsiteY5" fmla="*/ 2029426 h 2032416"/>
                <a:gd name="connsiteX6" fmla="*/ 458296 w 1294616"/>
                <a:gd name="connsiteY6" fmla="*/ 2032416 h 2032416"/>
                <a:gd name="connsiteX7" fmla="*/ 344357 w 1294616"/>
                <a:gd name="connsiteY7" fmla="*/ 1938103 h 2032416"/>
                <a:gd name="connsiteX8" fmla="*/ 346348 w 1294616"/>
                <a:gd name="connsiteY8" fmla="*/ 1307546 h 2032416"/>
                <a:gd name="connsiteX9" fmla="*/ 248478 w 1294616"/>
                <a:gd name="connsiteY9" fmla="*/ 1237495 h 2032416"/>
                <a:gd name="connsiteX10" fmla="*/ 114206 w 1294616"/>
                <a:gd name="connsiteY10" fmla="*/ 1236285 h 2032416"/>
                <a:gd name="connsiteX11" fmla="*/ 32549 w 1294616"/>
                <a:gd name="connsiteY11" fmla="*/ 1175091 h 2032416"/>
                <a:gd name="connsiteX0" fmla="*/ 32549 w 1294616"/>
                <a:gd name="connsiteY0" fmla="*/ 1031139 h 1888464"/>
                <a:gd name="connsiteX1" fmla="*/ 33223 w 1294616"/>
                <a:gd name="connsiteY1" fmla="*/ 113912 h 1888464"/>
                <a:gd name="connsiteX2" fmla="*/ 124585 w 1294616"/>
                <a:gd name="connsiteY2" fmla="*/ 14548 h 1888464"/>
                <a:gd name="connsiteX3" fmla="*/ 1287994 w 1294616"/>
                <a:gd name="connsiteY3" fmla="*/ 144 h 1888464"/>
                <a:gd name="connsiteX4" fmla="*/ 1294554 w 1294616"/>
                <a:gd name="connsiteY4" fmla="*/ 1786485 h 1888464"/>
                <a:gd name="connsiteX5" fmla="*/ 1136894 w 1294616"/>
                <a:gd name="connsiteY5" fmla="*/ 1885474 h 1888464"/>
                <a:gd name="connsiteX6" fmla="*/ 458296 w 1294616"/>
                <a:gd name="connsiteY6" fmla="*/ 1888464 h 1888464"/>
                <a:gd name="connsiteX7" fmla="*/ 344357 w 1294616"/>
                <a:gd name="connsiteY7" fmla="*/ 1794151 h 1888464"/>
                <a:gd name="connsiteX8" fmla="*/ 346348 w 1294616"/>
                <a:gd name="connsiteY8" fmla="*/ 1163594 h 1888464"/>
                <a:gd name="connsiteX9" fmla="*/ 248478 w 1294616"/>
                <a:gd name="connsiteY9" fmla="*/ 1093543 h 1888464"/>
                <a:gd name="connsiteX10" fmla="*/ 114206 w 1294616"/>
                <a:gd name="connsiteY10" fmla="*/ 1092333 h 1888464"/>
                <a:gd name="connsiteX11" fmla="*/ 32549 w 1294616"/>
                <a:gd name="connsiteY11" fmla="*/ 1031139 h 1888464"/>
                <a:gd name="connsiteX0" fmla="*/ 32549 w 1373715"/>
                <a:gd name="connsiteY0" fmla="*/ 1095935 h 1953260"/>
                <a:gd name="connsiteX1" fmla="*/ 33223 w 1373715"/>
                <a:gd name="connsiteY1" fmla="*/ 178708 h 1953260"/>
                <a:gd name="connsiteX2" fmla="*/ 124585 w 1373715"/>
                <a:gd name="connsiteY2" fmla="*/ 79344 h 1953260"/>
                <a:gd name="connsiteX3" fmla="*/ 1287994 w 1373715"/>
                <a:gd name="connsiteY3" fmla="*/ 64940 h 1953260"/>
                <a:gd name="connsiteX4" fmla="*/ 1287347 w 1373715"/>
                <a:gd name="connsiteY4" fmla="*/ 157525 h 1953260"/>
                <a:gd name="connsiteX5" fmla="*/ 1294554 w 1373715"/>
                <a:gd name="connsiteY5" fmla="*/ 1851281 h 1953260"/>
                <a:gd name="connsiteX6" fmla="*/ 1136894 w 1373715"/>
                <a:gd name="connsiteY6" fmla="*/ 1950270 h 1953260"/>
                <a:gd name="connsiteX7" fmla="*/ 458296 w 1373715"/>
                <a:gd name="connsiteY7" fmla="*/ 1953260 h 1953260"/>
                <a:gd name="connsiteX8" fmla="*/ 344357 w 1373715"/>
                <a:gd name="connsiteY8" fmla="*/ 1858947 h 1953260"/>
                <a:gd name="connsiteX9" fmla="*/ 346348 w 1373715"/>
                <a:gd name="connsiteY9" fmla="*/ 1228390 h 1953260"/>
                <a:gd name="connsiteX10" fmla="*/ 248478 w 1373715"/>
                <a:gd name="connsiteY10" fmla="*/ 1158339 h 1953260"/>
                <a:gd name="connsiteX11" fmla="*/ 114206 w 1373715"/>
                <a:gd name="connsiteY11" fmla="*/ 1157129 h 1953260"/>
                <a:gd name="connsiteX12" fmla="*/ 32549 w 1373715"/>
                <a:gd name="connsiteY12" fmla="*/ 1095935 h 1953260"/>
                <a:gd name="connsiteX0" fmla="*/ 23550 w 1295283"/>
                <a:gd name="connsiteY0" fmla="*/ 1096849 h 1954174"/>
                <a:gd name="connsiteX1" fmla="*/ 24224 w 1295283"/>
                <a:gd name="connsiteY1" fmla="*/ 179622 h 1954174"/>
                <a:gd name="connsiteX2" fmla="*/ 115586 w 1295283"/>
                <a:gd name="connsiteY2" fmla="*/ 80258 h 1954174"/>
                <a:gd name="connsiteX3" fmla="*/ 1139532 w 1295283"/>
                <a:gd name="connsiteY3" fmla="*/ 63382 h 1954174"/>
                <a:gd name="connsiteX4" fmla="*/ 1278348 w 1295283"/>
                <a:gd name="connsiteY4" fmla="*/ 158439 h 1954174"/>
                <a:gd name="connsiteX5" fmla="*/ 1285555 w 1295283"/>
                <a:gd name="connsiteY5" fmla="*/ 1852195 h 1954174"/>
                <a:gd name="connsiteX6" fmla="*/ 1127895 w 1295283"/>
                <a:gd name="connsiteY6" fmla="*/ 1951184 h 1954174"/>
                <a:gd name="connsiteX7" fmla="*/ 449297 w 1295283"/>
                <a:gd name="connsiteY7" fmla="*/ 1954174 h 1954174"/>
                <a:gd name="connsiteX8" fmla="*/ 335358 w 1295283"/>
                <a:gd name="connsiteY8" fmla="*/ 1859861 h 1954174"/>
                <a:gd name="connsiteX9" fmla="*/ 337349 w 1295283"/>
                <a:gd name="connsiteY9" fmla="*/ 1229304 h 1954174"/>
                <a:gd name="connsiteX10" fmla="*/ 239479 w 1295283"/>
                <a:gd name="connsiteY10" fmla="*/ 1159253 h 1954174"/>
                <a:gd name="connsiteX11" fmla="*/ 105207 w 1295283"/>
                <a:gd name="connsiteY11" fmla="*/ 1158043 h 1954174"/>
                <a:gd name="connsiteX12" fmla="*/ 23550 w 1295283"/>
                <a:gd name="connsiteY12" fmla="*/ 1096849 h 1954174"/>
                <a:gd name="connsiteX0" fmla="*/ 23550 w 1295283"/>
                <a:gd name="connsiteY0" fmla="*/ 1101391 h 1958716"/>
                <a:gd name="connsiteX1" fmla="*/ 24224 w 1295283"/>
                <a:gd name="connsiteY1" fmla="*/ 184164 h 1958716"/>
                <a:gd name="connsiteX2" fmla="*/ 115586 w 1295283"/>
                <a:gd name="connsiteY2" fmla="*/ 84800 h 1958716"/>
                <a:gd name="connsiteX3" fmla="*/ 1139532 w 1295283"/>
                <a:gd name="connsiteY3" fmla="*/ 67924 h 1958716"/>
                <a:gd name="connsiteX4" fmla="*/ 1278348 w 1295283"/>
                <a:gd name="connsiteY4" fmla="*/ 162981 h 1958716"/>
                <a:gd name="connsiteX5" fmla="*/ 1285555 w 1295283"/>
                <a:gd name="connsiteY5" fmla="*/ 1856737 h 1958716"/>
                <a:gd name="connsiteX6" fmla="*/ 1127895 w 1295283"/>
                <a:gd name="connsiteY6" fmla="*/ 1955726 h 1958716"/>
                <a:gd name="connsiteX7" fmla="*/ 449297 w 1295283"/>
                <a:gd name="connsiteY7" fmla="*/ 1958716 h 1958716"/>
                <a:gd name="connsiteX8" fmla="*/ 335358 w 1295283"/>
                <a:gd name="connsiteY8" fmla="*/ 1864403 h 1958716"/>
                <a:gd name="connsiteX9" fmla="*/ 337349 w 1295283"/>
                <a:gd name="connsiteY9" fmla="*/ 1233846 h 1958716"/>
                <a:gd name="connsiteX10" fmla="*/ 239479 w 1295283"/>
                <a:gd name="connsiteY10" fmla="*/ 1163795 h 1958716"/>
                <a:gd name="connsiteX11" fmla="*/ 105207 w 1295283"/>
                <a:gd name="connsiteY11" fmla="*/ 1162585 h 1958716"/>
                <a:gd name="connsiteX12" fmla="*/ 23550 w 1295283"/>
                <a:gd name="connsiteY12" fmla="*/ 1101391 h 1958716"/>
                <a:gd name="connsiteX0" fmla="*/ 23550 w 1295283"/>
                <a:gd name="connsiteY0" fmla="*/ 1039232 h 1896557"/>
                <a:gd name="connsiteX1" fmla="*/ 24224 w 1295283"/>
                <a:gd name="connsiteY1" fmla="*/ 122005 h 1896557"/>
                <a:gd name="connsiteX2" fmla="*/ 115586 w 1295283"/>
                <a:gd name="connsiteY2" fmla="*/ 22641 h 1896557"/>
                <a:gd name="connsiteX3" fmla="*/ 1139532 w 1295283"/>
                <a:gd name="connsiteY3" fmla="*/ 5765 h 1896557"/>
                <a:gd name="connsiteX4" fmla="*/ 1278348 w 1295283"/>
                <a:gd name="connsiteY4" fmla="*/ 100822 h 1896557"/>
                <a:gd name="connsiteX5" fmla="*/ 1285555 w 1295283"/>
                <a:gd name="connsiteY5" fmla="*/ 1794578 h 1896557"/>
                <a:gd name="connsiteX6" fmla="*/ 1127895 w 1295283"/>
                <a:gd name="connsiteY6" fmla="*/ 1893567 h 1896557"/>
                <a:gd name="connsiteX7" fmla="*/ 449297 w 1295283"/>
                <a:gd name="connsiteY7" fmla="*/ 1896557 h 1896557"/>
                <a:gd name="connsiteX8" fmla="*/ 335358 w 1295283"/>
                <a:gd name="connsiteY8" fmla="*/ 1802244 h 1896557"/>
                <a:gd name="connsiteX9" fmla="*/ 337349 w 1295283"/>
                <a:gd name="connsiteY9" fmla="*/ 1171687 h 1896557"/>
                <a:gd name="connsiteX10" fmla="*/ 239479 w 1295283"/>
                <a:gd name="connsiteY10" fmla="*/ 1101636 h 1896557"/>
                <a:gd name="connsiteX11" fmla="*/ 105207 w 1295283"/>
                <a:gd name="connsiteY11" fmla="*/ 1100426 h 1896557"/>
                <a:gd name="connsiteX12" fmla="*/ 23550 w 1295283"/>
                <a:gd name="connsiteY12" fmla="*/ 1039232 h 1896557"/>
                <a:gd name="connsiteX0" fmla="*/ 23550 w 1295283"/>
                <a:gd name="connsiteY0" fmla="*/ 1036027 h 1893352"/>
                <a:gd name="connsiteX1" fmla="*/ 24224 w 1295283"/>
                <a:gd name="connsiteY1" fmla="*/ 118800 h 1893352"/>
                <a:gd name="connsiteX2" fmla="*/ 115586 w 1295283"/>
                <a:gd name="connsiteY2" fmla="*/ 19436 h 1893352"/>
                <a:gd name="connsiteX3" fmla="*/ 1139532 w 1295283"/>
                <a:gd name="connsiteY3" fmla="*/ 2560 h 1893352"/>
                <a:gd name="connsiteX4" fmla="*/ 1278348 w 1295283"/>
                <a:gd name="connsiteY4" fmla="*/ 97617 h 1893352"/>
                <a:gd name="connsiteX5" fmla="*/ 1285555 w 1295283"/>
                <a:gd name="connsiteY5" fmla="*/ 1791373 h 1893352"/>
                <a:gd name="connsiteX6" fmla="*/ 1127895 w 1295283"/>
                <a:gd name="connsiteY6" fmla="*/ 1890362 h 1893352"/>
                <a:gd name="connsiteX7" fmla="*/ 449297 w 1295283"/>
                <a:gd name="connsiteY7" fmla="*/ 1893352 h 1893352"/>
                <a:gd name="connsiteX8" fmla="*/ 335358 w 1295283"/>
                <a:gd name="connsiteY8" fmla="*/ 1799039 h 1893352"/>
                <a:gd name="connsiteX9" fmla="*/ 337349 w 1295283"/>
                <a:gd name="connsiteY9" fmla="*/ 1168482 h 1893352"/>
                <a:gd name="connsiteX10" fmla="*/ 239479 w 1295283"/>
                <a:gd name="connsiteY10" fmla="*/ 1098431 h 1893352"/>
                <a:gd name="connsiteX11" fmla="*/ 105207 w 1295283"/>
                <a:gd name="connsiteY11" fmla="*/ 1097221 h 1893352"/>
                <a:gd name="connsiteX12" fmla="*/ 23550 w 1295283"/>
                <a:gd name="connsiteY12" fmla="*/ 1036027 h 1893352"/>
                <a:gd name="connsiteX0" fmla="*/ 23550 w 1295283"/>
                <a:gd name="connsiteY0" fmla="*/ 1047102 h 1967454"/>
                <a:gd name="connsiteX1" fmla="*/ 24224 w 1295283"/>
                <a:gd name="connsiteY1" fmla="*/ 129875 h 1967454"/>
                <a:gd name="connsiteX2" fmla="*/ 115586 w 1295283"/>
                <a:gd name="connsiteY2" fmla="*/ 30511 h 1967454"/>
                <a:gd name="connsiteX3" fmla="*/ 1139532 w 1295283"/>
                <a:gd name="connsiteY3" fmla="*/ 13635 h 1967454"/>
                <a:gd name="connsiteX4" fmla="*/ 1278349 w 1295283"/>
                <a:gd name="connsiteY4" fmla="*/ 76240 h 1967454"/>
                <a:gd name="connsiteX5" fmla="*/ 1285555 w 1295283"/>
                <a:gd name="connsiteY5" fmla="*/ 1802448 h 1967454"/>
                <a:gd name="connsiteX6" fmla="*/ 1127895 w 1295283"/>
                <a:gd name="connsiteY6" fmla="*/ 1901437 h 1967454"/>
                <a:gd name="connsiteX7" fmla="*/ 449297 w 1295283"/>
                <a:gd name="connsiteY7" fmla="*/ 1904427 h 1967454"/>
                <a:gd name="connsiteX8" fmla="*/ 335358 w 1295283"/>
                <a:gd name="connsiteY8" fmla="*/ 1810114 h 1967454"/>
                <a:gd name="connsiteX9" fmla="*/ 337349 w 1295283"/>
                <a:gd name="connsiteY9" fmla="*/ 1179557 h 1967454"/>
                <a:gd name="connsiteX10" fmla="*/ 239479 w 1295283"/>
                <a:gd name="connsiteY10" fmla="*/ 1109506 h 1967454"/>
                <a:gd name="connsiteX11" fmla="*/ 105207 w 1295283"/>
                <a:gd name="connsiteY11" fmla="*/ 1108296 h 1967454"/>
                <a:gd name="connsiteX12" fmla="*/ 23550 w 1295283"/>
                <a:gd name="connsiteY12" fmla="*/ 1047102 h 1967454"/>
                <a:gd name="connsiteX0" fmla="*/ 23550 w 1295283"/>
                <a:gd name="connsiteY0" fmla="*/ 1034359 h 1954711"/>
                <a:gd name="connsiteX1" fmla="*/ 24224 w 1295283"/>
                <a:gd name="connsiteY1" fmla="*/ 117132 h 1954711"/>
                <a:gd name="connsiteX2" fmla="*/ 115586 w 1295283"/>
                <a:gd name="connsiteY2" fmla="*/ 17768 h 1954711"/>
                <a:gd name="connsiteX3" fmla="*/ 1139532 w 1295283"/>
                <a:gd name="connsiteY3" fmla="*/ 892 h 1954711"/>
                <a:gd name="connsiteX4" fmla="*/ 1278349 w 1295283"/>
                <a:gd name="connsiteY4" fmla="*/ 63497 h 1954711"/>
                <a:gd name="connsiteX5" fmla="*/ 1285555 w 1295283"/>
                <a:gd name="connsiteY5" fmla="*/ 1789705 h 1954711"/>
                <a:gd name="connsiteX6" fmla="*/ 1127895 w 1295283"/>
                <a:gd name="connsiteY6" fmla="*/ 1888694 h 1954711"/>
                <a:gd name="connsiteX7" fmla="*/ 449297 w 1295283"/>
                <a:gd name="connsiteY7" fmla="*/ 1891684 h 1954711"/>
                <a:gd name="connsiteX8" fmla="*/ 335358 w 1295283"/>
                <a:gd name="connsiteY8" fmla="*/ 1797371 h 1954711"/>
                <a:gd name="connsiteX9" fmla="*/ 337349 w 1295283"/>
                <a:gd name="connsiteY9" fmla="*/ 1166814 h 1954711"/>
                <a:gd name="connsiteX10" fmla="*/ 239479 w 1295283"/>
                <a:gd name="connsiteY10" fmla="*/ 1096763 h 1954711"/>
                <a:gd name="connsiteX11" fmla="*/ 105207 w 1295283"/>
                <a:gd name="connsiteY11" fmla="*/ 1095553 h 1954711"/>
                <a:gd name="connsiteX12" fmla="*/ 23550 w 1295283"/>
                <a:gd name="connsiteY12" fmla="*/ 1034359 h 1954711"/>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520"/>
                <a:gd name="connsiteX1" fmla="*/ 28879 w 1299938"/>
                <a:gd name="connsiteY1" fmla="*/ 117941 h 1955520"/>
                <a:gd name="connsiteX2" fmla="*/ 120241 w 1299938"/>
                <a:gd name="connsiteY2" fmla="*/ 18577 h 1955520"/>
                <a:gd name="connsiteX3" fmla="*/ 1217130 w 1299938"/>
                <a:gd name="connsiteY3" fmla="*/ 773 h 1955520"/>
                <a:gd name="connsiteX4" fmla="*/ 1283004 w 1299938"/>
                <a:gd name="connsiteY4" fmla="*/ 64306 h 1955520"/>
                <a:gd name="connsiteX5" fmla="*/ 1290210 w 1299938"/>
                <a:gd name="connsiteY5" fmla="*/ 1790514 h 1955520"/>
                <a:gd name="connsiteX6" fmla="*/ 1132550 w 1299938"/>
                <a:gd name="connsiteY6" fmla="*/ 1889503 h 1955520"/>
                <a:gd name="connsiteX7" fmla="*/ 453952 w 1299938"/>
                <a:gd name="connsiteY7" fmla="*/ 1892493 h 1955520"/>
                <a:gd name="connsiteX8" fmla="*/ 340013 w 1299938"/>
                <a:gd name="connsiteY8" fmla="*/ 1798180 h 1955520"/>
                <a:gd name="connsiteX9" fmla="*/ 342004 w 1299938"/>
                <a:gd name="connsiteY9" fmla="*/ 1167623 h 1955520"/>
                <a:gd name="connsiteX10" fmla="*/ 244134 w 1299938"/>
                <a:gd name="connsiteY10" fmla="*/ 1097572 h 1955520"/>
                <a:gd name="connsiteX11" fmla="*/ 109862 w 1299938"/>
                <a:gd name="connsiteY11" fmla="*/ 1096362 h 1955520"/>
                <a:gd name="connsiteX12" fmla="*/ 28205 w 1299938"/>
                <a:gd name="connsiteY12" fmla="*/ 1035168 h 1955520"/>
                <a:gd name="connsiteX0" fmla="*/ 28205 w 1299938"/>
                <a:gd name="connsiteY0" fmla="*/ 1035168 h 1955193"/>
                <a:gd name="connsiteX1" fmla="*/ 28879 w 1299938"/>
                <a:gd name="connsiteY1" fmla="*/ 117941 h 1955193"/>
                <a:gd name="connsiteX2" fmla="*/ 120241 w 1299938"/>
                <a:gd name="connsiteY2" fmla="*/ 18577 h 1955193"/>
                <a:gd name="connsiteX3" fmla="*/ 1217130 w 1299938"/>
                <a:gd name="connsiteY3" fmla="*/ 773 h 1955193"/>
                <a:gd name="connsiteX4" fmla="*/ 1283004 w 1299938"/>
                <a:gd name="connsiteY4" fmla="*/ 68942 h 1955193"/>
                <a:gd name="connsiteX5" fmla="*/ 1290210 w 1299938"/>
                <a:gd name="connsiteY5" fmla="*/ 1790514 h 1955193"/>
                <a:gd name="connsiteX6" fmla="*/ 1132550 w 1299938"/>
                <a:gd name="connsiteY6" fmla="*/ 1889503 h 1955193"/>
                <a:gd name="connsiteX7" fmla="*/ 453952 w 1299938"/>
                <a:gd name="connsiteY7" fmla="*/ 1892493 h 1955193"/>
                <a:gd name="connsiteX8" fmla="*/ 340013 w 1299938"/>
                <a:gd name="connsiteY8" fmla="*/ 1798180 h 1955193"/>
                <a:gd name="connsiteX9" fmla="*/ 342004 w 1299938"/>
                <a:gd name="connsiteY9" fmla="*/ 1167623 h 1955193"/>
                <a:gd name="connsiteX10" fmla="*/ 244134 w 1299938"/>
                <a:gd name="connsiteY10" fmla="*/ 1097572 h 1955193"/>
                <a:gd name="connsiteX11" fmla="*/ 109862 w 1299938"/>
                <a:gd name="connsiteY11" fmla="*/ 1096362 h 1955193"/>
                <a:gd name="connsiteX12" fmla="*/ 28205 w 1299938"/>
                <a:gd name="connsiteY12" fmla="*/ 1035168 h 1955193"/>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28205 w 1299938"/>
                <a:gd name="connsiteY0" fmla="*/ 1028871 h 1948896"/>
                <a:gd name="connsiteX1" fmla="*/ 28879 w 1299938"/>
                <a:gd name="connsiteY1" fmla="*/ 111644 h 1948896"/>
                <a:gd name="connsiteX2" fmla="*/ 120241 w 1299938"/>
                <a:gd name="connsiteY2" fmla="*/ 12280 h 1948896"/>
                <a:gd name="connsiteX3" fmla="*/ 1217130 w 1299938"/>
                <a:gd name="connsiteY3" fmla="*/ 2821 h 1948896"/>
                <a:gd name="connsiteX4" fmla="*/ 1283004 w 1299938"/>
                <a:gd name="connsiteY4" fmla="*/ 62645 h 1948896"/>
                <a:gd name="connsiteX5" fmla="*/ 1290210 w 1299938"/>
                <a:gd name="connsiteY5" fmla="*/ 1784217 h 1948896"/>
                <a:gd name="connsiteX6" fmla="*/ 1132550 w 1299938"/>
                <a:gd name="connsiteY6" fmla="*/ 1883206 h 1948896"/>
                <a:gd name="connsiteX7" fmla="*/ 453952 w 1299938"/>
                <a:gd name="connsiteY7" fmla="*/ 1886196 h 1948896"/>
                <a:gd name="connsiteX8" fmla="*/ 340013 w 1299938"/>
                <a:gd name="connsiteY8" fmla="*/ 1791883 h 1948896"/>
                <a:gd name="connsiteX9" fmla="*/ 342004 w 1299938"/>
                <a:gd name="connsiteY9" fmla="*/ 1161326 h 1948896"/>
                <a:gd name="connsiteX10" fmla="*/ 244134 w 1299938"/>
                <a:gd name="connsiteY10" fmla="*/ 1091275 h 1948896"/>
                <a:gd name="connsiteX11" fmla="*/ 109862 w 1299938"/>
                <a:gd name="connsiteY11" fmla="*/ 1090065 h 1948896"/>
                <a:gd name="connsiteX12" fmla="*/ 28205 w 1299938"/>
                <a:gd name="connsiteY12" fmla="*/ 1028871 h 1948896"/>
                <a:gd name="connsiteX0" fmla="*/ 49062 w 1320795"/>
                <a:gd name="connsiteY0" fmla="*/ 1030264 h 1950289"/>
                <a:gd name="connsiteX1" fmla="*/ 49736 w 1320795"/>
                <a:gd name="connsiteY1" fmla="*/ 113037 h 1950289"/>
                <a:gd name="connsiteX2" fmla="*/ 105315 w 1320795"/>
                <a:gd name="connsiteY2" fmla="*/ 10891 h 1950289"/>
                <a:gd name="connsiteX3" fmla="*/ 1237987 w 1320795"/>
                <a:gd name="connsiteY3" fmla="*/ 4214 h 1950289"/>
                <a:gd name="connsiteX4" fmla="*/ 1303861 w 1320795"/>
                <a:gd name="connsiteY4" fmla="*/ 64038 h 1950289"/>
                <a:gd name="connsiteX5" fmla="*/ 1311067 w 1320795"/>
                <a:gd name="connsiteY5" fmla="*/ 1785610 h 1950289"/>
                <a:gd name="connsiteX6" fmla="*/ 1153407 w 1320795"/>
                <a:gd name="connsiteY6" fmla="*/ 1884599 h 1950289"/>
                <a:gd name="connsiteX7" fmla="*/ 474809 w 1320795"/>
                <a:gd name="connsiteY7" fmla="*/ 1887589 h 1950289"/>
                <a:gd name="connsiteX8" fmla="*/ 360870 w 1320795"/>
                <a:gd name="connsiteY8" fmla="*/ 1793276 h 1950289"/>
                <a:gd name="connsiteX9" fmla="*/ 362861 w 1320795"/>
                <a:gd name="connsiteY9" fmla="*/ 1162719 h 1950289"/>
                <a:gd name="connsiteX10" fmla="*/ 264991 w 1320795"/>
                <a:gd name="connsiteY10" fmla="*/ 1092668 h 1950289"/>
                <a:gd name="connsiteX11" fmla="*/ 130719 w 1320795"/>
                <a:gd name="connsiteY11" fmla="*/ 1091458 h 1950289"/>
                <a:gd name="connsiteX12" fmla="*/ 49062 w 1320795"/>
                <a:gd name="connsiteY12" fmla="*/ 1030264 h 1950289"/>
                <a:gd name="connsiteX0" fmla="*/ 49062 w 1320795"/>
                <a:gd name="connsiteY0" fmla="*/ 1026050 h 1946075"/>
                <a:gd name="connsiteX1" fmla="*/ 49736 w 1320795"/>
                <a:gd name="connsiteY1" fmla="*/ 108823 h 1946075"/>
                <a:gd name="connsiteX2" fmla="*/ 105315 w 1320795"/>
                <a:gd name="connsiteY2" fmla="*/ 6677 h 1946075"/>
                <a:gd name="connsiteX3" fmla="*/ 1237987 w 1320795"/>
                <a:gd name="connsiteY3" fmla="*/ 0 h 1946075"/>
                <a:gd name="connsiteX4" fmla="*/ 1303861 w 1320795"/>
                <a:gd name="connsiteY4" fmla="*/ 59824 h 1946075"/>
                <a:gd name="connsiteX5" fmla="*/ 1311067 w 1320795"/>
                <a:gd name="connsiteY5" fmla="*/ 1781396 h 1946075"/>
                <a:gd name="connsiteX6" fmla="*/ 1153407 w 1320795"/>
                <a:gd name="connsiteY6" fmla="*/ 1880385 h 1946075"/>
                <a:gd name="connsiteX7" fmla="*/ 474809 w 1320795"/>
                <a:gd name="connsiteY7" fmla="*/ 1883375 h 1946075"/>
                <a:gd name="connsiteX8" fmla="*/ 360870 w 1320795"/>
                <a:gd name="connsiteY8" fmla="*/ 1789062 h 1946075"/>
                <a:gd name="connsiteX9" fmla="*/ 362861 w 1320795"/>
                <a:gd name="connsiteY9" fmla="*/ 1158505 h 1946075"/>
                <a:gd name="connsiteX10" fmla="*/ 264991 w 1320795"/>
                <a:gd name="connsiteY10" fmla="*/ 1088454 h 1946075"/>
                <a:gd name="connsiteX11" fmla="*/ 130719 w 1320795"/>
                <a:gd name="connsiteY11" fmla="*/ 1087244 h 1946075"/>
                <a:gd name="connsiteX12" fmla="*/ 49062 w 1320795"/>
                <a:gd name="connsiteY12" fmla="*/ 1026050 h 1946075"/>
                <a:gd name="connsiteX0" fmla="*/ 186 w 1271919"/>
                <a:gd name="connsiteY0" fmla="*/ 1026050 h 1946075"/>
                <a:gd name="connsiteX1" fmla="*/ 860 w 1271919"/>
                <a:gd name="connsiteY1" fmla="*/ 108823 h 1946075"/>
                <a:gd name="connsiteX2" fmla="*/ 56439 w 1271919"/>
                <a:gd name="connsiteY2" fmla="*/ 6677 h 1946075"/>
                <a:gd name="connsiteX3" fmla="*/ 1189111 w 1271919"/>
                <a:gd name="connsiteY3" fmla="*/ 0 h 1946075"/>
                <a:gd name="connsiteX4" fmla="*/ 1254985 w 1271919"/>
                <a:gd name="connsiteY4" fmla="*/ 59824 h 1946075"/>
                <a:gd name="connsiteX5" fmla="*/ 1262191 w 1271919"/>
                <a:gd name="connsiteY5" fmla="*/ 1781396 h 1946075"/>
                <a:gd name="connsiteX6" fmla="*/ 1104531 w 1271919"/>
                <a:gd name="connsiteY6" fmla="*/ 1880385 h 1946075"/>
                <a:gd name="connsiteX7" fmla="*/ 425933 w 1271919"/>
                <a:gd name="connsiteY7" fmla="*/ 1883375 h 1946075"/>
                <a:gd name="connsiteX8" fmla="*/ 311994 w 1271919"/>
                <a:gd name="connsiteY8" fmla="*/ 1789062 h 1946075"/>
                <a:gd name="connsiteX9" fmla="*/ 313985 w 1271919"/>
                <a:gd name="connsiteY9" fmla="*/ 1158505 h 1946075"/>
                <a:gd name="connsiteX10" fmla="*/ 216115 w 1271919"/>
                <a:gd name="connsiteY10" fmla="*/ 1088454 h 1946075"/>
                <a:gd name="connsiteX11" fmla="*/ 81843 w 1271919"/>
                <a:gd name="connsiteY11" fmla="*/ 1087244 h 1946075"/>
                <a:gd name="connsiteX12" fmla="*/ 186 w 1271919"/>
                <a:gd name="connsiteY12" fmla="*/ 1026050 h 1946075"/>
                <a:gd name="connsiteX0" fmla="*/ 2093 w 1273826"/>
                <a:gd name="connsiteY0" fmla="*/ 1031167 h 1951192"/>
                <a:gd name="connsiteX1" fmla="*/ 14 w 1273826"/>
                <a:gd name="connsiteY1" fmla="*/ 53673 h 1951192"/>
                <a:gd name="connsiteX2" fmla="*/ 58346 w 1273826"/>
                <a:gd name="connsiteY2" fmla="*/ 11794 h 1951192"/>
                <a:gd name="connsiteX3" fmla="*/ 1191018 w 1273826"/>
                <a:gd name="connsiteY3" fmla="*/ 5117 h 1951192"/>
                <a:gd name="connsiteX4" fmla="*/ 1256892 w 1273826"/>
                <a:gd name="connsiteY4" fmla="*/ 64941 h 1951192"/>
                <a:gd name="connsiteX5" fmla="*/ 1264098 w 1273826"/>
                <a:gd name="connsiteY5" fmla="*/ 1786513 h 1951192"/>
                <a:gd name="connsiteX6" fmla="*/ 1106438 w 1273826"/>
                <a:gd name="connsiteY6" fmla="*/ 1885502 h 1951192"/>
                <a:gd name="connsiteX7" fmla="*/ 427840 w 1273826"/>
                <a:gd name="connsiteY7" fmla="*/ 1888492 h 1951192"/>
                <a:gd name="connsiteX8" fmla="*/ 313901 w 1273826"/>
                <a:gd name="connsiteY8" fmla="*/ 1794179 h 1951192"/>
                <a:gd name="connsiteX9" fmla="*/ 315892 w 1273826"/>
                <a:gd name="connsiteY9" fmla="*/ 1163622 h 1951192"/>
                <a:gd name="connsiteX10" fmla="*/ 218022 w 1273826"/>
                <a:gd name="connsiteY10" fmla="*/ 1093571 h 1951192"/>
                <a:gd name="connsiteX11" fmla="*/ 83750 w 1273826"/>
                <a:gd name="connsiteY11" fmla="*/ 1092361 h 1951192"/>
                <a:gd name="connsiteX12" fmla="*/ 2093 w 1273826"/>
                <a:gd name="connsiteY12" fmla="*/ 1031167 h 1951192"/>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079 w 1273812"/>
                <a:gd name="connsiteY0" fmla="*/ 1026050 h 1946075"/>
                <a:gd name="connsiteX1" fmla="*/ 0 w 1273812"/>
                <a:gd name="connsiteY1" fmla="*/ 48556 h 1946075"/>
                <a:gd name="connsiteX2" fmla="*/ 58332 w 1273812"/>
                <a:gd name="connsiteY2" fmla="*/ 6677 h 1946075"/>
                <a:gd name="connsiteX3" fmla="*/ 1191004 w 1273812"/>
                <a:gd name="connsiteY3" fmla="*/ 0 h 1946075"/>
                <a:gd name="connsiteX4" fmla="*/ 1256878 w 1273812"/>
                <a:gd name="connsiteY4" fmla="*/ 59824 h 1946075"/>
                <a:gd name="connsiteX5" fmla="*/ 1264084 w 1273812"/>
                <a:gd name="connsiteY5" fmla="*/ 1781396 h 1946075"/>
                <a:gd name="connsiteX6" fmla="*/ 1106424 w 1273812"/>
                <a:gd name="connsiteY6" fmla="*/ 1880385 h 1946075"/>
                <a:gd name="connsiteX7" fmla="*/ 427826 w 1273812"/>
                <a:gd name="connsiteY7" fmla="*/ 1883375 h 1946075"/>
                <a:gd name="connsiteX8" fmla="*/ 313887 w 1273812"/>
                <a:gd name="connsiteY8" fmla="*/ 1789062 h 1946075"/>
                <a:gd name="connsiteX9" fmla="*/ 315878 w 1273812"/>
                <a:gd name="connsiteY9" fmla="*/ 1158505 h 1946075"/>
                <a:gd name="connsiteX10" fmla="*/ 218008 w 1273812"/>
                <a:gd name="connsiteY10" fmla="*/ 1088454 h 1946075"/>
                <a:gd name="connsiteX11" fmla="*/ 83736 w 1273812"/>
                <a:gd name="connsiteY11" fmla="*/ 1087244 h 1946075"/>
                <a:gd name="connsiteX12" fmla="*/ 2079 w 1273812"/>
                <a:gd name="connsiteY12" fmla="*/ 1026050 h 1946075"/>
                <a:gd name="connsiteX0" fmla="*/ 2356 w 1274089"/>
                <a:gd name="connsiteY0" fmla="*/ 1026050 h 1946075"/>
                <a:gd name="connsiteX1" fmla="*/ 277 w 1274089"/>
                <a:gd name="connsiteY1" fmla="*/ 48556 h 1946075"/>
                <a:gd name="connsiteX2" fmla="*/ 58609 w 1274089"/>
                <a:gd name="connsiteY2" fmla="*/ 6677 h 1946075"/>
                <a:gd name="connsiteX3" fmla="*/ 1191281 w 1274089"/>
                <a:gd name="connsiteY3" fmla="*/ 0 h 1946075"/>
                <a:gd name="connsiteX4" fmla="*/ 1257155 w 1274089"/>
                <a:gd name="connsiteY4" fmla="*/ 59824 h 1946075"/>
                <a:gd name="connsiteX5" fmla="*/ 1264361 w 1274089"/>
                <a:gd name="connsiteY5" fmla="*/ 1781396 h 1946075"/>
                <a:gd name="connsiteX6" fmla="*/ 1106701 w 1274089"/>
                <a:gd name="connsiteY6" fmla="*/ 1880385 h 1946075"/>
                <a:gd name="connsiteX7" fmla="*/ 428103 w 1274089"/>
                <a:gd name="connsiteY7" fmla="*/ 1883375 h 1946075"/>
                <a:gd name="connsiteX8" fmla="*/ 314164 w 1274089"/>
                <a:gd name="connsiteY8" fmla="*/ 1789062 h 1946075"/>
                <a:gd name="connsiteX9" fmla="*/ 316155 w 1274089"/>
                <a:gd name="connsiteY9" fmla="*/ 1158505 h 1946075"/>
                <a:gd name="connsiteX10" fmla="*/ 218285 w 1274089"/>
                <a:gd name="connsiteY10" fmla="*/ 1088454 h 1946075"/>
                <a:gd name="connsiteX11" fmla="*/ 84013 w 1274089"/>
                <a:gd name="connsiteY11" fmla="*/ 1087244 h 1946075"/>
                <a:gd name="connsiteX12" fmla="*/ 2356 w 1274089"/>
                <a:gd name="connsiteY12" fmla="*/ 1026050 h 1946075"/>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987953"/>
                <a:gd name="connsiteX1" fmla="*/ 277 w 1274090"/>
                <a:gd name="connsiteY1" fmla="*/ 48556 h 1987953"/>
                <a:gd name="connsiteX2" fmla="*/ 58609 w 1274090"/>
                <a:gd name="connsiteY2" fmla="*/ 6677 h 1987953"/>
                <a:gd name="connsiteX3" fmla="*/ 1191281 w 1274090"/>
                <a:gd name="connsiteY3" fmla="*/ 0 h 1987953"/>
                <a:gd name="connsiteX4" fmla="*/ 1257155 w 1274090"/>
                <a:gd name="connsiteY4" fmla="*/ 59824 h 1987953"/>
                <a:gd name="connsiteX5" fmla="*/ 1264362 w 1274090"/>
                <a:gd name="connsiteY5" fmla="*/ 1844444 h 1987953"/>
                <a:gd name="connsiteX6" fmla="*/ 1106701 w 1274090"/>
                <a:gd name="connsiteY6" fmla="*/ 1880385 h 1987953"/>
                <a:gd name="connsiteX7" fmla="*/ 428103 w 1274090"/>
                <a:gd name="connsiteY7" fmla="*/ 1883375 h 1987953"/>
                <a:gd name="connsiteX8" fmla="*/ 314164 w 1274090"/>
                <a:gd name="connsiteY8" fmla="*/ 1789062 h 1987953"/>
                <a:gd name="connsiteX9" fmla="*/ 316155 w 1274090"/>
                <a:gd name="connsiteY9" fmla="*/ 1158505 h 1987953"/>
                <a:gd name="connsiteX10" fmla="*/ 218285 w 1274090"/>
                <a:gd name="connsiteY10" fmla="*/ 1088454 h 1987953"/>
                <a:gd name="connsiteX11" fmla="*/ 84013 w 1274090"/>
                <a:gd name="connsiteY11" fmla="*/ 1087244 h 1987953"/>
                <a:gd name="connsiteX12" fmla="*/ 2356 w 1274090"/>
                <a:gd name="connsiteY12" fmla="*/ 1026050 h 1987953"/>
                <a:gd name="connsiteX0" fmla="*/ 2356 w 1274090"/>
                <a:gd name="connsiteY0" fmla="*/ 1026050 h 1883375"/>
                <a:gd name="connsiteX1" fmla="*/ 277 w 1274090"/>
                <a:gd name="connsiteY1" fmla="*/ 48556 h 1883375"/>
                <a:gd name="connsiteX2" fmla="*/ 58609 w 1274090"/>
                <a:gd name="connsiteY2" fmla="*/ 6677 h 1883375"/>
                <a:gd name="connsiteX3" fmla="*/ 1191281 w 1274090"/>
                <a:gd name="connsiteY3" fmla="*/ 0 h 1883375"/>
                <a:gd name="connsiteX4" fmla="*/ 1257155 w 1274090"/>
                <a:gd name="connsiteY4" fmla="*/ 59824 h 1883375"/>
                <a:gd name="connsiteX5" fmla="*/ 1264362 w 1274090"/>
                <a:gd name="connsiteY5" fmla="*/ 1844444 h 1883375"/>
                <a:gd name="connsiteX6" fmla="*/ 1106701 w 1274090"/>
                <a:gd name="connsiteY6" fmla="*/ 1880385 h 1883375"/>
                <a:gd name="connsiteX7" fmla="*/ 428103 w 1274090"/>
                <a:gd name="connsiteY7" fmla="*/ 1883375 h 1883375"/>
                <a:gd name="connsiteX8" fmla="*/ 314164 w 1274090"/>
                <a:gd name="connsiteY8" fmla="*/ 1789062 h 1883375"/>
                <a:gd name="connsiteX9" fmla="*/ 316155 w 1274090"/>
                <a:gd name="connsiteY9" fmla="*/ 1158505 h 1883375"/>
                <a:gd name="connsiteX10" fmla="*/ 218285 w 1274090"/>
                <a:gd name="connsiteY10" fmla="*/ 1088454 h 1883375"/>
                <a:gd name="connsiteX11" fmla="*/ 84013 w 1274090"/>
                <a:gd name="connsiteY11" fmla="*/ 1087244 h 1883375"/>
                <a:gd name="connsiteX12" fmla="*/ 2356 w 1274090"/>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106701 w 1265948"/>
                <a:gd name="connsiteY6" fmla="*/ 1880385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301771"/>
                <a:gd name="connsiteY0" fmla="*/ 1026050 h 1883375"/>
                <a:gd name="connsiteX1" fmla="*/ 277 w 1301771"/>
                <a:gd name="connsiteY1" fmla="*/ 48556 h 1883375"/>
                <a:gd name="connsiteX2" fmla="*/ 58609 w 1301771"/>
                <a:gd name="connsiteY2" fmla="*/ 6677 h 1883375"/>
                <a:gd name="connsiteX3" fmla="*/ 1191281 w 1301771"/>
                <a:gd name="connsiteY3" fmla="*/ 0 h 1883375"/>
                <a:gd name="connsiteX4" fmla="*/ 1257155 w 1301771"/>
                <a:gd name="connsiteY4" fmla="*/ 59824 h 1883375"/>
                <a:gd name="connsiteX5" fmla="*/ 1264362 w 1301771"/>
                <a:gd name="connsiteY5" fmla="*/ 1844444 h 1883375"/>
                <a:gd name="connsiteX6" fmla="*/ 1233319 w 1301771"/>
                <a:gd name="connsiteY6" fmla="*/ 1878531 h 1883375"/>
                <a:gd name="connsiteX7" fmla="*/ 428103 w 1301771"/>
                <a:gd name="connsiteY7" fmla="*/ 1883375 h 1883375"/>
                <a:gd name="connsiteX8" fmla="*/ 314164 w 1301771"/>
                <a:gd name="connsiteY8" fmla="*/ 1789062 h 1883375"/>
                <a:gd name="connsiteX9" fmla="*/ 316155 w 1301771"/>
                <a:gd name="connsiteY9" fmla="*/ 1158505 h 1883375"/>
                <a:gd name="connsiteX10" fmla="*/ 218285 w 1301771"/>
                <a:gd name="connsiteY10" fmla="*/ 1088454 h 1883375"/>
                <a:gd name="connsiteX11" fmla="*/ 84013 w 1301771"/>
                <a:gd name="connsiteY11" fmla="*/ 1087244 h 1883375"/>
                <a:gd name="connsiteX12" fmla="*/ 2356 w 1301771"/>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58505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1828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3375"/>
                <a:gd name="connsiteX1" fmla="*/ 277 w 1265948"/>
                <a:gd name="connsiteY1" fmla="*/ 48556 h 1883375"/>
                <a:gd name="connsiteX2" fmla="*/ 58609 w 1265948"/>
                <a:gd name="connsiteY2" fmla="*/ 6677 h 1883375"/>
                <a:gd name="connsiteX3" fmla="*/ 1191281 w 1265948"/>
                <a:gd name="connsiteY3" fmla="*/ 0 h 1883375"/>
                <a:gd name="connsiteX4" fmla="*/ 1257155 w 1265948"/>
                <a:gd name="connsiteY4" fmla="*/ 59824 h 1883375"/>
                <a:gd name="connsiteX5" fmla="*/ 1264362 w 1265948"/>
                <a:gd name="connsiteY5" fmla="*/ 1844444 h 1883375"/>
                <a:gd name="connsiteX6" fmla="*/ 1233319 w 1265948"/>
                <a:gd name="connsiteY6" fmla="*/ 1878531 h 1883375"/>
                <a:gd name="connsiteX7" fmla="*/ 428103 w 1265948"/>
                <a:gd name="connsiteY7" fmla="*/ 1883375 h 1883375"/>
                <a:gd name="connsiteX8" fmla="*/ 314164 w 1265948"/>
                <a:gd name="connsiteY8" fmla="*/ 1789062 h 1883375"/>
                <a:gd name="connsiteX9" fmla="*/ 316155 w 1265948"/>
                <a:gd name="connsiteY9" fmla="*/ 1129762 h 1883375"/>
                <a:gd name="connsiteX10" fmla="*/ 260395 w 1265948"/>
                <a:gd name="connsiteY10" fmla="*/ 1088454 h 1883375"/>
                <a:gd name="connsiteX11" fmla="*/ 84013 w 1265948"/>
                <a:gd name="connsiteY11" fmla="*/ 1087244 h 1883375"/>
                <a:gd name="connsiteX12" fmla="*/ 2356 w 1265948"/>
                <a:gd name="connsiteY12" fmla="*/ 1026050 h 1883375"/>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789062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6073"/>
                <a:gd name="connsiteX1" fmla="*/ 277 w 1265948"/>
                <a:gd name="connsiteY1" fmla="*/ 48556 h 1886073"/>
                <a:gd name="connsiteX2" fmla="*/ 58609 w 1265948"/>
                <a:gd name="connsiteY2" fmla="*/ 6677 h 1886073"/>
                <a:gd name="connsiteX3" fmla="*/ 1191281 w 1265948"/>
                <a:gd name="connsiteY3" fmla="*/ 0 h 1886073"/>
                <a:gd name="connsiteX4" fmla="*/ 1257155 w 1265948"/>
                <a:gd name="connsiteY4" fmla="*/ 59824 h 1886073"/>
                <a:gd name="connsiteX5" fmla="*/ 1264362 w 1265948"/>
                <a:gd name="connsiteY5" fmla="*/ 1844444 h 1886073"/>
                <a:gd name="connsiteX6" fmla="*/ 1233319 w 1265948"/>
                <a:gd name="connsiteY6" fmla="*/ 1878531 h 1886073"/>
                <a:gd name="connsiteX7" fmla="*/ 368734 w 1265948"/>
                <a:gd name="connsiteY7" fmla="*/ 1884302 h 1886073"/>
                <a:gd name="connsiteX8" fmla="*/ 314164 w 1265948"/>
                <a:gd name="connsiteY8" fmla="*/ 1839130 h 1886073"/>
                <a:gd name="connsiteX9" fmla="*/ 316155 w 1265948"/>
                <a:gd name="connsiteY9" fmla="*/ 1129762 h 1886073"/>
                <a:gd name="connsiteX10" fmla="*/ 260395 w 1265948"/>
                <a:gd name="connsiteY10" fmla="*/ 1088454 h 1886073"/>
                <a:gd name="connsiteX11" fmla="*/ 84013 w 1265948"/>
                <a:gd name="connsiteY11" fmla="*/ 1087244 h 1886073"/>
                <a:gd name="connsiteX12" fmla="*/ 2356 w 1265948"/>
                <a:gd name="connsiteY12" fmla="*/ 1026050 h 1886073"/>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 name="connsiteX0" fmla="*/ 2356 w 1265948"/>
                <a:gd name="connsiteY0" fmla="*/ 1026050 h 1884302"/>
                <a:gd name="connsiteX1" fmla="*/ 277 w 1265948"/>
                <a:gd name="connsiteY1" fmla="*/ 48556 h 1884302"/>
                <a:gd name="connsiteX2" fmla="*/ 58609 w 1265948"/>
                <a:gd name="connsiteY2" fmla="*/ 6677 h 1884302"/>
                <a:gd name="connsiteX3" fmla="*/ 1191281 w 1265948"/>
                <a:gd name="connsiteY3" fmla="*/ 0 h 1884302"/>
                <a:gd name="connsiteX4" fmla="*/ 1257155 w 1265948"/>
                <a:gd name="connsiteY4" fmla="*/ 59824 h 1884302"/>
                <a:gd name="connsiteX5" fmla="*/ 1264362 w 1265948"/>
                <a:gd name="connsiteY5" fmla="*/ 1844444 h 1884302"/>
                <a:gd name="connsiteX6" fmla="*/ 1233319 w 1265948"/>
                <a:gd name="connsiteY6" fmla="*/ 1878531 h 1884302"/>
                <a:gd name="connsiteX7" fmla="*/ 368734 w 1265948"/>
                <a:gd name="connsiteY7" fmla="*/ 1884302 h 1884302"/>
                <a:gd name="connsiteX8" fmla="*/ 314164 w 1265948"/>
                <a:gd name="connsiteY8" fmla="*/ 1839130 h 1884302"/>
                <a:gd name="connsiteX9" fmla="*/ 316155 w 1265948"/>
                <a:gd name="connsiteY9" fmla="*/ 1129762 h 1884302"/>
                <a:gd name="connsiteX10" fmla="*/ 260395 w 1265948"/>
                <a:gd name="connsiteY10" fmla="*/ 1088454 h 1884302"/>
                <a:gd name="connsiteX11" fmla="*/ 84013 w 1265948"/>
                <a:gd name="connsiteY11" fmla="*/ 1087244 h 1884302"/>
                <a:gd name="connsiteX12" fmla="*/ 2356 w 1265948"/>
                <a:gd name="connsiteY12" fmla="*/ 1026050 h 18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632"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cloud">
              <a:extLst>
                <a:ext uri="{FF2B5EF4-FFF2-40B4-BE49-F238E27FC236}">
                  <a16:creationId xmlns:a16="http://schemas.microsoft.com/office/drawing/2014/main" id="{BA0BA0FD-1AEC-4A32-BDC7-071BCAE3C587}"/>
                </a:ext>
              </a:extLst>
            </p:cNvPr>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87F3DA77-6287-4FD0-BA40-078BE2AC8503}"/>
              </a:ext>
            </a:extLst>
          </p:cNvPr>
          <p:cNvGrpSpPr/>
          <p:nvPr/>
        </p:nvGrpSpPr>
        <p:grpSpPr>
          <a:xfrm>
            <a:off x="5315718" y="3615280"/>
            <a:ext cx="969474" cy="666174"/>
            <a:chOff x="5210931" y="3641771"/>
            <a:chExt cx="668058" cy="459056"/>
          </a:xfrm>
        </p:grpSpPr>
        <p:sp>
          <p:nvSpPr>
            <p:cNvPr id="32" name="Rectangle: Rounded Corners 31">
              <a:extLst>
                <a:ext uri="{FF2B5EF4-FFF2-40B4-BE49-F238E27FC236}">
                  <a16:creationId xmlns:a16="http://schemas.microsoft.com/office/drawing/2014/main" id="{60CC1377-7F22-4C23-8A95-1FF55F841240}"/>
                </a:ext>
              </a:extLst>
            </p:cNvPr>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09E7B4A0-11D3-4600-B7FF-20AAA5831005}"/>
                </a:ext>
              </a:extLst>
            </p:cNvPr>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1" i="1"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0BA4DB60-615B-4E9A-AF33-B54C053A84F7}"/>
                </a:ext>
              </a:extLst>
            </p:cNvPr>
            <p:cNvCxnSpPr>
              <a:cxnSpLocks/>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6BF7A5C-27FF-4864-B9B7-0C4C567A3446}"/>
                </a:ext>
              </a:extLst>
            </p:cNvPr>
            <p:cNvGrpSpPr/>
            <p:nvPr/>
          </p:nvGrpSpPr>
          <p:grpSpPr>
            <a:xfrm>
              <a:off x="5381314" y="3840955"/>
              <a:ext cx="68517" cy="130950"/>
              <a:chOff x="2136298" y="4226790"/>
              <a:chExt cx="196678" cy="375893"/>
            </a:xfrm>
          </p:grpSpPr>
          <p:sp>
            <p:nvSpPr>
              <p:cNvPr id="65" name="Rectangle 64">
                <a:extLst>
                  <a:ext uri="{FF2B5EF4-FFF2-40B4-BE49-F238E27FC236}">
                    <a16:creationId xmlns:a16="http://schemas.microsoft.com/office/drawing/2014/main" id="{2B22619C-0EC6-495B-B47E-2AF86FBA9CE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server">
                <a:extLst>
                  <a:ext uri="{FF2B5EF4-FFF2-40B4-BE49-F238E27FC236}">
                    <a16:creationId xmlns:a16="http://schemas.microsoft.com/office/drawing/2014/main" id="{661BB6C4-22C4-4344-A0FE-DC9BD22430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7" name="Graphic 66">
              <a:extLst>
                <a:ext uri="{FF2B5EF4-FFF2-40B4-BE49-F238E27FC236}">
                  <a16:creationId xmlns:a16="http://schemas.microsoft.com/office/drawing/2014/main" id="{F508C346-EC11-4BDB-B439-3D7BC72DD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1836" y="3664735"/>
              <a:ext cx="69644" cy="64669"/>
            </a:xfrm>
            <a:prstGeom prst="rect">
              <a:avLst/>
            </a:prstGeom>
          </p:spPr>
        </p:pic>
        <p:pic>
          <p:nvPicPr>
            <p:cNvPr id="68" name="Graphic 67">
              <a:extLst>
                <a:ext uri="{FF2B5EF4-FFF2-40B4-BE49-F238E27FC236}">
                  <a16:creationId xmlns:a16="http://schemas.microsoft.com/office/drawing/2014/main" id="{C053E93C-0698-4326-B3AF-FEF09C7F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476084" y="3757813"/>
              <a:ext cx="84920" cy="46320"/>
            </a:xfrm>
            <a:prstGeom prst="rect">
              <a:avLst/>
            </a:prstGeom>
          </p:spPr>
        </p:pic>
        <p:grpSp>
          <p:nvGrpSpPr>
            <p:cNvPr id="69" name="Group 68">
              <a:extLst>
                <a:ext uri="{FF2B5EF4-FFF2-40B4-BE49-F238E27FC236}">
                  <a16:creationId xmlns:a16="http://schemas.microsoft.com/office/drawing/2014/main" id="{B6994177-20A9-4D42-B811-AB4E285B5C23}"/>
                </a:ext>
              </a:extLst>
            </p:cNvPr>
            <p:cNvGrpSpPr/>
            <p:nvPr/>
          </p:nvGrpSpPr>
          <p:grpSpPr>
            <a:xfrm>
              <a:off x="5465828" y="3840955"/>
              <a:ext cx="68517" cy="130950"/>
              <a:chOff x="2136298" y="4226790"/>
              <a:chExt cx="196678" cy="375893"/>
            </a:xfrm>
          </p:grpSpPr>
          <p:sp>
            <p:nvSpPr>
              <p:cNvPr id="70" name="Rectangle 69">
                <a:extLst>
                  <a:ext uri="{FF2B5EF4-FFF2-40B4-BE49-F238E27FC236}">
                    <a16:creationId xmlns:a16="http://schemas.microsoft.com/office/drawing/2014/main" id="{ACDB52BF-6614-4C4B-B8AD-062842A04B4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server">
                <a:extLst>
                  <a:ext uri="{FF2B5EF4-FFF2-40B4-BE49-F238E27FC236}">
                    <a16:creationId xmlns:a16="http://schemas.microsoft.com/office/drawing/2014/main" id="{95710A65-2DD2-4975-ABCF-2EADD230E63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DA0DE271-FB03-4489-8016-B617C1492D4D}"/>
                </a:ext>
              </a:extLst>
            </p:cNvPr>
            <p:cNvGrpSpPr/>
            <p:nvPr/>
          </p:nvGrpSpPr>
          <p:grpSpPr>
            <a:xfrm>
              <a:off x="5550342" y="3840955"/>
              <a:ext cx="68517" cy="130950"/>
              <a:chOff x="2136298" y="4226790"/>
              <a:chExt cx="196678" cy="375893"/>
            </a:xfrm>
          </p:grpSpPr>
          <p:sp>
            <p:nvSpPr>
              <p:cNvPr id="73" name="Rectangle 72">
                <a:extLst>
                  <a:ext uri="{FF2B5EF4-FFF2-40B4-BE49-F238E27FC236}">
                    <a16:creationId xmlns:a16="http://schemas.microsoft.com/office/drawing/2014/main" id="{BBC27D58-4A73-4F6E-A40C-28A6CC8903F9}"/>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server">
                <a:extLst>
                  <a:ext uri="{FF2B5EF4-FFF2-40B4-BE49-F238E27FC236}">
                    <a16:creationId xmlns:a16="http://schemas.microsoft.com/office/drawing/2014/main" id="{17D13A32-C0C4-4A12-AF10-F569D6D9923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E58DA14-4CAC-4C66-87EB-3432A3154678}"/>
                </a:ext>
              </a:extLst>
            </p:cNvPr>
            <p:cNvGrpSpPr/>
            <p:nvPr/>
          </p:nvGrpSpPr>
          <p:grpSpPr>
            <a:xfrm>
              <a:off x="5634857" y="3840955"/>
              <a:ext cx="68517" cy="130950"/>
              <a:chOff x="2136298" y="4226790"/>
              <a:chExt cx="196678" cy="375893"/>
            </a:xfrm>
          </p:grpSpPr>
          <p:sp>
            <p:nvSpPr>
              <p:cNvPr id="83" name="Rectangle 82">
                <a:extLst>
                  <a:ext uri="{FF2B5EF4-FFF2-40B4-BE49-F238E27FC236}">
                    <a16:creationId xmlns:a16="http://schemas.microsoft.com/office/drawing/2014/main" id="{6FFEEB08-EFBC-476C-AC29-E68781693F33}"/>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server">
                <a:extLst>
                  <a:ext uri="{FF2B5EF4-FFF2-40B4-BE49-F238E27FC236}">
                    <a16:creationId xmlns:a16="http://schemas.microsoft.com/office/drawing/2014/main" id="{BA016852-8300-40A7-B4FD-24AEEDCC2D4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A1944DC7-A23B-4156-9202-DB56A667DE13}"/>
              </a:ext>
            </a:extLst>
          </p:cNvPr>
          <p:cNvGrpSpPr/>
          <p:nvPr/>
        </p:nvGrpSpPr>
        <p:grpSpPr>
          <a:xfrm>
            <a:off x="5315718" y="4880333"/>
            <a:ext cx="969474" cy="666174"/>
            <a:chOff x="5210931" y="4882132"/>
            <a:chExt cx="668058" cy="459056"/>
          </a:xfrm>
        </p:grpSpPr>
        <p:sp>
          <p:nvSpPr>
            <p:cNvPr id="40" name="Rectangle: Rounded Corners 39">
              <a:extLst>
                <a:ext uri="{FF2B5EF4-FFF2-40B4-BE49-F238E27FC236}">
                  <a16:creationId xmlns:a16="http://schemas.microsoft.com/office/drawing/2014/main" id="{D9B3B51D-E3B7-4988-92B9-2C4ACD033923}"/>
                </a:ext>
              </a:extLst>
            </p:cNvPr>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5" name="Graphic 84">
              <a:extLst>
                <a:ext uri="{FF2B5EF4-FFF2-40B4-BE49-F238E27FC236}">
                  <a16:creationId xmlns:a16="http://schemas.microsoft.com/office/drawing/2014/main" id="{5BEFB9DD-D2F5-4666-8D8E-114EEC184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1871" y="4977719"/>
              <a:ext cx="523925" cy="267881"/>
            </a:xfrm>
            <a:prstGeom prst="rect">
              <a:avLst/>
            </a:prstGeom>
          </p:spPr>
        </p:pic>
        <p:sp>
          <p:nvSpPr>
            <p:cNvPr id="19" name="Rectangle 18">
              <a:extLst>
                <a:ext uri="{FF2B5EF4-FFF2-40B4-BE49-F238E27FC236}">
                  <a16:creationId xmlns:a16="http://schemas.microsoft.com/office/drawing/2014/main" id="{21998642-2C1D-47D6-9A41-0D6D8392A966}"/>
                </a:ext>
              </a:extLst>
            </p:cNvPr>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Commitments_EC4D">
              <a:extLst>
                <a:ext uri="{FF2B5EF4-FFF2-40B4-BE49-F238E27FC236}">
                  <a16:creationId xmlns:a16="http://schemas.microsoft.com/office/drawing/2014/main" id="{EDDD00EA-CEFD-4EC2-94AA-4505993B6448}"/>
                </a:ext>
              </a:extLst>
            </p:cNvPr>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08009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a:extLst>
              <a:ext uri="{FF2B5EF4-FFF2-40B4-BE49-F238E27FC236}">
                <a16:creationId xmlns:a16="http://schemas.microsoft.com/office/drawing/2014/main" id="{7AF6B684-D188-407F-B0A6-ADD65238EF33}"/>
              </a:ext>
            </a:extLst>
          </p:cNvPr>
          <p:cNvGrpSpPr/>
          <p:nvPr/>
        </p:nvGrpSpPr>
        <p:grpSpPr>
          <a:xfrm>
            <a:off x="9847844" y="497"/>
            <a:ext cx="2587750" cy="1134901"/>
            <a:chOff x="9848358" y="0"/>
            <a:chExt cx="2588117" cy="1135062"/>
          </a:xfrm>
        </p:grpSpPr>
        <p:sp>
          <p:nvSpPr>
            <p:cNvPr id="296" name="Rectangle 295">
              <a:extLst>
                <a:ext uri="{FF2B5EF4-FFF2-40B4-BE49-F238E27FC236}">
                  <a16:creationId xmlns:a16="http://schemas.microsoft.com/office/drawing/2014/main" id="{C0049AFF-9074-4AF7-97AB-34ECD0A6187E}"/>
                </a:ext>
              </a:extLst>
            </p:cNvPr>
            <p:cNvSpPr/>
            <p:nvPr/>
          </p:nvSpPr>
          <p:spPr bwMode="auto">
            <a:xfrm>
              <a:off x="10409237" y="0"/>
              <a:ext cx="2027238" cy="113506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Oval 296">
              <a:extLst>
                <a:ext uri="{FF2B5EF4-FFF2-40B4-BE49-F238E27FC236}">
                  <a16:creationId xmlns:a16="http://schemas.microsoft.com/office/drawing/2014/main" id="{35DA6B6A-0735-417C-9138-0E4320DAD038}"/>
                </a:ext>
              </a:extLst>
            </p:cNvPr>
            <p:cNvSpPr/>
            <p:nvPr/>
          </p:nvSpPr>
          <p:spPr bwMode="auto">
            <a:xfrm>
              <a:off x="9848358" y="2001"/>
              <a:ext cx="1094279" cy="1133061"/>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 name="Title 3">
            <a:extLst>
              <a:ext uri="{FF2B5EF4-FFF2-40B4-BE49-F238E27FC236}">
                <a16:creationId xmlns:a16="http://schemas.microsoft.com/office/drawing/2014/main" id="{34816AD2-1E50-47ED-BB7A-BE65E624A110}"/>
              </a:ext>
            </a:extLst>
          </p:cNvPr>
          <p:cNvSpPr>
            <a:spLocks noGrp="1"/>
          </p:cNvSpPr>
          <p:nvPr>
            <p:ph type="title"/>
          </p:nvPr>
        </p:nvSpPr>
        <p:spPr>
          <a:xfrm>
            <a:off x="272022" y="216894"/>
            <a:ext cx="11887878" cy="917575"/>
          </a:xfrm>
        </p:spPr>
        <p:txBody>
          <a:bodyPr/>
          <a:lstStyle/>
          <a:p>
            <a:r>
              <a:rPr lang="en-US" sz="4080" spc="-150">
                <a:solidFill>
                  <a:schemeClr val="accent5">
                    <a:lumMod val="50000"/>
                  </a:schemeClr>
                </a:solidFill>
                <a:latin typeface="Segoe UI Semibold" panose="020B0702040204020203" pitchFamily="34" charset="0"/>
                <a:cs typeface="Segoe UI Semibold" panose="020B0702040204020203" pitchFamily="34" charset="0"/>
              </a:rPr>
              <a:t>Layered Physical Security</a:t>
            </a:r>
          </a:p>
        </p:txBody>
      </p:sp>
      <p:graphicFrame>
        <p:nvGraphicFramePr>
          <p:cNvPr id="148" name="Table 147">
            <a:extLst>
              <a:ext uri="{FF2B5EF4-FFF2-40B4-BE49-F238E27FC236}">
                <a16:creationId xmlns:a16="http://schemas.microsoft.com/office/drawing/2014/main" id="{314638B7-EA93-4A85-A98C-CF92016259BF}"/>
              </a:ext>
            </a:extLst>
          </p:cNvPr>
          <p:cNvGraphicFramePr>
            <a:graphicFrameLocks noGrp="1"/>
          </p:cNvGraphicFramePr>
          <p:nvPr/>
        </p:nvGraphicFramePr>
        <p:xfrm>
          <a:off x="-19823" y="1407370"/>
          <a:ext cx="12458026" cy="5597184"/>
        </p:xfrm>
        <a:graphic>
          <a:graphicData uri="http://schemas.openxmlformats.org/drawingml/2006/table">
            <a:tbl>
              <a:tblPr firstRow="1" bandRow="1"/>
              <a:tblGrid>
                <a:gridCol w="2294092">
                  <a:extLst>
                    <a:ext uri="{9D8B030D-6E8A-4147-A177-3AD203B41FA5}">
                      <a16:colId xmlns:a16="http://schemas.microsoft.com/office/drawing/2014/main" val="3596399835"/>
                    </a:ext>
                  </a:extLst>
                </a:gridCol>
                <a:gridCol w="10163934">
                  <a:extLst>
                    <a:ext uri="{9D8B030D-6E8A-4147-A177-3AD203B41FA5}">
                      <a16:colId xmlns:a16="http://schemas.microsoft.com/office/drawing/2014/main" val="757845471"/>
                    </a:ext>
                  </a:extLst>
                </a:gridCol>
              </a:tblGrid>
              <a:tr h="106281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600" b="1">
                          <a:gradFill>
                            <a:gsLst>
                              <a:gs pos="83000">
                                <a:schemeClr val="bg1"/>
                              </a:gs>
                              <a:gs pos="100000">
                                <a:schemeClr val="tx1"/>
                              </a:gs>
                            </a:gsLst>
                            <a:lin ang="5400000" scaled="1"/>
                          </a:gradFill>
                        </a:rPr>
                        <a:t>ACCESS</a:t>
                      </a:r>
                      <a:r>
                        <a:rPr lang="en-US" sz="1600" b="1" baseline="0">
                          <a:gradFill>
                            <a:gsLst>
                              <a:gs pos="83000">
                                <a:schemeClr val="bg1"/>
                              </a:gs>
                              <a:gs pos="100000">
                                <a:schemeClr val="tx1"/>
                              </a:gs>
                            </a:gsLst>
                            <a:lin ang="5400000" scaled="1"/>
                          </a:gradFill>
                        </a:rPr>
                        <a:t> </a:t>
                      </a:r>
                      <a:br>
                        <a:rPr lang="en-US" sz="1600" b="1" baseline="0">
                          <a:gradFill>
                            <a:gsLst>
                              <a:gs pos="83000">
                                <a:schemeClr val="bg1"/>
                              </a:gs>
                              <a:gs pos="100000">
                                <a:schemeClr val="tx1"/>
                              </a:gs>
                            </a:gsLst>
                            <a:lin ang="5400000" scaled="1"/>
                          </a:gradFill>
                        </a:rPr>
                      </a:br>
                      <a:r>
                        <a:rPr lang="en-US" sz="1600" b="1" baseline="0">
                          <a:gradFill>
                            <a:gsLst>
                              <a:gs pos="83000">
                                <a:schemeClr val="bg1"/>
                              </a:gs>
                              <a:gs pos="100000">
                                <a:schemeClr val="tx1"/>
                              </a:gs>
                            </a:gsLst>
                            <a:lin ang="5400000" scaled="1"/>
                          </a:gradFill>
                        </a:rPr>
                        <a:t>APPROVAL</a:t>
                      </a:r>
                      <a:endParaRPr lang="en-US" sz="1600" b="1">
                        <a:gradFill>
                          <a:gsLst>
                            <a:gs pos="83000">
                              <a:schemeClr val="bg1"/>
                            </a:gs>
                            <a:gs pos="100000">
                              <a:schemeClr val="tx1"/>
                            </a:gs>
                          </a:gsLst>
                          <a:lin ang="5400000" scaled="1"/>
                        </a:gradFill>
                      </a:endParaRPr>
                    </a:p>
                  </a:txBody>
                  <a:tcPr marL="372988" marR="93247" marT="186494" marB="46623">
                    <a:lnL w="12700" cmpd="sng">
                      <a:solidFill>
                        <a:srgbClr val="FFFFFF"/>
                      </a:solidFill>
                    </a:lnL>
                    <a:lnR w="12700" cmpd="sng">
                      <a:solidFill>
                        <a:srgbClr val="FFFFFF"/>
                      </a:solidFill>
                    </a:lnR>
                    <a:lnT w="12700" cmpd="sng">
                      <a:solidFill>
                        <a:srgbClr val="FFFFFF"/>
                      </a:solidFill>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12700" cmpd="sng">
                      <a:solidFill>
                        <a:srgbClr val="FFFFFF"/>
                      </a:solidFill>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9CE45">
                        <a:alpha val="20000"/>
                      </a:srgbClr>
                    </a:solidFill>
                  </a:tcPr>
                </a:tc>
                <a:extLst>
                  <a:ext uri="{0D108BD9-81ED-4DB2-BD59-A6C34878D82A}">
                    <a16:rowId xmlns:a16="http://schemas.microsoft.com/office/drawing/2014/main" val="535783570"/>
                  </a:ext>
                </a:extLst>
              </a:tr>
              <a:tr h="142095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PERIMETER</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99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CB04A">
                        <a:alpha val="20000"/>
                      </a:srgbClr>
                    </a:solidFill>
                  </a:tcPr>
                </a:tc>
                <a:extLst>
                  <a:ext uri="{0D108BD9-81ED-4DB2-BD59-A6C34878D82A}">
                    <a16:rowId xmlns:a16="http://schemas.microsoft.com/office/drawing/2014/main" val="536601875"/>
                  </a:ext>
                </a:extLst>
              </a:tr>
              <a:tr h="142095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BUILDING</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1717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alpha val="34000"/>
                      </a:srgbClr>
                    </a:solidFill>
                  </a:tcPr>
                </a:tc>
                <a:extLst>
                  <a:ext uri="{0D108BD9-81ED-4DB2-BD59-A6C34878D82A}">
                    <a16:rowId xmlns:a16="http://schemas.microsoft.com/office/drawing/2014/main" val="2274401312"/>
                  </a:ext>
                </a:extLst>
              </a:tr>
              <a:tr h="169246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b="1">
                          <a:gradFill>
                            <a:gsLst>
                              <a:gs pos="83000">
                                <a:schemeClr val="bg1"/>
                              </a:gs>
                              <a:gs pos="100000">
                                <a:schemeClr val="tx1"/>
                              </a:gs>
                            </a:gsLst>
                            <a:lin ang="5400000" scaled="1"/>
                          </a:gradFill>
                        </a:rPr>
                        <a:t>SERVER ENVIRONMENT</a:t>
                      </a:r>
                    </a:p>
                  </a:txBody>
                  <a:tcPr marL="372988" marR="93247" marT="186494"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505050">
                        <a:lumMod val="7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800"/>
                    </a:p>
                  </a:txBody>
                  <a:tcPr marL="93247" marR="93247" marT="46623" marB="46623">
                    <a:lnL w="12700" cmpd="sng">
                      <a:solidFill>
                        <a:srgbClr val="FFFFFF"/>
                      </a:solidFill>
                    </a:lnL>
                    <a:lnR w="12700" cmpd="sng">
                      <a:solidFill>
                        <a:srgbClr val="FFFFFF"/>
                      </a:solidFill>
                    </a:lnR>
                    <a:lnT w="28575"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505050">
                        <a:alpha val="20000"/>
                      </a:srgbClr>
                    </a:solidFill>
                  </a:tcPr>
                </a:tc>
                <a:extLst>
                  <a:ext uri="{0D108BD9-81ED-4DB2-BD59-A6C34878D82A}">
                    <a16:rowId xmlns:a16="http://schemas.microsoft.com/office/drawing/2014/main" val="1156059671"/>
                  </a:ext>
                </a:extLst>
              </a:tr>
            </a:tbl>
          </a:graphicData>
        </a:graphic>
      </p:graphicFrame>
      <p:sp>
        <p:nvSpPr>
          <p:cNvPr id="149" name="Rectangle 148">
            <a:extLst>
              <a:ext uri="{FF2B5EF4-FFF2-40B4-BE49-F238E27FC236}">
                <a16:creationId xmlns:a16="http://schemas.microsoft.com/office/drawing/2014/main" id="{4244AC0C-677B-4B25-991A-0372EC319BA5}"/>
              </a:ext>
            </a:extLst>
          </p:cNvPr>
          <p:cNvSpPr/>
          <p:nvPr/>
        </p:nvSpPr>
        <p:spPr>
          <a:xfrm>
            <a:off x="8606033" y="6050669"/>
            <a:ext cx="1511271" cy="46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TWO-FACTOR AUTHENTICATION WITH BIOMETRICS</a:t>
            </a:r>
          </a:p>
        </p:txBody>
      </p:sp>
      <p:sp>
        <p:nvSpPr>
          <p:cNvPr id="150" name="Rectangle 149">
            <a:extLst>
              <a:ext uri="{FF2B5EF4-FFF2-40B4-BE49-F238E27FC236}">
                <a16:creationId xmlns:a16="http://schemas.microsoft.com/office/drawing/2014/main" id="{D2AC2761-16BF-4F03-8C15-4BF44798FE11}"/>
              </a:ext>
            </a:extLst>
          </p:cNvPr>
          <p:cNvSpPr/>
          <p:nvPr/>
        </p:nvSpPr>
        <p:spPr>
          <a:xfrm>
            <a:off x="3816848" y="6050670"/>
            <a:ext cx="1349614"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EMPLOYEE &amp; CONTRACTOR VETTING</a:t>
            </a:r>
          </a:p>
        </p:txBody>
      </p:sp>
      <p:sp>
        <p:nvSpPr>
          <p:cNvPr id="151" name="Rounded Rectangle 27">
            <a:extLst>
              <a:ext uri="{FF2B5EF4-FFF2-40B4-BE49-F238E27FC236}">
                <a16:creationId xmlns:a16="http://schemas.microsoft.com/office/drawing/2014/main" id="{5D972E94-9E25-4F3A-84CA-0AF4F43C504A}"/>
              </a:ext>
            </a:extLst>
          </p:cNvPr>
          <p:cNvSpPr>
            <a:spLocks noChangeAspect="1"/>
          </p:cNvSpPr>
          <p:nvPr/>
        </p:nvSpPr>
        <p:spPr>
          <a:xfrm>
            <a:off x="4099594" y="5465930"/>
            <a:ext cx="297751" cy="469071"/>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solidFill>
            <a:srgbClr val="505050"/>
          </a:solidFill>
          <a:ln w="9525" cap="flat" cmpd="sng" algn="ctr">
            <a:noFill/>
            <a:prstDash val="solid"/>
          </a:ln>
          <a:effectLst/>
        </p:spPr>
        <p:txBody>
          <a:bodyPr lIns="93247" tIns="0" bIns="93247" anchor="t"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224"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52" name="Rectangle 151">
            <a:extLst>
              <a:ext uri="{FF2B5EF4-FFF2-40B4-BE49-F238E27FC236}">
                <a16:creationId xmlns:a16="http://schemas.microsoft.com/office/drawing/2014/main" id="{F1CBD245-D49C-4B24-AB72-AB867D247860}"/>
              </a:ext>
            </a:extLst>
          </p:cNvPr>
          <p:cNvSpPr/>
          <p:nvPr/>
        </p:nvSpPr>
        <p:spPr>
          <a:xfrm>
            <a:off x="6215961" y="6050670"/>
            <a:ext cx="741688"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METAL</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DETECTORS</a:t>
            </a:r>
          </a:p>
        </p:txBody>
      </p:sp>
      <p:grpSp>
        <p:nvGrpSpPr>
          <p:cNvPr id="153" name="Group 152">
            <a:extLst>
              <a:ext uri="{FF2B5EF4-FFF2-40B4-BE49-F238E27FC236}">
                <a16:creationId xmlns:a16="http://schemas.microsoft.com/office/drawing/2014/main" id="{B26EA167-FDEB-4395-9E02-C4F762FECE84}"/>
              </a:ext>
            </a:extLst>
          </p:cNvPr>
          <p:cNvGrpSpPr/>
          <p:nvPr/>
        </p:nvGrpSpPr>
        <p:grpSpPr>
          <a:xfrm>
            <a:off x="6346338" y="5482413"/>
            <a:ext cx="432252" cy="437450"/>
            <a:chOff x="340358" y="-1988820"/>
            <a:chExt cx="2087881" cy="2205320"/>
          </a:xfrm>
          <a:solidFill>
            <a:srgbClr val="505050"/>
          </a:solidFill>
        </p:grpSpPr>
        <p:sp>
          <p:nvSpPr>
            <p:cNvPr id="154" name="Freeform: Shape 153">
              <a:extLst>
                <a:ext uri="{FF2B5EF4-FFF2-40B4-BE49-F238E27FC236}">
                  <a16:creationId xmlns:a16="http://schemas.microsoft.com/office/drawing/2014/main" id="{6611585E-103C-42BB-B0D3-C4D099A271CA}"/>
                </a:ext>
              </a:extLst>
            </p:cNvPr>
            <p:cNvSpPr/>
            <p:nvPr/>
          </p:nvSpPr>
          <p:spPr bwMode="auto">
            <a:xfrm>
              <a:off x="1043471" y="-1338722"/>
              <a:ext cx="727774" cy="1555222"/>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677E83F-FCF2-4345-9F74-0957C63A6E60}"/>
                </a:ext>
              </a:extLst>
            </p:cNvPr>
            <p:cNvGrpSpPr/>
            <p:nvPr/>
          </p:nvGrpSpPr>
          <p:grpSpPr>
            <a:xfrm>
              <a:off x="480061" y="-1848437"/>
              <a:ext cx="316229" cy="2004649"/>
              <a:chOff x="480060" y="-1848436"/>
              <a:chExt cx="316231" cy="2004647"/>
            </a:xfrm>
            <a:grpFill/>
          </p:grpSpPr>
          <p:grpSp>
            <p:nvGrpSpPr>
              <p:cNvPr id="163" name="Group 162">
                <a:extLst>
                  <a:ext uri="{FF2B5EF4-FFF2-40B4-BE49-F238E27FC236}">
                    <a16:creationId xmlns:a16="http://schemas.microsoft.com/office/drawing/2014/main" id="{1268CC7F-C244-4683-BFD6-C771B8235EB2}"/>
                  </a:ext>
                </a:extLst>
              </p:cNvPr>
              <p:cNvGrpSpPr/>
              <p:nvPr/>
            </p:nvGrpSpPr>
            <p:grpSpPr>
              <a:xfrm>
                <a:off x="586737" y="-1848436"/>
                <a:ext cx="209554" cy="2004647"/>
                <a:chOff x="586737" y="-1848436"/>
                <a:chExt cx="209554" cy="2004647"/>
              </a:xfrm>
              <a:grpFill/>
            </p:grpSpPr>
            <p:sp>
              <p:nvSpPr>
                <p:cNvPr id="165" name="Trapezoid 164">
                  <a:extLst>
                    <a:ext uri="{FF2B5EF4-FFF2-40B4-BE49-F238E27FC236}">
                      <a16:creationId xmlns:a16="http://schemas.microsoft.com/office/drawing/2014/main" id="{3D50A09D-EF6D-4C1A-AC24-831CD6B6D91C}"/>
                    </a:ext>
                  </a:extLst>
                </p:cNvPr>
                <p:cNvSpPr/>
                <p:nvPr/>
              </p:nvSpPr>
              <p:spPr bwMode="auto">
                <a:xfrm rot="5400000">
                  <a:off x="-310809" y="-950889"/>
                  <a:ext cx="2004647" cy="209553"/>
                </a:xfrm>
                <a:prstGeom prst="trapezoid">
                  <a:avLst>
                    <a:gd name="adj" fmla="val 102532"/>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66" name="Trapezoid 165">
                  <a:extLst>
                    <a:ext uri="{FF2B5EF4-FFF2-40B4-BE49-F238E27FC236}">
                      <a16:creationId xmlns:a16="http://schemas.microsoft.com/office/drawing/2014/main" id="{70C3CD9A-C28A-4B71-BF67-AF844C159467}"/>
                    </a:ext>
                  </a:extLst>
                </p:cNvPr>
                <p:cNvSpPr/>
                <p:nvPr/>
              </p:nvSpPr>
              <p:spPr bwMode="auto">
                <a:xfrm rot="5400000">
                  <a:off x="535011" y="-1796709"/>
                  <a:ext cx="313006" cy="209553"/>
                </a:xfrm>
                <a:prstGeom prst="trapezoid">
                  <a:avLst>
                    <a:gd name="adj" fmla="val 45606"/>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64" name="Rectangle 163">
                <a:extLst>
                  <a:ext uri="{FF2B5EF4-FFF2-40B4-BE49-F238E27FC236}">
                    <a16:creationId xmlns:a16="http://schemas.microsoft.com/office/drawing/2014/main" id="{4A425054-B7F8-401A-A128-2438259F30F6}"/>
                  </a:ext>
                </a:extLst>
              </p:cNvPr>
              <p:cNvSpPr/>
              <p:nvPr/>
            </p:nvSpPr>
            <p:spPr bwMode="auto">
              <a:xfrm>
                <a:off x="480060" y="-1847850"/>
                <a:ext cx="106680" cy="20027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56" name="Trapezoid 155">
              <a:extLst>
                <a:ext uri="{FF2B5EF4-FFF2-40B4-BE49-F238E27FC236}">
                  <a16:creationId xmlns:a16="http://schemas.microsoft.com/office/drawing/2014/main" id="{DA4EBF98-3F3C-4964-8172-8C70ECF5EE78}"/>
                </a:ext>
              </a:extLst>
            </p:cNvPr>
            <p:cNvSpPr/>
            <p:nvPr/>
          </p:nvSpPr>
          <p:spPr bwMode="auto">
            <a:xfrm rot="10800000" flipH="1">
              <a:off x="573324" y="-1851659"/>
              <a:ext cx="1619410" cy="99060"/>
            </a:xfrm>
            <a:prstGeom prst="trapezoid">
              <a:avLst>
                <a:gd name="adj" fmla="val 221260"/>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3343D917-2070-47EC-8A03-FA4FD200F058}"/>
                </a:ext>
              </a:extLst>
            </p:cNvPr>
            <p:cNvSpPr/>
            <p:nvPr/>
          </p:nvSpPr>
          <p:spPr bwMode="auto">
            <a:xfrm flipH="1">
              <a:off x="340358" y="-1988820"/>
              <a:ext cx="2087881" cy="13969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D93F1C16-26DC-440D-B427-3E9C3AFFCE32}"/>
                </a:ext>
              </a:extLst>
            </p:cNvPr>
            <p:cNvGrpSpPr/>
            <p:nvPr/>
          </p:nvGrpSpPr>
          <p:grpSpPr>
            <a:xfrm flipH="1">
              <a:off x="1968499" y="-1848437"/>
              <a:ext cx="316229" cy="2004649"/>
              <a:chOff x="480060" y="-1848436"/>
              <a:chExt cx="316231" cy="2004647"/>
            </a:xfrm>
            <a:grpFill/>
          </p:grpSpPr>
          <p:grpSp>
            <p:nvGrpSpPr>
              <p:cNvPr id="159" name="Group 158">
                <a:extLst>
                  <a:ext uri="{FF2B5EF4-FFF2-40B4-BE49-F238E27FC236}">
                    <a16:creationId xmlns:a16="http://schemas.microsoft.com/office/drawing/2014/main" id="{B3B34019-046F-4C1C-8D56-3FAA596E42D6}"/>
                  </a:ext>
                </a:extLst>
              </p:cNvPr>
              <p:cNvGrpSpPr/>
              <p:nvPr/>
            </p:nvGrpSpPr>
            <p:grpSpPr>
              <a:xfrm>
                <a:off x="586737" y="-1848436"/>
                <a:ext cx="209554" cy="2004647"/>
                <a:chOff x="586737" y="-1848436"/>
                <a:chExt cx="209554" cy="2004647"/>
              </a:xfrm>
              <a:grpFill/>
            </p:grpSpPr>
            <p:sp>
              <p:nvSpPr>
                <p:cNvPr id="161" name="Trapezoid 160">
                  <a:extLst>
                    <a:ext uri="{FF2B5EF4-FFF2-40B4-BE49-F238E27FC236}">
                      <a16:creationId xmlns:a16="http://schemas.microsoft.com/office/drawing/2014/main" id="{699EBA7F-6729-4486-956D-A3790F303246}"/>
                    </a:ext>
                  </a:extLst>
                </p:cNvPr>
                <p:cNvSpPr/>
                <p:nvPr/>
              </p:nvSpPr>
              <p:spPr bwMode="auto">
                <a:xfrm rot="5400000">
                  <a:off x="-310809" y="-950889"/>
                  <a:ext cx="2004647" cy="209553"/>
                </a:xfrm>
                <a:prstGeom prst="trapezoid">
                  <a:avLst>
                    <a:gd name="adj" fmla="val 102532"/>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162" name="Trapezoid 161">
                  <a:extLst>
                    <a:ext uri="{FF2B5EF4-FFF2-40B4-BE49-F238E27FC236}">
                      <a16:creationId xmlns:a16="http://schemas.microsoft.com/office/drawing/2014/main" id="{2423CB92-CAEE-4FDB-8ECC-6C21A063E75A}"/>
                    </a:ext>
                  </a:extLst>
                </p:cNvPr>
                <p:cNvSpPr/>
                <p:nvPr/>
              </p:nvSpPr>
              <p:spPr bwMode="auto">
                <a:xfrm rot="5400000">
                  <a:off x="535011" y="-1796709"/>
                  <a:ext cx="313006" cy="209553"/>
                </a:xfrm>
                <a:prstGeom prst="trapezoid">
                  <a:avLst>
                    <a:gd name="adj" fmla="val 45606"/>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60" name="Rectangle 159">
                <a:extLst>
                  <a:ext uri="{FF2B5EF4-FFF2-40B4-BE49-F238E27FC236}">
                    <a16:creationId xmlns:a16="http://schemas.microsoft.com/office/drawing/2014/main" id="{0291DD58-F823-48F0-AEF2-00EF12D19E11}"/>
                  </a:ext>
                </a:extLst>
              </p:cNvPr>
              <p:cNvSpPr/>
              <p:nvPr/>
            </p:nvSpPr>
            <p:spPr bwMode="auto">
              <a:xfrm>
                <a:off x="480060" y="-1847850"/>
                <a:ext cx="106680" cy="200279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sp>
        <p:nvSpPr>
          <p:cNvPr id="167" name="Rectangle 166">
            <a:extLst>
              <a:ext uri="{FF2B5EF4-FFF2-40B4-BE49-F238E27FC236}">
                <a16:creationId xmlns:a16="http://schemas.microsoft.com/office/drawing/2014/main" id="{57C05BAB-9AFC-4BC5-9960-9F8AB90C85BB}"/>
              </a:ext>
            </a:extLst>
          </p:cNvPr>
          <p:cNvSpPr/>
          <p:nvPr/>
        </p:nvSpPr>
        <p:spPr>
          <a:xfrm>
            <a:off x="2412330" y="6050670"/>
            <a:ext cx="1313773"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 COVERAGE RACK FRONT &amp; BACK </a:t>
            </a:r>
          </a:p>
        </p:txBody>
      </p:sp>
      <p:grpSp>
        <p:nvGrpSpPr>
          <p:cNvPr id="168" name="Group 167">
            <a:extLst>
              <a:ext uri="{FF2B5EF4-FFF2-40B4-BE49-F238E27FC236}">
                <a16:creationId xmlns:a16="http://schemas.microsoft.com/office/drawing/2014/main" id="{F23D9375-B34E-41D5-88E1-25F04C88D52C}"/>
              </a:ext>
            </a:extLst>
          </p:cNvPr>
          <p:cNvGrpSpPr/>
          <p:nvPr/>
        </p:nvGrpSpPr>
        <p:grpSpPr>
          <a:xfrm>
            <a:off x="2473132" y="5487668"/>
            <a:ext cx="598095" cy="406150"/>
            <a:chOff x="7541069" y="4953707"/>
            <a:chExt cx="1084574" cy="985960"/>
          </a:xfrm>
          <a:solidFill>
            <a:srgbClr val="505050"/>
          </a:solidFill>
        </p:grpSpPr>
        <p:grpSp>
          <p:nvGrpSpPr>
            <p:cNvPr id="169" name="Group 168">
              <a:extLst>
                <a:ext uri="{FF2B5EF4-FFF2-40B4-BE49-F238E27FC236}">
                  <a16:creationId xmlns:a16="http://schemas.microsoft.com/office/drawing/2014/main" id="{988990E6-5D2C-41C2-A02A-5900410E956F}"/>
                </a:ext>
              </a:extLst>
            </p:cNvPr>
            <p:cNvGrpSpPr/>
            <p:nvPr/>
          </p:nvGrpSpPr>
          <p:grpSpPr>
            <a:xfrm>
              <a:off x="7541069" y="4953707"/>
              <a:ext cx="474545" cy="396059"/>
              <a:chOff x="-6069013" y="2517776"/>
              <a:chExt cx="1449388" cy="1209675"/>
            </a:xfrm>
            <a:grpFill/>
          </p:grpSpPr>
          <p:sp>
            <p:nvSpPr>
              <p:cNvPr id="175" name="Freeform 7">
                <a:extLst>
                  <a:ext uri="{FF2B5EF4-FFF2-40B4-BE49-F238E27FC236}">
                    <a16:creationId xmlns:a16="http://schemas.microsoft.com/office/drawing/2014/main" id="{220496B4-D317-4047-8803-A263FF480326}"/>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6" name="Freeform 9">
                <a:extLst>
                  <a:ext uri="{FF2B5EF4-FFF2-40B4-BE49-F238E27FC236}">
                    <a16:creationId xmlns:a16="http://schemas.microsoft.com/office/drawing/2014/main" id="{DC5D2323-4327-4C63-AD47-0BD2BBC58DEB}"/>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7" name="Freeform 13">
                <a:extLst>
                  <a:ext uri="{FF2B5EF4-FFF2-40B4-BE49-F238E27FC236}">
                    <a16:creationId xmlns:a16="http://schemas.microsoft.com/office/drawing/2014/main" id="{4109155B-BA32-4E19-96B4-E1253FEB2CD6}"/>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2A2E5691-5506-4FAC-842C-AB18315E4980}"/>
                </a:ext>
              </a:extLst>
            </p:cNvPr>
            <p:cNvGrpSpPr/>
            <p:nvPr/>
          </p:nvGrpSpPr>
          <p:grpSpPr>
            <a:xfrm flipH="1">
              <a:off x="8151098" y="4953707"/>
              <a:ext cx="474545" cy="396059"/>
              <a:chOff x="-6069013" y="2517776"/>
              <a:chExt cx="1449388" cy="1209675"/>
            </a:xfrm>
            <a:grpFill/>
          </p:grpSpPr>
          <p:sp>
            <p:nvSpPr>
              <p:cNvPr id="172" name="Freeform 7">
                <a:extLst>
                  <a:ext uri="{FF2B5EF4-FFF2-40B4-BE49-F238E27FC236}">
                    <a16:creationId xmlns:a16="http://schemas.microsoft.com/office/drawing/2014/main" id="{8E23F9DD-B1A9-486C-A3DD-48FF8726DB09}"/>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3" name="Freeform 9">
                <a:extLst>
                  <a:ext uri="{FF2B5EF4-FFF2-40B4-BE49-F238E27FC236}">
                    <a16:creationId xmlns:a16="http://schemas.microsoft.com/office/drawing/2014/main" id="{510A9ABE-D468-4395-9732-34663BA6D43F}"/>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74" name="Freeform 13">
                <a:extLst>
                  <a:ext uri="{FF2B5EF4-FFF2-40B4-BE49-F238E27FC236}">
                    <a16:creationId xmlns:a16="http://schemas.microsoft.com/office/drawing/2014/main" id="{8D47B3C6-7AB6-415C-B417-7FD4B76992C7}"/>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71" name="Cube 170">
              <a:extLst>
                <a:ext uri="{FF2B5EF4-FFF2-40B4-BE49-F238E27FC236}">
                  <a16:creationId xmlns:a16="http://schemas.microsoft.com/office/drawing/2014/main" id="{2F951317-7FE5-42C6-8006-286C4E31B013}"/>
                </a:ext>
              </a:extLst>
            </p:cNvPr>
            <p:cNvSpPr/>
            <p:nvPr/>
          </p:nvSpPr>
          <p:spPr bwMode="auto">
            <a:xfrm>
              <a:off x="7937217" y="5358909"/>
              <a:ext cx="290379" cy="580758"/>
            </a:xfrm>
            <a:prstGeom prst="cube">
              <a:avLst/>
            </a:prstGeom>
            <a:grp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178" name="Rectangle 177">
            <a:extLst>
              <a:ext uri="{FF2B5EF4-FFF2-40B4-BE49-F238E27FC236}">
                <a16:creationId xmlns:a16="http://schemas.microsoft.com/office/drawing/2014/main" id="{84293682-5946-46C1-AE3D-15592153A364}"/>
              </a:ext>
            </a:extLst>
          </p:cNvPr>
          <p:cNvSpPr/>
          <p:nvPr/>
        </p:nvSpPr>
        <p:spPr>
          <a:xfrm>
            <a:off x="7329320" y="6050670"/>
            <a:ext cx="1420131"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INABILITY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TO IDENTIFY LOCATION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OF SPECIFIC CUSTOMER DATA</a:t>
            </a:r>
          </a:p>
        </p:txBody>
      </p:sp>
      <p:grpSp>
        <p:nvGrpSpPr>
          <p:cNvPr id="179" name="Group 178">
            <a:extLst>
              <a:ext uri="{FF2B5EF4-FFF2-40B4-BE49-F238E27FC236}">
                <a16:creationId xmlns:a16="http://schemas.microsoft.com/office/drawing/2014/main" id="{09002370-DB2B-465B-ABED-7EAAD44C121C}"/>
              </a:ext>
            </a:extLst>
          </p:cNvPr>
          <p:cNvGrpSpPr/>
          <p:nvPr/>
        </p:nvGrpSpPr>
        <p:grpSpPr>
          <a:xfrm>
            <a:off x="7421779" y="5455424"/>
            <a:ext cx="708883" cy="483385"/>
            <a:chOff x="4296197" y="7408868"/>
            <a:chExt cx="1042140" cy="741687"/>
          </a:xfrm>
          <a:solidFill>
            <a:srgbClr val="505050"/>
          </a:solidFill>
        </p:grpSpPr>
        <p:grpSp>
          <p:nvGrpSpPr>
            <p:cNvPr id="180" name="Group 179">
              <a:extLst>
                <a:ext uri="{FF2B5EF4-FFF2-40B4-BE49-F238E27FC236}">
                  <a16:creationId xmlns:a16="http://schemas.microsoft.com/office/drawing/2014/main" id="{E8A3C64E-3898-4E10-B8AA-D384F7608A2A}"/>
                </a:ext>
              </a:extLst>
            </p:cNvPr>
            <p:cNvGrpSpPr/>
            <p:nvPr/>
          </p:nvGrpSpPr>
          <p:grpSpPr>
            <a:xfrm>
              <a:off x="4296197" y="7408868"/>
              <a:ext cx="1042140" cy="741687"/>
              <a:chOff x="2852057" y="1015999"/>
              <a:chExt cx="6053817" cy="4308476"/>
            </a:xfrm>
            <a:grpFill/>
          </p:grpSpPr>
          <p:sp>
            <p:nvSpPr>
              <p:cNvPr id="182" name="Freeform 286">
                <a:extLst>
                  <a:ext uri="{FF2B5EF4-FFF2-40B4-BE49-F238E27FC236}">
                    <a16:creationId xmlns:a16="http://schemas.microsoft.com/office/drawing/2014/main" id="{4B1719BA-B4BC-42CC-8505-AD88D3815882}"/>
                  </a:ext>
                </a:extLst>
              </p:cNvPr>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3" name="Freeform 287">
                <a:extLst>
                  <a:ext uri="{FF2B5EF4-FFF2-40B4-BE49-F238E27FC236}">
                    <a16:creationId xmlns:a16="http://schemas.microsoft.com/office/drawing/2014/main" id="{A1F9C8CB-B6FD-4B2A-8594-FFB0688EE93F}"/>
                  </a:ext>
                </a:extLst>
              </p:cNvPr>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1" name="Rectangle 74">
              <a:extLst>
                <a:ext uri="{FF2B5EF4-FFF2-40B4-BE49-F238E27FC236}">
                  <a16:creationId xmlns:a16="http://schemas.microsoft.com/office/drawing/2014/main" id="{515DE57D-C60F-40AF-A666-F30B3E07E911}"/>
                </a:ext>
              </a:extLst>
            </p:cNvPr>
            <p:cNvSpPr/>
            <p:nvPr>
              <p:custDataLst>
                <p:tags r:id="rId1"/>
              </p:custDataLst>
            </p:nvPr>
          </p:nvSpPr>
          <p:spPr>
            <a:xfrm>
              <a:off x="4687761" y="7525701"/>
              <a:ext cx="270319" cy="34741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grpFill/>
            <a:ln w="952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4" name="Rectangle 183">
            <a:extLst>
              <a:ext uri="{FF2B5EF4-FFF2-40B4-BE49-F238E27FC236}">
                <a16:creationId xmlns:a16="http://schemas.microsoft.com/office/drawing/2014/main" id="{B629FBB6-D81C-4E73-AB69-5123FDC615B5}"/>
              </a:ext>
            </a:extLst>
          </p:cNvPr>
          <p:cNvSpPr/>
          <p:nvPr/>
        </p:nvSpPr>
        <p:spPr>
          <a:xfrm>
            <a:off x="11120346" y="6050670"/>
            <a:ext cx="1193685"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SECURE DESTRUCTION BINS</a:t>
            </a:r>
          </a:p>
        </p:txBody>
      </p:sp>
      <p:grpSp>
        <p:nvGrpSpPr>
          <p:cNvPr id="185" name="Group 184">
            <a:extLst>
              <a:ext uri="{FF2B5EF4-FFF2-40B4-BE49-F238E27FC236}">
                <a16:creationId xmlns:a16="http://schemas.microsoft.com/office/drawing/2014/main" id="{17FCDA93-8313-4204-8702-443DCF74AD8C}"/>
              </a:ext>
            </a:extLst>
          </p:cNvPr>
          <p:cNvGrpSpPr/>
          <p:nvPr/>
        </p:nvGrpSpPr>
        <p:grpSpPr>
          <a:xfrm>
            <a:off x="11184201" y="5499577"/>
            <a:ext cx="419389" cy="402844"/>
            <a:chOff x="6454329" y="4451881"/>
            <a:chExt cx="549604" cy="550988"/>
          </a:xfrm>
          <a:solidFill>
            <a:srgbClr val="505050"/>
          </a:solidFill>
        </p:grpSpPr>
        <p:sp>
          <p:nvSpPr>
            <p:cNvPr id="186" name="Freeform 6">
              <a:extLst>
                <a:ext uri="{FF2B5EF4-FFF2-40B4-BE49-F238E27FC236}">
                  <a16:creationId xmlns:a16="http://schemas.microsoft.com/office/drawing/2014/main" id="{8AFE2A6C-65B7-47BD-AB98-5736E59DC0E1}"/>
                </a:ext>
              </a:extLst>
            </p:cNvPr>
            <p:cNvSpPr>
              <a:spLocks/>
            </p:cNvSpPr>
            <p:nvPr/>
          </p:nvSpPr>
          <p:spPr bwMode="auto">
            <a:xfrm>
              <a:off x="6454329" y="4451881"/>
              <a:ext cx="549604" cy="550988"/>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7" name="Rectangle 74">
              <a:extLst>
                <a:ext uri="{FF2B5EF4-FFF2-40B4-BE49-F238E27FC236}">
                  <a16:creationId xmlns:a16="http://schemas.microsoft.com/office/drawing/2014/main" id="{56D92538-C544-424E-B094-DDB764188689}"/>
                </a:ext>
              </a:extLst>
            </p:cNvPr>
            <p:cNvSpPr/>
            <p:nvPr/>
          </p:nvSpPr>
          <p:spPr>
            <a:xfrm>
              <a:off x="6587927" y="4540080"/>
              <a:ext cx="282245" cy="329323"/>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FFFF"/>
            </a:solidFill>
            <a:ln w="9525" cap="flat" cmpd="sng" algn="ctr">
              <a:noFill/>
              <a:prstDash val="solid"/>
            </a:ln>
            <a:effectLst/>
          </p:spPr>
          <p:txBody>
            <a:bodyPr lIns="93247" tIns="0" rtlCol="0" anchor="t"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88" name="Freeform 164">
            <a:extLst>
              <a:ext uri="{FF2B5EF4-FFF2-40B4-BE49-F238E27FC236}">
                <a16:creationId xmlns:a16="http://schemas.microsoft.com/office/drawing/2014/main" id="{C2037535-E91A-46BF-AB88-C9859A584B75}"/>
              </a:ext>
            </a:extLst>
          </p:cNvPr>
          <p:cNvSpPr>
            <a:spLocks noEditPoints="1"/>
          </p:cNvSpPr>
          <p:nvPr/>
        </p:nvSpPr>
        <p:spPr bwMode="black">
          <a:xfrm>
            <a:off x="9007419" y="5470562"/>
            <a:ext cx="290459" cy="464439"/>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05050"/>
          </a:solidFill>
          <a:ln w="3175">
            <a:noFill/>
            <a:round/>
            <a:headEnd/>
            <a:tailEnd/>
          </a:ln>
        </p:spPr>
        <p:txBody>
          <a:bodyPr lIns="93247" tIns="0" rIns="83931" bIns="41966"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89" name="Rectangle 188">
            <a:extLst>
              <a:ext uri="{FF2B5EF4-FFF2-40B4-BE49-F238E27FC236}">
                <a16:creationId xmlns:a16="http://schemas.microsoft.com/office/drawing/2014/main" id="{AA7463DE-AC3F-44AF-B9DF-68656445EF26}"/>
              </a:ext>
            </a:extLst>
          </p:cNvPr>
          <p:cNvSpPr/>
          <p:nvPr/>
        </p:nvSpPr>
        <p:spPr>
          <a:xfrm>
            <a:off x="10090032" y="6050670"/>
            <a:ext cx="1184295"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ONGOING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ROAMING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PATROLS</a:t>
            </a:r>
          </a:p>
        </p:txBody>
      </p:sp>
      <p:grpSp>
        <p:nvGrpSpPr>
          <p:cNvPr id="190" name="Group 189">
            <a:extLst>
              <a:ext uri="{FF2B5EF4-FFF2-40B4-BE49-F238E27FC236}">
                <a16:creationId xmlns:a16="http://schemas.microsoft.com/office/drawing/2014/main" id="{9A11762D-B7CB-45B1-9E06-28D69E37C549}"/>
              </a:ext>
            </a:extLst>
          </p:cNvPr>
          <p:cNvGrpSpPr>
            <a:grpSpLocks noChangeAspect="1"/>
          </p:cNvGrpSpPr>
          <p:nvPr/>
        </p:nvGrpSpPr>
        <p:grpSpPr>
          <a:xfrm>
            <a:off x="10175340" y="5487646"/>
            <a:ext cx="414451" cy="406192"/>
            <a:chOff x="2853690" y="2183383"/>
            <a:chExt cx="3152775" cy="3089945"/>
          </a:xfrm>
          <a:solidFill>
            <a:srgbClr val="505050"/>
          </a:solidFill>
        </p:grpSpPr>
        <p:sp>
          <p:nvSpPr>
            <p:cNvPr id="191" name="Freeform 50">
              <a:extLst>
                <a:ext uri="{FF2B5EF4-FFF2-40B4-BE49-F238E27FC236}">
                  <a16:creationId xmlns:a16="http://schemas.microsoft.com/office/drawing/2014/main" id="{86E54F10-D9DA-4C64-8DEB-1787BD59137B}"/>
                </a:ext>
              </a:extLst>
            </p:cNvPr>
            <p:cNvSpPr/>
            <p:nvPr/>
          </p:nvSpPr>
          <p:spPr bwMode="auto">
            <a:xfrm>
              <a:off x="2853690" y="2183383"/>
              <a:ext cx="3152775" cy="1740918"/>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2" name="Freeform 51">
              <a:extLst>
                <a:ext uri="{FF2B5EF4-FFF2-40B4-BE49-F238E27FC236}">
                  <a16:creationId xmlns:a16="http://schemas.microsoft.com/office/drawing/2014/main" id="{E208C16F-0AB2-43C5-B367-4F222A4D0398}"/>
                </a:ext>
              </a:extLst>
            </p:cNvPr>
            <p:cNvSpPr/>
            <p:nvPr/>
          </p:nvSpPr>
          <p:spPr bwMode="auto">
            <a:xfrm rot="10800000">
              <a:off x="2853690" y="3532410"/>
              <a:ext cx="3152775" cy="1740918"/>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93" name="Rectangle 192">
            <a:extLst>
              <a:ext uri="{FF2B5EF4-FFF2-40B4-BE49-F238E27FC236}">
                <a16:creationId xmlns:a16="http://schemas.microsoft.com/office/drawing/2014/main" id="{8E5ADEA4-58E7-4442-9E9E-012A4273E413}"/>
              </a:ext>
            </a:extLst>
          </p:cNvPr>
          <p:cNvSpPr/>
          <p:nvPr/>
        </p:nvSpPr>
        <p:spPr>
          <a:xfrm>
            <a:off x="5126706" y="6050670"/>
            <a:ext cx="722594"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COVERAGE</a:t>
            </a:r>
          </a:p>
        </p:txBody>
      </p:sp>
      <p:grpSp>
        <p:nvGrpSpPr>
          <p:cNvPr id="194" name="Group 193">
            <a:extLst>
              <a:ext uri="{FF2B5EF4-FFF2-40B4-BE49-F238E27FC236}">
                <a16:creationId xmlns:a16="http://schemas.microsoft.com/office/drawing/2014/main" id="{FCFB2FDB-DD8C-4320-A659-CDDB862D52E9}"/>
              </a:ext>
            </a:extLst>
          </p:cNvPr>
          <p:cNvGrpSpPr/>
          <p:nvPr/>
        </p:nvGrpSpPr>
        <p:grpSpPr>
          <a:xfrm>
            <a:off x="5249817" y="5461624"/>
            <a:ext cx="476370" cy="458240"/>
            <a:chOff x="-6069030" y="2517776"/>
            <a:chExt cx="1449392" cy="1209675"/>
          </a:xfrm>
          <a:solidFill>
            <a:srgbClr val="505050"/>
          </a:solidFill>
        </p:grpSpPr>
        <p:sp>
          <p:nvSpPr>
            <p:cNvPr id="195" name="Freeform 7">
              <a:extLst>
                <a:ext uri="{FF2B5EF4-FFF2-40B4-BE49-F238E27FC236}">
                  <a16:creationId xmlns:a16="http://schemas.microsoft.com/office/drawing/2014/main" id="{20377FDA-BB00-4FA0-9FFB-1137CFCBC8AC}"/>
                </a:ext>
              </a:extLst>
            </p:cNvPr>
            <p:cNvSpPr>
              <a:spLocks/>
            </p:cNvSpPr>
            <p:nvPr/>
          </p:nvSpPr>
          <p:spPr bwMode="auto">
            <a:xfrm>
              <a:off x="-4959363" y="3114676"/>
              <a:ext cx="339725" cy="207962"/>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6" name="Freeform 9">
              <a:extLst>
                <a:ext uri="{FF2B5EF4-FFF2-40B4-BE49-F238E27FC236}">
                  <a16:creationId xmlns:a16="http://schemas.microsoft.com/office/drawing/2014/main" id="{3225336F-37EE-4DE1-9243-4D13A39FF2BD}"/>
                </a:ext>
              </a:extLst>
            </p:cNvPr>
            <p:cNvSpPr>
              <a:spLocks/>
            </p:cNvSpPr>
            <p:nvPr/>
          </p:nvSpPr>
          <p:spPr bwMode="auto">
            <a:xfrm>
              <a:off x="-6069030" y="2517776"/>
              <a:ext cx="1308104"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197" name="Freeform 13">
              <a:extLst>
                <a:ext uri="{FF2B5EF4-FFF2-40B4-BE49-F238E27FC236}">
                  <a16:creationId xmlns:a16="http://schemas.microsoft.com/office/drawing/2014/main" id="{08A6F1A3-2019-45DD-9849-4BB226BFCAD7}"/>
                </a:ext>
              </a:extLst>
            </p:cNvPr>
            <p:cNvSpPr>
              <a:spLocks/>
            </p:cNvSpPr>
            <p:nvPr/>
          </p:nvSpPr>
          <p:spPr bwMode="auto">
            <a:xfrm>
              <a:off x="-5589587" y="2894013"/>
              <a:ext cx="176212"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198" name="Rectangle 197">
            <a:extLst>
              <a:ext uri="{FF2B5EF4-FFF2-40B4-BE49-F238E27FC236}">
                <a16:creationId xmlns:a16="http://schemas.microsoft.com/office/drawing/2014/main" id="{4255039B-1183-4D26-8DDC-C70FD7BC35D5}"/>
              </a:ext>
            </a:extLst>
          </p:cNvPr>
          <p:cNvSpPr/>
          <p:nvPr/>
        </p:nvSpPr>
        <p:spPr>
          <a:xfrm>
            <a:off x="2412331" y="2037079"/>
            <a:ext cx="1184295" cy="43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BACKGROUND </a:t>
            </a:r>
            <a:b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CHECK</a:t>
            </a:r>
          </a:p>
        </p:txBody>
      </p:sp>
      <p:grpSp>
        <p:nvGrpSpPr>
          <p:cNvPr id="199" name="Group 198">
            <a:extLst>
              <a:ext uri="{FF2B5EF4-FFF2-40B4-BE49-F238E27FC236}">
                <a16:creationId xmlns:a16="http://schemas.microsoft.com/office/drawing/2014/main" id="{A56773D7-02A2-4E28-9E85-53B155AD29C5}"/>
              </a:ext>
            </a:extLst>
          </p:cNvPr>
          <p:cNvGrpSpPr/>
          <p:nvPr/>
        </p:nvGrpSpPr>
        <p:grpSpPr>
          <a:xfrm>
            <a:off x="2579487" y="1516281"/>
            <a:ext cx="339862" cy="443019"/>
            <a:chOff x="1791958" y="4090991"/>
            <a:chExt cx="339724" cy="455613"/>
          </a:xfrm>
          <a:solidFill>
            <a:srgbClr val="0078D7"/>
          </a:solidFill>
        </p:grpSpPr>
        <p:sp>
          <p:nvSpPr>
            <p:cNvPr id="200" name="Freeform 166">
              <a:extLst>
                <a:ext uri="{FF2B5EF4-FFF2-40B4-BE49-F238E27FC236}">
                  <a16:creationId xmlns:a16="http://schemas.microsoft.com/office/drawing/2014/main" id="{838C1C9F-1B3B-4922-B4FF-65EFDCC4A344}"/>
                </a:ext>
              </a:extLst>
            </p:cNvPr>
            <p:cNvSpPr>
              <a:spLocks/>
            </p:cNvSpPr>
            <p:nvPr/>
          </p:nvSpPr>
          <p:spPr bwMode="auto">
            <a:xfrm>
              <a:off x="18332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1" name="Freeform 167">
              <a:extLst>
                <a:ext uri="{FF2B5EF4-FFF2-40B4-BE49-F238E27FC236}">
                  <a16:creationId xmlns:a16="http://schemas.microsoft.com/office/drawing/2014/main" id="{7659E744-BE81-4775-ADA7-36693297526B}"/>
                </a:ext>
              </a:extLst>
            </p:cNvPr>
            <p:cNvSpPr>
              <a:spLocks/>
            </p:cNvSpPr>
            <p:nvPr/>
          </p:nvSpPr>
          <p:spPr bwMode="auto">
            <a:xfrm>
              <a:off x="1812596" y="4314829"/>
              <a:ext cx="77787" cy="188913"/>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2" name="Freeform 168">
              <a:extLst>
                <a:ext uri="{FF2B5EF4-FFF2-40B4-BE49-F238E27FC236}">
                  <a16:creationId xmlns:a16="http://schemas.microsoft.com/office/drawing/2014/main" id="{BC95A7F8-DB6A-4F51-AC37-3C8D58BF1EF2}"/>
                </a:ext>
              </a:extLst>
            </p:cNvPr>
            <p:cNvSpPr>
              <a:spLocks/>
            </p:cNvSpPr>
            <p:nvPr/>
          </p:nvSpPr>
          <p:spPr bwMode="auto">
            <a:xfrm>
              <a:off x="2031670" y="4314829"/>
              <a:ext cx="77787" cy="188913"/>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3" name="Freeform 169">
              <a:extLst>
                <a:ext uri="{FF2B5EF4-FFF2-40B4-BE49-F238E27FC236}">
                  <a16:creationId xmlns:a16="http://schemas.microsoft.com/office/drawing/2014/main" id="{2BC21FE1-026A-4F63-9506-57E1A8B35B63}"/>
                </a:ext>
              </a:extLst>
            </p:cNvPr>
            <p:cNvSpPr>
              <a:spLocks/>
            </p:cNvSpPr>
            <p:nvPr/>
          </p:nvSpPr>
          <p:spPr bwMode="auto">
            <a:xfrm>
              <a:off x="2036433" y="4251329"/>
              <a:ext cx="53975" cy="53975"/>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4" name="Freeform 170">
              <a:extLst>
                <a:ext uri="{FF2B5EF4-FFF2-40B4-BE49-F238E27FC236}">
                  <a16:creationId xmlns:a16="http://schemas.microsoft.com/office/drawing/2014/main" id="{76807871-0673-4E07-A626-E4889139823A}"/>
                </a:ext>
              </a:extLst>
            </p:cNvPr>
            <p:cNvSpPr>
              <a:spLocks/>
            </p:cNvSpPr>
            <p:nvPr/>
          </p:nvSpPr>
          <p:spPr bwMode="auto">
            <a:xfrm>
              <a:off x="1896733" y="4313241"/>
              <a:ext cx="131762" cy="233363"/>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5" name="Freeform 171">
              <a:extLst>
                <a:ext uri="{FF2B5EF4-FFF2-40B4-BE49-F238E27FC236}">
                  <a16:creationId xmlns:a16="http://schemas.microsoft.com/office/drawing/2014/main" id="{AA7D7A75-766E-4374-9B21-A797B94EB293}"/>
                </a:ext>
              </a:extLst>
            </p:cNvPr>
            <p:cNvSpPr>
              <a:spLocks/>
            </p:cNvSpPr>
            <p:nvPr/>
          </p:nvSpPr>
          <p:spPr bwMode="auto">
            <a:xfrm>
              <a:off x="1928483" y="4233866"/>
              <a:ext cx="66675" cy="66675"/>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06" name="Freeform 172">
              <a:extLst>
                <a:ext uri="{FF2B5EF4-FFF2-40B4-BE49-F238E27FC236}">
                  <a16:creationId xmlns:a16="http://schemas.microsoft.com/office/drawing/2014/main" id="{669E35FA-CC99-4448-BDB6-C69B450CB8DF}"/>
                </a:ext>
              </a:extLst>
            </p:cNvPr>
            <p:cNvSpPr>
              <a:spLocks/>
            </p:cNvSpPr>
            <p:nvPr/>
          </p:nvSpPr>
          <p:spPr bwMode="auto">
            <a:xfrm>
              <a:off x="1791958" y="4090991"/>
              <a:ext cx="339724" cy="141288"/>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873"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62D8F599-9961-47DD-8316-36F8F4810826}"/>
              </a:ext>
            </a:extLst>
          </p:cNvPr>
          <p:cNvGrpSpPr/>
          <p:nvPr/>
        </p:nvGrpSpPr>
        <p:grpSpPr>
          <a:xfrm>
            <a:off x="3911948" y="1553611"/>
            <a:ext cx="399846" cy="375902"/>
            <a:chOff x="5277860" y="3548824"/>
            <a:chExt cx="1413454" cy="1386878"/>
          </a:xfrm>
          <a:solidFill>
            <a:srgbClr val="0078D7"/>
          </a:solidFill>
        </p:grpSpPr>
        <p:sp>
          <p:nvSpPr>
            <p:cNvPr id="208" name="Man's Body">
              <a:extLst>
                <a:ext uri="{FF2B5EF4-FFF2-40B4-BE49-F238E27FC236}">
                  <a16:creationId xmlns:a16="http://schemas.microsoft.com/office/drawing/2014/main" id="{EB3BA387-574B-4CF2-9FEA-5F7EDF2A7241}"/>
                </a:ext>
              </a:extLst>
            </p:cNvPr>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00188F">
                  <a:satMod val="300000"/>
                </a:srgbClr>
              </a:contourClr>
            </a:sp3d>
          </p:spPr>
          <p:txBody>
            <a:bodyPr vert="horz" wrap="square" lIns="93247" tIns="0" rIns="114124" bIns="57062" numCol="1" rtlCol="0" anchor="t" anchorCtr="0" compatLnSpc="1">
              <a:prstTxWarp prst="textNoShape">
                <a:avLst/>
              </a:prstTxWarp>
            </a:bodyPr>
            <a:lstStyle/>
            <a:p>
              <a:pPr marL="0" marR="0" lvl="0" indent="0" algn="l" defTabSz="1140792" rtl="0" eaLnBrk="1" fontAlgn="base" latinLnBrk="0" hangingPunct="1">
                <a:lnSpc>
                  <a:spcPct val="100000"/>
                </a:lnSpc>
                <a:spcBef>
                  <a:spcPct val="0"/>
                </a:spcBef>
                <a:spcAft>
                  <a:spcPct val="0"/>
                </a:spcAft>
                <a:buClrTx/>
                <a:buSzTx/>
                <a:buFontTx/>
                <a:buNone/>
                <a:tabLst/>
                <a:defRPr/>
              </a:pPr>
              <a:endParaRPr kumimoji="0" lang="en-US" sz="2913" b="1" i="0" u="none" strike="noStrike" kern="0" cap="none" spc="0" normalizeH="0" baseline="0" noProof="0">
                <a:ln>
                  <a:noFill/>
                </a:ln>
                <a:gradFill>
                  <a:gsLst>
                    <a:gs pos="83000">
                      <a:srgbClr val="505050"/>
                    </a:gs>
                    <a:gs pos="100000">
                      <a:srgbClr val="505050"/>
                    </a:gs>
                  </a:gsLst>
                  <a:lin ang="5400000" scaled="1"/>
                </a:gradFill>
                <a:effectLst>
                  <a:outerShdw blurRad="38100" dist="38100" dir="2700000" algn="tl">
                    <a:srgbClr val="000000">
                      <a:alpha val="43137"/>
                    </a:srgbClr>
                  </a:outerShdw>
                </a:effectLst>
                <a:uLnTx/>
                <a:uFillTx/>
                <a:latin typeface="Segoe UI"/>
                <a:ea typeface="+mn-ea"/>
                <a:cs typeface="+mn-cs"/>
              </a:endParaRPr>
            </a:p>
          </p:txBody>
        </p:sp>
        <p:sp>
          <p:nvSpPr>
            <p:cNvPr id="209" name="Rectangle 208">
              <a:extLst>
                <a:ext uri="{FF2B5EF4-FFF2-40B4-BE49-F238E27FC236}">
                  <a16:creationId xmlns:a16="http://schemas.microsoft.com/office/drawing/2014/main" id="{1A08A5BF-388D-48D8-8FC1-159BB9556389}"/>
                </a:ext>
              </a:extLst>
            </p:cNvPr>
            <p:cNvSpPr/>
            <p:nvPr/>
          </p:nvSpPr>
          <p:spPr>
            <a:xfrm>
              <a:off x="5962667" y="3904245"/>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0" name="Rounded Rectangle 581">
              <a:extLst>
                <a:ext uri="{FF2B5EF4-FFF2-40B4-BE49-F238E27FC236}">
                  <a16:creationId xmlns:a16="http://schemas.microsoft.com/office/drawing/2014/main" id="{4C227C42-245A-4F46-A913-C517C132A518}"/>
                </a:ext>
              </a:extLst>
            </p:cNvPr>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00188F">
                  <a:satMod val="300000"/>
                </a:srgbClr>
              </a:contourClr>
            </a:sp3d>
          </p:spPr>
          <p:txBody>
            <a:bodyPr vert="horz" wrap="square" lIns="93247" tIns="0" rIns="114124" bIns="57062" numCol="1" rtlCol="0" anchor="t" anchorCtr="0" compatLnSpc="1">
              <a:prstTxWarp prst="textNoShape">
                <a:avLst/>
              </a:prstTxWarp>
            </a:bodyPr>
            <a:lstStyle/>
            <a:p>
              <a:pPr marL="0" marR="0" lvl="0" indent="0" algn="l" defTabSz="1140792" rtl="0" eaLnBrk="1" fontAlgn="base" latinLnBrk="0" hangingPunct="1">
                <a:lnSpc>
                  <a:spcPct val="100000"/>
                </a:lnSpc>
                <a:spcBef>
                  <a:spcPct val="0"/>
                </a:spcBef>
                <a:spcAft>
                  <a:spcPct val="0"/>
                </a:spcAft>
                <a:buClrTx/>
                <a:buSzTx/>
                <a:buFontTx/>
                <a:buNone/>
                <a:tabLst/>
                <a:defRPr/>
              </a:pPr>
              <a:endParaRPr kumimoji="0" lang="en-US" sz="2913" b="1" i="0" u="none" strike="noStrike" kern="0" cap="none" spc="0" normalizeH="0" baseline="0" noProof="0">
                <a:ln>
                  <a:noFill/>
                </a:ln>
                <a:gradFill>
                  <a:gsLst>
                    <a:gs pos="83000">
                      <a:srgbClr val="505050"/>
                    </a:gs>
                    <a:gs pos="100000">
                      <a:srgbClr val="505050"/>
                    </a:gs>
                  </a:gsLst>
                  <a:lin ang="5400000" scaled="1"/>
                </a:gradFill>
                <a:effectLst>
                  <a:outerShdw blurRad="38100" dist="38100" dir="2700000" algn="tl">
                    <a:srgbClr val="000000">
                      <a:alpha val="43137"/>
                    </a:srgbClr>
                  </a:outerShdw>
                </a:effectLst>
                <a:uLnTx/>
                <a:uFillTx/>
                <a:latin typeface="Segoe UI"/>
                <a:ea typeface="+mn-ea"/>
                <a:cs typeface="+mn-cs"/>
              </a:endParaRPr>
            </a:p>
          </p:txBody>
        </p:sp>
        <p:sp>
          <p:nvSpPr>
            <p:cNvPr id="211" name="Rectangle 210">
              <a:extLst>
                <a:ext uri="{FF2B5EF4-FFF2-40B4-BE49-F238E27FC236}">
                  <a16:creationId xmlns:a16="http://schemas.microsoft.com/office/drawing/2014/main" id="{ABAAB811-DE3F-44AC-A7F5-EADD79F390A9}"/>
                </a:ext>
              </a:extLst>
            </p:cNvPr>
            <p:cNvSpPr/>
            <p:nvPr/>
          </p:nvSpPr>
          <p:spPr>
            <a:xfrm>
              <a:off x="5962667" y="4202921"/>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2" name="Rectangle 211">
              <a:extLst>
                <a:ext uri="{FF2B5EF4-FFF2-40B4-BE49-F238E27FC236}">
                  <a16:creationId xmlns:a16="http://schemas.microsoft.com/office/drawing/2014/main" id="{15F7972B-92FE-4186-82DF-EDD515B0CF59}"/>
                </a:ext>
              </a:extLst>
            </p:cNvPr>
            <p:cNvSpPr/>
            <p:nvPr/>
          </p:nvSpPr>
          <p:spPr>
            <a:xfrm>
              <a:off x="5962667" y="4053583"/>
              <a:ext cx="611964"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3" name="Rectangle 212">
              <a:extLst>
                <a:ext uri="{FF2B5EF4-FFF2-40B4-BE49-F238E27FC236}">
                  <a16:creationId xmlns:a16="http://schemas.microsoft.com/office/drawing/2014/main" id="{6C38D0FD-4B63-44EA-BB48-15053849C5EE}"/>
                </a:ext>
              </a:extLst>
            </p:cNvPr>
            <p:cNvSpPr/>
            <p:nvPr/>
          </p:nvSpPr>
          <p:spPr>
            <a:xfrm>
              <a:off x="5395465" y="4352259"/>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4" name="Rectangle 213">
              <a:extLst>
                <a:ext uri="{FF2B5EF4-FFF2-40B4-BE49-F238E27FC236}">
                  <a16:creationId xmlns:a16="http://schemas.microsoft.com/office/drawing/2014/main" id="{9DC10E23-89FF-4B57-9D69-30FD9DD8418E}"/>
                </a:ext>
              </a:extLst>
            </p:cNvPr>
            <p:cNvSpPr/>
            <p:nvPr/>
          </p:nvSpPr>
          <p:spPr>
            <a:xfrm>
              <a:off x="5395465" y="4501597"/>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FE72552-831B-4DAC-80B8-438912A2C1DA}"/>
                </a:ext>
              </a:extLst>
            </p:cNvPr>
            <p:cNvSpPr/>
            <p:nvPr/>
          </p:nvSpPr>
          <p:spPr>
            <a:xfrm>
              <a:off x="5395465" y="4650933"/>
              <a:ext cx="1179166" cy="45719"/>
            </a:xfrm>
            <a:prstGeom prst="rect">
              <a:avLst/>
            </a:prstGeom>
            <a:grpFill/>
            <a:ln w="10795" cap="flat" cmpd="sng" algn="ctr">
              <a:noFill/>
              <a:prstDash val="solid"/>
            </a:ln>
            <a:effectLst/>
          </p:spPr>
          <p:txBody>
            <a:bodyPr lIns="93247" tIns="0" rtlCol="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73"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15C10CDB-9A3A-4714-BF53-96E2C5B09A1E}"/>
              </a:ext>
            </a:extLst>
          </p:cNvPr>
          <p:cNvSpPr/>
          <p:nvPr/>
        </p:nvSpPr>
        <p:spPr>
          <a:xfrm>
            <a:off x="3816848" y="2037079"/>
            <a:ext cx="1184295" cy="439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SYSTEM</a:t>
            </a:r>
            <a:b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0078D7"/>
                    </a:gs>
                    <a:gs pos="100000">
                      <a:srgbClr val="0078D7"/>
                    </a:gs>
                  </a:gsLst>
                  <a:lin ang="5400000" scaled="1"/>
                </a:gradFill>
                <a:effectLst/>
                <a:uLnTx/>
                <a:uFillTx/>
                <a:latin typeface="Segoe UI"/>
                <a:ea typeface="+mn-ea"/>
                <a:cs typeface="Segoe UI" panose="020B0502040204020203" pitchFamily="34" charset="0"/>
              </a:rPr>
              <a:t>CHECK</a:t>
            </a:r>
          </a:p>
        </p:txBody>
      </p:sp>
      <p:grpSp>
        <p:nvGrpSpPr>
          <p:cNvPr id="217" name="Group 216">
            <a:extLst>
              <a:ext uri="{FF2B5EF4-FFF2-40B4-BE49-F238E27FC236}">
                <a16:creationId xmlns:a16="http://schemas.microsoft.com/office/drawing/2014/main" id="{D6F18223-2732-4166-819A-F7D798B6507A}"/>
              </a:ext>
            </a:extLst>
          </p:cNvPr>
          <p:cNvGrpSpPr>
            <a:grpSpLocks noChangeAspect="1"/>
          </p:cNvGrpSpPr>
          <p:nvPr/>
        </p:nvGrpSpPr>
        <p:grpSpPr>
          <a:xfrm>
            <a:off x="7443851" y="2757524"/>
            <a:ext cx="414451" cy="406192"/>
            <a:chOff x="2853690" y="2183383"/>
            <a:chExt cx="3152775" cy="3089945"/>
          </a:xfrm>
          <a:solidFill>
            <a:srgbClr val="00188F"/>
          </a:solidFill>
        </p:grpSpPr>
        <p:sp>
          <p:nvSpPr>
            <p:cNvPr id="218" name="Freeform 50">
              <a:extLst>
                <a:ext uri="{FF2B5EF4-FFF2-40B4-BE49-F238E27FC236}">
                  <a16:creationId xmlns:a16="http://schemas.microsoft.com/office/drawing/2014/main" id="{3BC3C7C6-011F-42A7-8B7F-0F8DC7FDB3F5}"/>
                </a:ext>
              </a:extLst>
            </p:cNvPr>
            <p:cNvSpPr/>
            <p:nvPr/>
          </p:nvSpPr>
          <p:spPr bwMode="auto">
            <a:xfrm>
              <a:off x="2853690" y="2183383"/>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12700"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19" name="Freeform 51">
              <a:extLst>
                <a:ext uri="{FF2B5EF4-FFF2-40B4-BE49-F238E27FC236}">
                  <a16:creationId xmlns:a16="http://schemas.microsoft.com/office/drawing/2014/main" id="{63D14D29-5B57-4C62-86B1-A2D02467247F}"/>
                </a:ext>
              </a:extLst>
            </p:cNvPr>
            <p:cNvSpPr/>
            <p:nvPr/>
          </p:nvSpPr>
          <p:spPr bwMode="auto">
            <a:xfrm rot="10800000">
              <a:off x="2853690" y="3532411"/>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12700"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20" name="TextBox 37">
            <a:extLst>
              <a:ext uri="{FF2B5EF4-FFF2-40B4-BE49-F238E27FC236}">
                <a16:creationId xmlns:a16="http://schemas.microsoft.com/office/drawing/2014/main" id="{BE894E09-427D-4DF7-B64B-E49565248BA4}"/>
              </a:ext>
            </a:extLst>
          </p:cNvPr>
          <p:cNvSpPr txBox="1">
            <a:spLocks noChangeArrowheads="1"/>
          </p:cNvSpPr>
          <p:nvPr/>
        </p:nvSpPr>
        <p:spPr bwMode="auto">
          <a:xfrm>
            <a:off x="7329321" y="3293428"/>
            <a:ext cx="1663173" cy="34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ONGOING</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ROAMING PATROLS</a:t>
            </a:r>
          </a:p>
        </p:txBody>
      </p:sp>
      <p:grpSp>
        <p:nvGrpSpPr>
          <p:cNvPr id="221" name="Group 220">
            <a:extLst>
              <a:ext uri="{FF2B5EF4-FFF2-40B4-BE49-F238E27FC236}">
                <a16:creationId xmlns:a16="http://schemas.microsoft.com/office/drawing/2014/main" id="{C9427061-7270-40EE-950A-1DE8AFD48086}"/>
              </a:ext>
            </a:extLst>
          </p:cNvPr>
          <p:cNvGrpSpPr>
            <a:grpSpLocks noChangeAspect="1"/>
          </p:cNvGrpSpPr>
          <p:nvPr/>
        </p:nvGrpSpPr>
        <p:grpSpPr>
          <a:xfrm>
            <a:off x="2580293" y="2768708"/>
            <a:ext cx="383774" cy="383826"/>
            <a:chOff x="10101943" y="-61643"/>
            <a:chExt cx="1632856" cy="1633083"/>
          </a:xfrm>
          <a:noFill/>
        </p:grpSpPr>
        <p:sp>
          <p:nvSpPr>
            <p:cNvPr id="222" name="Freeform: Shape 221">
              <a:extLst>
                <a:ext uri="{FF2B5EF4-FFF2-40B4-BE49-F238E27FC236}">
                  <a16:creationId xmlns:a16="http://schemas.microsoft.com/office/drawing/2014/main" id="{A7863408-B6C8-4F72-B71C-CA3F95DC0E56}"/>
                </a:ext>
              </a:extLst>
            </p:cNvPr>
            <p:cNvSpPr/>
            <p:nvPr/>
          </p:nvSpPr>
          <p:spPr bwMode="auto">
            <a:xfrm>
              <a:off x="10101943" y="-61643"/>
              <a:ext cx="1632856" cy="1633083"/>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grpFill/>
            <a:ln w="19050" cap="flat" cmpd="sng" algn="ctr">
              <a:solidFill>
                <a:srgbClr val="00188F"/>
              </a:solidFill>
              <a:prstDash val="dash"/>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4F6F91E5-C9BC-487E-9F84-7551265AA65D}"/>
                </a:ext>
              </a:extLst>
            </p:cNvPr>
            <p:cNvSpPr/>
            <p:nvPr/>
          </p:nvSpPr>
          <p:spPr bwMode="auto">
            <a:xfrm>
              <a:off x="10101943" y="2645"/>
              <a:ext cx="1553886" cy="1568794"/>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grpFill/>
            <a:ln w="19050" cap="flat" cmpd="sng" algn="ctr">
              <a:solidFill>
                <a:srgbClr val="00188F"/>
              </a:solid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1E0BAAB-FA71-4370-A084-096BFA7F815F}"/>
              </a:ext>
            </a:extLst>
          </p:cNvPr>
          <p:cNvGrpSpPr/>
          <p:nvPr/>
        </p:nvGrpSpPr>
        <p:grpSpPr>
          <a:xfrm>
            <a:off x="3874495" y="2767403"/>
            <a:ext cx="583678" cy="386436"/>
            <a:chOff x="427806" y="2411512"/>
            <a:chExt cx="1074788" cy="637976"/>
          </a:xfrm>
          <a:solidFill>
            <a:srgbClr val="00188F"/>
          </a:solidFill>
        </p:grpSpPr>
        <p:sp>
          <p:nvSpPr>
            <p:cNvPr id="225" name="Rectangle 224">
              <a:extLst>
                <a:ext uri="{FF2B5EF4-FFF2-40B4-BE49-F238E27FC236}">
                  <a16:creationId xmlns:a16="http://schemas.microsoft.com/office/drawing/2014/main" id="{B386AA67-EA9B-4D3E-ABF5-FE13567124C3}"/>
                </a:ext>
              </a:extLst>
            </p:cNvPr>
            <p:cNvSpPr/>
            <p:nvPr/>
          </p:nvSpPr>
          <p:spPr bwMode="auto">
            <a:xfrm>
              <a:off x="838083" y="2718898"/>
              <a:ext cx="267702" cy="138499"/>
            </a:xfrm>
            <a:prstGeom prst="rect">
              <a:avLst/>
            </a:prstGeom>
            <a:grpFill/>
            <a:ln w="12700">
              <a:noFill/>
            </a:ln>
          </p:spPr>
          <p:txBody>
            <a:bodyPr wrap="none" lIns="93247" tIns="0" rIns="0" bIns="0"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1DF44D9F-A113-4566-BC57-B73833D3C16E}"/>
                </a:ext>
              </a:extLst>
            </p:cNvPr>
            <p:cNvGrpSpPr/>
            <p:nvPr/>
          </p:nvGrpSpPr>
          <p:grpSpPr>
            <a:xfrm>
              <a:off x="427806" y="2411512"/>
              <a:ext cx="1074788" cy="637976"/>
              <a:chOff x="427806" y="2411512"/>
              <a:chExt cx="1074788" cy="637976"/>
            </a:xfrm>
            <a:grpFill/>
          </p:grpSpPr>
          <p:sp>
            <p:nvSpPr>
              <p:cNvPr id="227" name="Rectangle 22">
                <a:extLst>
                  <a:ext uri="{FF2B5EF4-FFF2-40B4-BE49-F238E27FC236}">
                    <a16:creationId xmlns:a16="http://schemas.microsoft.com/office/drawing/2014/main" id="{9802760F-A460-4C60-9E1C-55A5E728DB53}"/>
                  </a:ext>
                </a:extLst>
              </p:cNvPr>
              <p:cNvSpPr/>
              <p:nvPr/>
            </p:nvSpPr>
            <p:spPr bwMode="auto">
              <a:xfrm>
                <a:off x="617474" y="2415823"/>
                <a:ext cx="51728" cy="633665"/>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8" name="Rectangle 22">
                <a:extLst>
                  <a:ext uri="{FF2B5EF4-FFF2-40B4-BE49-F238E27FC236}">
                    <a16:creationId xmlns:a16="http://schemas.microsoft.com/office/drawing/2014/main" id="{5D9B3F85-06D8-42ED-89EB-C69802BCC8B6}"/>
                  </a:ext>
                </a:extLst>
              </p:cNvPr>
              <p:cNvSpPr/>
              <p:nvPr/>
            </p:nvSpPr>
            <p:spPr bwMode="auto">
              <a:xfrm>
                <a:off x="498214" y="2412950"/>
                <a:ext cx="50290" cy="633665"/>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639B25F8-801A-444B-A8BA-763AE1E2B8FF}"/>
                  </a:ext>
                </a:extLst>
              </p:cNvPr>
              <p:cNvSpPr/>
              <p:nvPr/>
            </p:nvSpPr>
            <p:spPr bwMode="auto">
              <a:xfrm>
                <a:off x="548504" y="2609802"/>
                <a:ext cx="68970" cy="38796"/>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C6050CEA-D6D7-458B-9E6E-99DA03710E50}"/>
                  </a:ext>
                </a:extLst>
              </p:cNvPr>
              <p:cNvSpPr/>
              <p:nvPr/>
            </p:nvSpPr>
            <p:spPr bwMode="auto">
              <a:xfrm>
                <a:off x="427806" y="2608366"/>
                <a:ext cx="68970"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FD3C2FD0-7162-4A46-BCAB-92F8AC779B98}"/>
                  </a:ext>
                </a:extLst>
              </p:cNvPr>
              <p:cNvSpPr/>
              <p:nvPr/>
            </p:nvSpPr>
            <p:spPr bwMode="auto">
              <a:xfrm>
                <a:off x="427806" y="2914421"/>
                <a:ext cx="68970" cy="38796"/>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80B97038-6AF1-4363-B7DA-1BB09CF9F1C5}"/>
                  </a:ext>
                </a:extLst>
              </p:cNvPr>
              <p:cNvSpPr/>
              <p:nvPr/>
            </p:nvSpPr>
            <p:spPr bwMode="auto">
              <a:xfrm>
                <a:off x="549942" y="2912985"/>
                <a:ext cx="67533"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233" name="Group 88">
                <a:extLst>
                  <a:ext uri="{FF2B5EF4-FFF2-40B4-BE49-F238E27FC236}">
                    <a16:creationId xmlns:a16="http://schemas.microsoft.com/office/drawing/2014/main" id="{F78BF767-21B2-42F7-AB38-EB842EA4D253}"/>
                  </a:ext>
                </a:extLst>
              </p:cNvPr>
              <p:cNvGrpSpPr>
                <a:grpSpLocks/>
              </p:cNvGrpSpPr>
              <p:nvPr/>
            </p:nvGrpSpPr>
            <p:grpSpPr bwMode="auto">
              <a:xfrm>
                <a:off x="1261596" y="2411512"/>
                <a:ext cx="240061" cy="634002"/>
                <a:chOff x="-813053" y="3645706"/>
                <a:chExt cx="265101" cy="699714"/>
              </a:xfrm>
              <a:grpFill/>
            </p:grpSpPr>
            <p:sp>
              <p:nvSpPr>
                <p:cNvPr id="238" name="Rectangle 22">
                  <a:extLst>
                    <a:ext uri="{FF2B5EF4-FFF2-40B4-BE49-F238E27FC236}">
                      <a16:creationId xmlns:a16="http://schemas.microsoft.com/office/drawing/2014/main" id="{B80D9301-47FF-4DF0-A340-F089F8EA9073}"/>
                    </a:ext>
                  </a:extLst>
                </p:cNvPr>
                <p:cNvSpPr/>
                <p:nvPr/>
              </p:nvSpPr>
              <p:spPr bwMode="auto">
                <a:xfrm>
                  <a:off x="-813493" y="3645706"/>
                  <a:ext cx="57123" cy="699343"/>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9" name="Rectangle 22">
                  <a:extLst>
                    <a:ext uri="{FF2B5EF4-FFF2-40B4-BE49-F238E27FC236}">
                      <a16:creationId xmlns:a16="http://schemas.microsoft.com/office/drawing/2014/main" id="{5C156BBF-542B-47C9-B369-3FD2BE53824B}"/>
                    </a:ext>
                  </a:extLst>
                </p:cNvPr>
                <p:cNvSpPr/>
                <p:nvPr/>
              </p:nvSpPr>
              <p:spPr bwMode="auto">
                <a:xfrm>
                  <a:off x="-680205" y="3645706"/>
                  <a:ext cx="55537" cy="699343"/>
                </a:xfrm>
                <a:custGeom>
                  <a:avLst/>
                  <a:gdLst>
                    <a:gd name="connsiteX0" fmla="*/ 0 w 460496"/>
                    <a:gd name="connsiteY0" fmla="*/ 0 h 1803758"/>
                    <a:gd name="connsiteX1" fmla="*/ 460496 w 460496"/>
                    <a:gd name="connsiteY1" fmla="*/ 0 h 1803758"/>
                    <a:gd name="connsiteX2" fmla="*/ 460496 w 460496"/>
                    <a:gd name="connsiteY2" fmla="*/ 1803758 h 1803758"/>
                    <a:gd name="connsiteX3" fmla="*/ 0 w 460496"/>
                    <a:gd name="connsiteY3" fmla="*/ 1803758 h 1803758"/>
                    <a:gd name="connsiteX4" fmla="*/ 0 w 460496"/>
                    <a:gd name="connsiteY4" fmla="*/ 0 h 1803758"/>
                    <a:gd name="connsiteX0" fmla="*/ 0 w 460496"/>
                    <a:gd name="connsiteY0" fmla="*/ 5164 h 1808922"/>
                    <a:gd name="connsiteX1" fmla="*/ 109130 w 460496"/>
                    <a:gd name="connsiteY1" fmla="*/ 0 h 1808922"/>
                    <a:gd name="connsiteX2" fmla="*/ 460496 w 460496"/>
                    <a:gd name="connsiteY2" fmla="*/ 5164 h 1808922"/>
                    <a:gd name="connsiteX3" fmla="*/ 460496 w 460496"/>
                    <a:gd name="connsiteY3" fmla="*/ 1808922 h 1808922"/>
                    <a:gd name="connsiteX4" fmla="*/ 0 w 460496"/>
                    <a:gd name="connsiteY4" fmla="*/ 1808922 h 1808922"/>
                    <a:gd name="connsiteX5" fmla="*/ 0 w 460496"/>
                    <a:gd name="connsiteY5" fmla="*/ 5164 h 1808922"/>
                    <a:gd name="connsiteX0" fmla="*/ 0 w 460496"/>
                    <a:gd name="connsiteY0" fmla="*/ 5164 h 1808922"/>
                    <a:gd name="connsiteX1" fmla="*/ 109130 w 460496"/>
                    <a:gd name="connsiteY1" fmla="*/ 0 h 1808922"/>
                    <a:gd name="connsiteX2" fmla="*/ 346196 w 460496"/>
                    <a:gd name="connsiteY2" fmla="*/ 0 h 1808922"/>
                    <a:gd name="connsiteX3" fmla="*/ 460496 w 460496"/>
                    <a:gd name="connsiteY3" fmla="*/ 5164 h 1808922"/>
                    <a:gd name="connsiteX4" fmla="*/ 460496 w 460496"/>
                    <a:gd name="connsiteY4" fmla="*/ 1808922 h 1808922"/>
                    <a:gd name="connsiteX5" fmla="*/ 0 w 460496"/>
                    <a:gd name="connsiteY5" fmla="*/ 1808922 h 1808922"/>
                    <a:gd name="connsiteX6" fmla="*/ 0 w 460496"/>
                    <a:gd name="connsiteY6" fmla="*/ 5164 h 1808922"/>
                    <a:gd name="connsiteX0" fmla="*/ 0 w 460496"/>
                    <a:gd name="connsiteY0" fmla="*/ 356531 h 2160289"/>
                    <a:gd name="connsiteX1" fmla="*/ 138763 w 460496"/>
                    <a:gd name="connsiteY1" fmla="*/ 0 h 2160289"/>
                    <a:gd name="connsiteX2" fmla="*/ 346196 w 460496"/>
                    <a:gd name="connsiteY2" fmla="*/ 351367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 name="connsiteX0" fmla="*/ 0 w 460496"/>
                    <a:gd name="connsiteY0" fmla="*/ 364997 h 2168755"/>
                    <a:gd name="connsiteX1" fmla="*/ 138763 w 460496"/>
                    <a:gd name="connsiteY1" fmla="*/ 8466 h 2168755"/>
                    <a:gd name="connsiteX2" fmla="*/ 354663 w 460496"/>
                    <a:gd name="connsiteY2" fmla="*/ 0 h 2168755"/>
                    <a:gd name="connsiteX3" fmla="*/ 460496 w 460496"/>
                    <a:gd name="connsiteY3" fmla="*/ 364997 h 2168755"/>
                    <a:gd name="connsiteX4" fmla="*/ 460496 w 460496"/>
                    <a:gd name="connsiteY4" fmla="*/ 2168755 h 2168755"/>
                    <a:gd name="connsiteX5" fmla="*/ 0 w 460496"/>
                    <a:gd name="connsiteY5" fmla="*/ 2168755 h 2168755"/>
                    <a:gd name="connsiteX6" fmla="*/ 0 w 460496"/>
                    <a:gd name="connsiteY6" fmla="*/ 364997 h 2168755"/>
                    <a:gd name="connsiteX0" fmla="*/ 0 w 460496"/>
                    <a:gd name="connsiteY0" fmla="*/ 356531 h 2160289"/>
                    <a:gd name="connsiteX1" fmla="*/ 138763 w 460496"/>
                    <a:gd name="connsiteY1" fmla="*/ 0 h 2160289"/>
                    <a:gd name="connsiteX2" fmla="*/ 341963 w 460496"/>
                    <a:gd name="connsiteY2" fmla="*/ 4234 h 2160289"/>
                    <a:gd name="connsiteX3" fmla="*/ 460496 w 460496"/>
                    <a:gd name="connsiteY3" fmla="*/ 356531 h 2160289"/>
                    <a:gd name="connsiteX4" fmla="*/ 460496 w 460496"/>
                    <a:gd name="connsiteY4" fmla="*/ 2160289 h 2160289"/>
                    <a:gd name="connsiteX5" fmla="*/ 0 w 460496"/>
                    <a:gd name="connsiteY5" fmla="*/ 2160289 h 2160289"/>
                    <a:gd name="connsiteX6" fmla="*/ 0 w 460496"/>
                    <a:gd name="connsiteY6" fmla="*/ 356531 h 216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496" h="2160289">
                      <a:moveTo>
                        <a:pt x="0" y="356531"/>
                      </a:moveTo>
                      <a:lnTo>
                        <a:pt x="138763" y="0"/>
                      </a:lnTo>
                      <a:lnTo>
                        <a:pt x="341963" y="4234"/>
                      </a:lnTo>
                      <a:lnTo>
                        <a:pt x="460496" y="356531"/>
                      </a:lnTo>
                      <a:lnTo>
                        <a:pt x="460496" y="2160289"/>
                      </a:lnTo>
                      <a:lnTo>
                        <a:pt x="0" y="2160289"/>
                      </a:lnTo>
                      <a:lnTo>
                        <a:pt x="0" y="356531"/>
                      </a:lnTo>
                      <a:close/>
                    </a:path>
                  </a:pathLst>
                </a:cu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0" name="Rectangle 239">
                  <a:extLst>
                    <a:ext uri="{FF2B5EF4-FFF2-40B4-BE49-F238E27FC236}">
                      <a16:creationId xmlns:a16="http://schemas.microsoft.com/office/drawing/2014/main" id="{79C27B36-1031-4211-ABA6-10215F6C1DCA}"/>
                    </a:ext>
                  </a:extLst>
                </p:cNvPr>
                <p:cNvSpPr/>
                <p:nvPr/>
              </p:nvSpPr>
              <p:spPr bwMode="auto">
                <a:xfrm>
                  <a:off x="-756370" y="3861376"/>
                  <a:ext cx="76164" cy="42817"/>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E36B4466-6916-4AB0-9FA1-766F70236572}"/>
                    </a:ext>
                  </a:extLst>
                </p:cNvPr>
                <p:cNvSpPr/>
                <p:nvPr/>
              </p:nvSpPr>
              <p:spPr bwMode="auto">
                <a:xfrm>
                  <a:off x="-623082" y="4195983"/>
                  <a:ext cx="74578" cy="44403"/>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DF18D080-FB56-44DE-9D5C-E86F1A94C86A}"/>
                    </a:ext>
                  </a:extLst>
                </p:cNvPr>
                <p:cNvSpPr/>
                <p:nvPr/>
              </p:nvSpPr>
              <p:spPr bwMode="auto">
                <a:xfrm>
                  <a:off x="-756370" y="4195983"/>
                  <a:ext cx="74578" cy="44403"/>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34" name="Rectangle 233">
                <a:extLst>
                  <a:ext uri="{FF2B5EF4-FFF2-40B4-BE49-F238E27FC236}">
                    <a16:creationId xmlns:a16="http://schemas.microsoft.com/office/drawing/2014/main" id="{4B4AF4D4-F764-4195-8DA7-932B9DC3BCB9}"/>
                  </a:ext>
                </a:extLst>
              </p:cNvPr>
              <p:cNvSpPr/>
              <p:nvPr/>
            </p:nvSpPr>
            <p:spPr bwMode="auto">
              <a:xfrm>
                <a:off x="1433623" y="2605492"/>
                <a:ext cx="68971" cy="38795"/>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5" name="Octagon 234">
                <a:extLst>
                  <a:ext uri="{FF2B5EF4-FFF2-40B4-BE49-F238E27FC236}">
                    <a16:creationId xmlns:a16="http://schemas.microsoft.com/office/drawing/2014/main" id="{15A64882-50E6-41B9-9741-E69012B27FB4}"/>
                  </a:ext>
                </a:extLst>
              </p:cNvPr>
              <p:cNvSpPr>
                <a:spLocks noChangeAspect="1"/>
              </p:cNvSpPr>
              <p:nvPr/>
            </p:nvSpPr>
            <p:spPr bwMode="auto">
              <a:xfrm>
                <a:off x="824385" y="2639977"/>
                <a:ext cx="287377" cy="273007"/>
              </a:xfrm>
              <a:prstGeom prst="octagon">
                <a:avLst/>
              </a:prstGeom>
              <a:grpFill/>
              <a:ln w="12700" cap="flat" cmpd="sng" algn="ctr">
                <a:noFill/>
                <a:prstDash val="solid"/>
                <a:headEnd type="none" w="med" len="med"/>
                <a:tailEnd type="none" w="med" len="med"/>
              </a:ln>
              <a:effectLst/>
            </p:spPr>
            <p:txBody>
              <a:bodyPr wrap="none" lIns="93247" tIns="0" rIns="186494" bIns="149196" anchor="t" anchorCtr="0">
                <a:normAutofit fontScale="25000" lnSpcReduction="20000"/>
              </a:bodyPr>
              <a:lstStyle/>
              <a:p>
                <a:pPr marL="0" marR="0" lvl="0" indent="0" algn="l" defTabSz="950846" rtl="0" eaLnBrk="1" fontAlgn="auto" latinLnBrk="0" hangingPunct="1">
                  <a:lnSpc>
                    <a:spcPct val="120000"/>
                  </a:lnSpc>
                  <a:spcBef>
                    <a:spcPts val="0"/>
                  </a:spcBef>
                  <a:spcAft>
                    <a:spcPts val="0"/>
                  </a:spcAft>
                  <a:buClrTx/>
                  <a:buSzTx/>
                  <a:buFontTx/>
                  <a:buNone/>
                  <a:tabLst/>
                  <a:defRPr/>
                </a:pPr>
                <a:endParaRPr kumimoji="0" lang="en-US" sz="1632"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FCEAFB6F-65F4-4C20-966C-87A5EC7A4CB6}"/>
                  </a:ext>
                </a:extLst>
              </p:cNvPr>
              <p:cNvSpPr/>
              <p:nvPr/>
            </p:nvSpPr>
            <p:spPr bwMode="auto">
              <a:xfrm>
                <a:off x="672076" y="2739121"/>
                <a:ext cx="149436" cy="71844"/>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CB85F468-0AE6-4B86-9CBF-DEBB58F80F5A}"/>
                  </a:ext>
                </a:extLst>
              </p:cNvPr>
              <p:cNvSpPr/>
              <p:nvPr/>
            </p:nvSpPr>
            <p:spPr bwMode="auto">
              <a:xfrm>
                <a:off x="1110326" y="2740558"/>
                <a:ext cx="149436" cy="71844"/>
              </a:xfrm>
              <a:prstGeom prst="rect">
                <a:avLst/>
              </a:prstGeom>
              <a:grpFill/>
              <a:ln w="12700" cap="flat" cmpd="sng" algn="ctr">
                <a:noFill/>
                <a:prstDash val="solid"/>
                <a:headEnd type="none" w="med" len="med"/>
                <a:tailEnd type="none" w="med" len="med"/>
              </a:ln>
              <a:effectLst/>
            </p:spPr>
            <p:txBody>
              <a:bodyPr lIns="93247" tIns="0" rIns="186494" bIns="149196" anchor="t" anchorCtr="0"/>
              <a:lstStyle/>
              <a:p>
                <a:pPr marL="0" marR="0" lvl="0" indent="0" algn="l" defTabSz="950846" rtl="0" eaLnBrk="1" fontAlgn="auto" latinLnBrk="0" hangingPunct="1">
                  <a:lnSpc>
                    <a:spcPct val="100000"/>
                  </a:lnSpc>
                  <a:spcBef>
                    <a:spcPts val="0"/>
                  </a:spcBef>
                  <a:spcAft>
                    <a:spcPts val="0"/>
                  </a:spcAft>
                  <a:buClrTx/>
                  <a:buSzTx/>
                  <a:buFontTx/>
                  <a:buNone/>
                  <a:tabLst/>
                  <a:defRPr/>
                </a:pPr>
                <a:endParaRPr kumimoji="0" lang="en-US" sz="244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grpSp>
      <p:sp>
        <p:nvSpPr>
          <p:cNvPr id="243" name="TextBox 18">
            <a:extLst>
              <a:ext uri="{FF2B5EF4-FFF2-40B4-BE49-F238E27FC236}">
                <a16:creationId xmlns:a16="http://schemas.microsoft.com/office/drawing/2014/main" id="{8861EFBA-7D57-4073-93F3-B765F6C1C5AB}"/>
              </a:ext>
            </a:extLst>
          </p:cNvPr>
          <p:cNvSpPr txBox="1">
            <a:spLocks noChangeArrowheads="1"/>
          </p:cNvSpPr>
          <p:nvPr/>
        </p:nvSpPr>
        <p:spPr bwMode="auto">
          <a:xfrm>
            <a:off x="3816849" y="3293429"/>
            <a:ext cx="1398405"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FRONT</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ENTRANCE GATE</a:t>
            </a:r>
          </a:p>
        </p:txBody>
      </p:sp>
      <p:grpSp>
        <p:nvGrpSpPr>
          <p:cNvPr id="244" name="Group 243">
            <a:extLst>
              <a:ext uri="{FF2B5EF4-FFF2-40B4-BE49-F238E27FC236}">
                <a16:creationId xmlns:a16="http://schemas.microsoft.com/office/drawing/2014/main" id="{77901512-48DE-44B6-BFBA-C3548538172C}"/>
              </a:ext>
            </a:extLst>
          </p:cNvPr>
          <p:cNvGrpSpPr/>
          <p:nvPr/>
        </p:nvGrpSpPr>
        <p:grpSpPr>
          <a:xfrm>
            <a:off x="5249817" y="2768708"/>
            <a:ext cx="607617" cy="383826"/>
            <a:chOff x="466214" y="4547617"/>
            <a:chExt cx="1050360" cy="594868"/>
          </a:xfrm>
          <a:noFill/>
        </p:grpSpPr>
        <p:sp>
          <p:nvSpPr>
            <p:cNvPr id="245" name="Rectangle 244">
              <a:extLst>
                <a:ext uri="{FF2B5EF4-FFF2-40B4-BE49-F238E27FC236}">
                  <a16:creationId xmlns:a16="http://schemas.microsoft.com/office/drawing/2014/main" id="{A7CBAD3A-C04A-4D41-BEA0-85BD58440ADD}"/>
                </a:ext>
              </a:extLst>
            </p:cNvPr>
            <p:cNvSpPr/>
            <p:nvPr/>
          </p:nvSpPr>
          <p:spPr bwMode="auto">
            <a:xfrm>
              <a:off x="466214" y="4547617"/>
              <a:ext cx="1050360" cy="594868"/>
            </a:xfrm>
            <a:prstGeom prst="rect">
              <a:avLst/>
            </a:prstGeom>
            <a:grpFill/>
            <a:ln w="19050" cap="flat" cmpd="sng" algn="ctr">
              <a:solidFill>
                <a:srgbClr val="00188F"/>
              </a:solidFill>
              <a:prstDash val="solid"/>
            </a:ln>
            <a:effectLst/>
          </p:spPr>
          <p:txBody>
            <a:bodyPr lIns="93247" tIns="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solidFill>
                    <a:srgbClr val="FFFFFF"/>
                  </a:solidFill>
                </a:ln>
                <a:gradFill>
                  <a:gsLst>
                    <a:gs pos="83000">
                      <a:srgbClr val="505050"/>
                    </a:gs>
                    <a:gs pos="100000">
                      <a:srgbClr val="505050"/>
                    </a:gs>
                  </a:gsLst>
                  <a:lin ang="5400000" scaled="1"/>
                </a:gradFill>
                <a:effectLst/>
                <a:uLnTx/>
                <a:uFillTx/>
                <a:latin typeface="Segoe UI"/>
                <a:ea typeface="+mn-ea"/>
                <a:cs typeface="+mn-cs"/>
              </a:endParaRPr>
            </a:p>
          </p:txBody>
        </p:sp>
        <p:sp>
          <p:nvSpPr>
            <p:cNvPr id="246" name="Rectangle 245">
              <a:extLst>
                <a:ext uri="{FF2B5EF4-FFF2-40B4-BE49-F238E27FC236}">
                  <a16:creationId xmlns:a16="http://schemas.microsoft.com/office/drawing/2014/main" id="{3859D7DA-95F7-4654-8110-4F7E970D62C1}"/>
                </a:ext>
              </a:extLst>
            </p:cNvPr>
            <p:cNvSpPr/>
            <p:nvPr/>
          </p:nvSpPr>
          <p:spPr bwMode="auto">
            <a:xfrm>
              <a:off x="1124306" y="4807692"/>
              <a:ext cx="168115" cy="334793"/>
            </a:xfrm>
            <a:prstGeom prst="rect">
              <a:avLst/>
            </a:prstGeom>
            <a:grpFill/>
            <a:ln w="19050" cap="flat" cmpd="sng" algn="ctr">
              <a:solidFill>
                <a:srgbClr val="00188F"/>
              </a:solidFill>
              <a:prstDash val="solid"/>
            </a:ln>
            <a:effectLst/>
          </p:spPr>
          <p:txBody>
            <a:bodyPr lIns="93247" tIns="0"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solidFill>
                    <a:srgbClr val="FFFFFF"/>
                  </a:solidFill>
                </a:ln>
                <a:gradFill>
                  <a:gsLst>
                    <a:gs pos="83000">
                      <a:srgbClr val="505050"/>
                    </a:gs>
                    <a:gs pos="100000">
                      <a:srgbClr val="505050"/>
                    </a:gs>
                  </a:gsLst>
                  <a:lin ang="5400000" scaled="1"/>
                </a:gradFill>
                <a:effectLst/>
                <a:uLnTx/>
                <a:uFillTx/>
                <a:latin typeface="Segoe UI"/>
                <a:ea typeface="+mn-ea"/>
                <a:cs typeface="+mn-cs"/>
              </a:endParaRPr>
            </a:p>
          </p:txBody>
        </p:sp>
        <p:sp>
          <p:nvSpPr>
            <p:cNvPr id="247" name="TextBox 110">
              <a:extLst>
                <a:ext uri="{FF2B5EF4-FFF2-40B4-BE49-F238E27FC236}">
                  <a16:creationId xmlns:a16="http://schemas.microsoft.com/office/drawing/2014/main" id="{5305D45D-C3B9-4611-ADFA-56B12F6B2658}"/>
                </a:ext>
              </a:extLst>
            </p:cNvPr>
            <p:cNvSpPr txBox="1">
              <a:spLocks noChangeArrowheads="1"/>
            </p:cNvSpPr>
            <p:nvPr/>
          </p:nvSpPr>
          <p:spPr bwMode="auto">
            <a:xfrm>
              <a:off x="968006" y="4593154"/>
              <a:ext cx="525514" cy="549331"/>
            </a:xfrm>
            <a:prstGeom prst="rect">
              <a:avLst/>
            </a:prstGeom>
            <a:grpFill/>
            <a:ln w="19050">
              <a:solidFill>
                <a:srgbClr val="00188F"/>
              </a:solidFill>
              <a:miter lim="800000"/>
              <a:headEnd/>
              <a:tailEnd/>
            </a:ln>
          </p:spPr>
          <p:txBody>
            <a:bodyPr wrap="square" lIns="93247" tIns="0" anchor="t" anchorCtr="0">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altLang="en-US" sz="918"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cxnSp>
          <p:nvCxnSpPr>
            <p:cNvPr id="248" name="Straight Arrow Connector 247">
              <a:extLst>
                <a:ext uri="{FF2B5EF4-FFF2-40B4-BE49-F238E27FC236}">
                  <a16:creationId xmlns:a16="http://schemas.microsoft.com/office/drawing/2014/main" id="{AA184FCD-01B1-4D5B-9EFF-2A4CBE1B494C}"/>
                </a:ext>
              </a:extLst>
            </p:cNvPr>
            <p:cNvCxnSpPr/>
            <p:nvPr/>
          </p:nvCxnSpPr>
          <p:spPr bwMode="auto">
            <a:xfrm>
              <a:off x="575417" y="4707110"/>
              <a:ext cx="469860" cy="100581"/>
            </a:xfrm>
            <a:prstGeom prst="straightConnector1">
              <a:avLst/>
            </a:prstGeom>
            <a:grpFill/>
            <a:ln w="19050" cap="flat" cmpd="sng" algn="ctr">
              <a:solidFill>
                <a:srgbClr val="00188F"/>
              </a:solidFill>
              <a:prstDash val="solid"/>
              <a:tailEnd type="triangle"/>
            </a:ln>
            <a:effectLst/>
          </p:spPr>
        </p:cxnSp>
      </p:grpSp>
      <p:sp>
        <p:nvSpPr>
          <p:cNvPr id="249" name="TextBox 21">
            <a:extLst>
              <a:ext uri="{FF2B5EF4-FFF2-40B4-BE49-F238E27FC236}">
                <a16:creationId xmlns:a16="http://schemas.microsoft.com/office/drawing/2014/main" id="{D12248EC-F8B5-460D-AFF7-BC1A53FA636C}"/>
              </a:ext>
            </a:extLst>
          </p:cNvPr>
          <p:cNvSpPr txBox="1">
            <a:spLocks noChangeArrowheads="1"/>
          </p:cNvSpPr>
          <p:nvPr/>
        </p:nvSpPr>
        <p:spPr bwMode="auto">
          <a:xfrm>
            <a:off x="5126706" y="3293429"/>
            <a:ext cx="1259279"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1 DEFINED</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ACCESS POINT</a:t>
            </a:r>
          </a:p>
        </p:txBody>
      </p:sp>
      <p:grpSp>
        <p:nvGrpSpPr>
          <p:cNvPr id="250" name="Group 249">
            <a:extLst>
              <a:ext uri="{FF2B5EF4-FFF2-40B4-BE49-F238E27FC236}">
                <a16:creationId xmlns:a16="http://schemas.microsoft.com/office/drawing/2014/main" id="{C9AA5A4C-97DE-4AE8-A660-A85D308F04BB}"/>
              </a:ext>
            </a:extLst>
          </p:cNvPr>
          <p:cNvGrpSpPr/>
          <p:nvPr/>
        </p:nvGrpSpPr>
        <p:grpSpPr>
          <a:xfrm>
            <a:off x="6346336" y="2737697"/>
            <a:ext cx="478942" cy="445846"/>
            <a:chOff x="-6069017" y="2517774"/>
            <a:chExt cx="1449392" cy="1209674"/>
          </a:xfrm>
          <a:solidFill>
            <a:srgbClr val="00188F"/>
          </a:solidFill>
        </p:grpSpPr>
        <p:sp>
          <p:nvSpPr>
            <p:cNvPr id="251" name="Freeform 7">
              <a:extLst>
                <a:ext uri="{FF2B5EF4-FFF2-40B4-BE49-F238E27FC236}">
                  <a16:creationId xmlns:a16="http://schemas.microsoft.com/office/drawing/2014/main" id="{9CE5C30E-F7C7-48FB-AF25-570C337E277A}"/>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12700">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2" name="Freeform 9">
              <a:extLst>
                <a:ext uri="{FF2B5EF4-FFF2-40B4-BE49-F238E27FC236}">
                  <a16:creationId xmlns:a16="http://schemas.microsoft.com/office/drawing/2014/main" id="{3D095E4A-17C3-4A17-A650-3E85639062EA}"/>
                </a:ext>
              </a:extLst>
            </p:cNvPr>
            <p:cNvSpPr>
              <a:spLocks/>
            </p:cNvSpPr>
            <p:nvPr/>
          </p:nvSpPr>
          <p:spPr bwMode="auto">
            <a:xfrm>
              <a:off x="-6069017" y="2517774"/>
              <a:ext cx="1308100" cy="1209674"/>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12700">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3" name="Freeform 13">
              <a:extLst>
                <a:ext uri="{FF2B5EF4-FFF2-40B4-BE49-F238E27FC236}">
                  <a16:creationId xmlns:a16="http://schemas.microsoft.com/office/drawing/2014/main" id="{3810A63B-3D54-47F5-9E2C-A282D89EDB05}"/>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12700">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54" name="TextBox 20">
            <a:extLst>
              <a:ext uri="{FF2B5EF4-FFF2-40B4-BE49-F238E27FC236}">
                <a16:creationId xmlns:a16="http://schemas.microsoft.com/office/drawing/2014/main" id="{E26A7537-FFD3-4E03-B2A8-D85AD700CE18}"/>
              </a:ext>
            </a:extLst>
          </p:cNvPr>
          <p:cNvSpPr txBox="1">
            <a:spLocks noChangeArrowheads="1"/>
          </p:cNvSpPr>
          <p:nvPr/>
        </p:nvSpPr>
        <p:spPr bwMode="auto">
          <a:xfrm>
            <a:off x="6383274" y="3293428"/>
            <a:ext cx="1483907" cy="34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VIDEO</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COVERAGE</a:t>
            </a:r>
          </a:p>
        </p:txBody>
      </p:sp>
      <p:sp>
        <p:nvSpPr>
          <p:cNvPr id="255" name="TextBox 18">
            <a:extLst>
              <a:ext uri="{FF2B5EF4-FFF2-40B4-BE49-F238E27FC236}">
                <a16:creationId xmlns:a16="http://schemas.microsoft.com/office/drawing/2014/main" id="{A595BD52-F960-49A5-8F0A-27A49EEC224A}"/>
              </a:ext>
            </a:extLst>
          </p:cNvPr>
          <p:cNvSpPr txBox="1">
            <a:spLocks noChangeArrowheads="1"/>
          </p:cNvSpPr>
          <p:nvPr/>
        </p:nvSpPr>
        <p:spPr bwMode="auto">
          <a:xfrm>
            <a:off x="2412329" y="3293429"/>
            <a:ext cx="1047751" cy="34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lIns="93247" tIns="0" rIns="124330" bIns="62165" anchor="t" anchorCtr="0"/>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PERIMETER</a:t>
            </a:r>
            <a:b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br>
            <a:r>
              <a:rPr kumimoji="0" lang="en-US" altLang="en-US" sz="1020" b="1" i="0" u="none" strike="noStrike" kern="1200" cap="none" spc="51" normalizeH="0" baseline="0" noProof="0">
                <a:ln>
                  <a:noFill/>
                </a:ln>
                <a:gradFill>
                  <a:gsLst>
                    <a:gs pos="83000">
                      <a:srgbClr val="00188F"/>
                    </a:gs>
                    <a:gs pos="100000">
                      <a:srgbClr val="00188F"/>
                    </a:gs>
                  </a:gsLst>
                  <a:lin ang="5400000" scaled="1"/>
                </a:gradFill>
                <a:effectLst/>
                <a:uLnTx/>
                <a:uFillTx/>
                <a:latin typeface="Segoe UI"/>
                <a:ea typeface="+mn-ea"/>
                <a:cs typeface="Segoe UI" panose="020B0502040204020203" pitchFamily="34" charset="0"/>
              </a:rPr>
              <a:t>FENCING</a:t>
            </a:r>
          </a:p>
        </p:txBody>
      </p:sp>
      <p:sp>
        <p:nvSpPr>
          <p:cNvPr id="256" name="Rectangle 255">
            <a:extLst>
              <a:ext uri="{FF2B5EF4-FFF2-40B4-BE49-F238E27FC236}">
                <a16:creationId xmlns:a16="http://schemas.microsoft.com/office/drawing/2014/main" id="{42204C7E-D9C6-4EA8-A06A-2B6038530E23}"/>
              </a:ext>
            </a:extLst>
          </p:cNvPr>
          <p:cNvSpPr/>
          <p:nvPr/>
        </p:nvSpPr>
        <p:spPr>
          <a:xfrm>
            <a:off x="2412330" y="4634058"/>
            <a:ext cx="1562388"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TWO-FACTOR AUTHENTICATION WITH BIOMETRICS</a:t>
            </a:r>
          </a:p>
        </p:txBody>
      </p:sp>
      <p:sp>
        <p:nvSpPr>
          <p:cNvPr id="257" name="Freeform 164">
            <a:extLst>
              <a:ext uri="{FF2B5EF4-FFF2-40B4-BE49-F238E27FC236}">
                <a16:creationId xmlns:a16="http://schemas.microsoft.com/office/drawing/2014/main" id="{B4525FF1-BF56-481E-8411-DE7820CFE067}"/>
              </a:ext>
            </a:extLst>
          </p:cNvPr>
          <p:cNvSpPr>
            <a:spLocks noEditPoints="1"/>
          </p:cNvSpPr>
          <p:nvPr/>
        </p:nvSpPr>
        <p:spPr bwMode="black">
          <a:xfrm>
            <a:off x="2789038" y="4038251"/>
            <a:ext cx="294336" cy="470637"/>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05050"/>
          </a:solidFill>
          <a:ln w="3175">
            <a:noFill/>
            <a:round/>
            <a:headEnd/>
            <a:tailEnd/>
          </a:ln>
        </p:spPr>
        <p:txBody>
          <a:bodyPr lIns="93247" tIns="0" rIns="83931" bIns="41966" anchor="t" anchorCtr="0"/>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58" name="Rectangle 257">
            <a:extLst>
              <a:ext uri="{FF2B5EF4-FFF2-40B4-BE49-F238E27FC236}">
                <a16:creationId xmlns:a16="http://schemas.microsoft.com/office/drawing/2014/main" id="{0DABC1EC-54D0-4842-AC0C-56DD6681D59F}"/>
              </a:ext>
            </a:extLst>
          </p:cNvPr>
          <p:cNvSpPr/>
          <p:nvPr/>
        </p:nvSpPr>
        <p:spPr>
          <a:xfrm>
            <a:off x="6215961" y="4634058"/>
            <a:ext cx="90008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VIDEO</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COVERAGE</a:t>
            </a:r>
          </a:p>
        </p:txBody>
      </p:sp>
      <p:grpSp>
        <p:nvGrpSpPr>
          <p:cNvPr id="259" name="Group 258">
            <a:extLst>
              <a:ext uri="{FF2B5EF4-FFF2-40B4-BE49-F238E27FC236}">
                <a16:creationId xmlns:a16="http://schemas.microsoft.com/office/drawing/2014/main" id="{65CDBD41-0ED9-4D4C-9BDB-930255443F0D}"/>
              </a:ext>
            </a:extLst>
          </p:cNvPr>
          <p:cNvGrpSpPr/>
          <p:nvPr/>
        </p:nvGrpSpPr>
        <p:grpSpPr>
          <a:xfrm>
            <a:off x="6346337" y="4083654"/>
            <a:ext cx="452210" cy="435000"/>
            <a:chOff x="-6069013" y="2517776"/>
            <a:chExt cx="1449388" cy="1209675"/>
          </a:xfrm>
          <a:solidFill>
            <a:srgbClr val="505050"/>
          </a:solidFill>
        </p:grpSpPr>
        <p:sp>
          <p:nvSpPr>
            <p:cNvPr id="260" name="Freeform 7">
              <a:extLst>
                <a:ext uri="{FF2B5EF4-FFF2-40B4-BE49-F238E27FC236}">
                  <a16:creationId xmlns:a16="http://schemas.microsoft.com/office/drawing/2014/main" id="{8F648D59-99F0-455B-8735-5E5770037755}"/>
                </a:ext>
              </a:extLst>
            </p:cNvPr>
            <p:cNvSpPr>
              <a:spLocks/>
            </p:cNvSpPr>
            <p:nvPr/>
          </p:nvSpPr>
          <p:spPr bwMode="auto">
            <a:xfrm>
              <a:off x="-4959350" y="3114676"/>
              <a:ext cx="339725" cy="2079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61" name="Freeform 9">
              <a:extLst>
                <a:ext uri="{FF2B5EF4-FFF2-40B4-BE49-F238E27FC236}">
                  <a16:creationId xmlns:a16="http://schemas.microsoft.com/office/drawing/2014/main" id="{4F25CBB5-BADD-4B72-B05B-ED4533039A8F}"/>
                </a:ext>
              </a:extLst>
            </p:cNvPr>
            <p:cNvSpPr>
              <a:spLocks/>
            </p:cNvSpPr>
            <p:nvPr/>
          </p:nvSpPr>
          <p:spPr bwMode="auto">
            <a:xfrm>
              <a:off x="-6069013" y="2517776"/>
              <a:ext cx="1308100" cy="1209675"/>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grpFill/>
            <a:ln w="9525">
              <a:noFill/>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62" name="Freeform 13">
              <a:extLst>
                <a:ext uri="{FF2B5EF4-FFF2-40B4-BE49-F238E27FC236}">
                  <a16:creationId xmlns:a16="http://schemas.microsoft.com/office/drawing/2014/main" id="{19E509AA-37A3-4FB9-B018-D6D2EAAD9FF0}"/>
                </a:ext>
              </a:extLst>
            </p:cNvPr>
            <p:cNvSpPr>
              <a:spLocks/>
            </p:cNvSpPr>
            <p:nvPr/>
          </p:nvSpPr>
          <p:spPr bwMode="auto">
            <a:xfrm>
              <a:off x="-5589588" y="2894013"/>
              <a:ext cx="176213" cy="176213"/>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grpFill/>
            <a:ln w="9525">
              <a:noFill/>
              <a:round/>
              <a:headEnd/>
              <a:tailEnd/>
            </a:ln>
          </p:spPr>
          <p:txBody>
            <a:bodyPr vert="horz" wrap="square" lIns="93247" tIns="0"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263" name="Rectangle 262">
            <a:extLst>
              <a:ext uri="{FF2B5EF4-FFF2-40B4-BE49-F238E27FC236}">
                <a16:creationId xmlns:a16="http://schemas.microsoft.com/office/drawing/2014/main" id="{832CA545-47E8-4517-8836-11B990990484}"/>
              </a:ext>
            </a:extLst>
          </p:cNvPr>
          <p:cNvSpPr/>
          <p:nvPr/>
        </p:nvSpPr>
        <p:spPr>
          <a:xfrm>
            <a:off x="3816848" y="4634058"/>
            <a:ext cx="111289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NO BUILDING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SIGNAGE</a:t>
            </a:r>
          </a:p>
        </p:txBody>
      </p:sp>
      <p:sp>
        <p:nvSpPr>
          <p:cNvPr id="264" name="&quot;Not Allowed&quot; Symbol 263">
            <a:extLst>
              <a:ext uri="{FF2B5EF4-FFF2-40B4-BE49-F238E27FC236}">
                <a16:creationId xmlns:a16="http://schemas.microsoft.com/office/drawing/2014/main" id="{BD615BF2-047A-42E8-8F24-060E24BBEEC7}"/>
              </a:ext>
            </a:extLst>
          </p:cNvPr>
          <p:cNvSpPr/>
          <p:nvPr/>
        </p:nvSpPr>
        <p:spPr bwMode="auto">
          <a:xfrm>
            <a:off x="3874494" y="4096747"/>
            <a:ext cx="411632" cy="408813"/>
          </a:xfrm>
          <a:prstGeom prst="noSmoking">
            <a:avLst>
              <a:gd name="adj" fmla="val 13978"/>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231E75DB-0B8E-4A42-992A-045C749FF94B}"/>
              </a:ext>
            </a:extLst>
          </p:cNvPr>
          <p:cNvSpPr/>
          <p:nvPr/>
        </p:nvSpPr>
        <p:spPr>
          <a:xfrm>
            <a:off x="8597428" y="4634058"/>
            <a:ext cx="1471646"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24X7X365 </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SECURITY OPERATIONS</a:t>
            </a:r>
          </a:p>
        </p:txBody>
      </p:sp>
      <p:grpSp>
        <p:nvGrpSpPr>
          <p:cNvPr id="266" name="Group 265">
            <a:extLst>
              <a:ext uri="{FF2B5EF4-FFF2-40B4-BE49-F238E27FC236}">
                <a16:creationId xmlns:a16="http://schemas.microsoft.com/office/drawing/2014/main" id="{A3AD7D7E-B4F6-4871-89AF-76AAE8208DD8}"/>
              </a:ext>
            </a:extLst>
          </p:cNvPr>
          <p:cNvGrpSpPr/>
          <p:nvPr/>
        </p:nvGrpSpPr>
        <p:grpSpPr>
          <a:xfrm>
            <a:off x="8606034" y="4075940"/>
            <a:ext cx="447585" cy="450427"/>
            <a:chOff x="4657377" y="1496771"/>
            <a:chExt cx="1014975" cy="1014975"/>
          </a:xfrm>
          <a:solidFill>
            <a:srgbClr val="505050"/>
          </a:solidFill>
        </p:grpSpPr>
        <p:grpSp>
          <p:nvGrpSpPr>
            <p:cNvPr id="267" name="Group 266">
              <a:extLst>
                <a:ext uri="{FF2B5EF4-FFF2-40B4-BE49-F238E27FC236}">
                  <a16:creationId xmlns:a16="http://schemas.microsoft.com/office/drawing/2014/main" id="{65072281-9B09-4594-9FF4-4411DE9E1401}"/>
                </a:ext>
              </a:extLst>
            </p:cNvPr>
            <p:cNvGrpSpPr/>
            <p:nvPr/>
          </p:nvGrpSpPr>
          <p:grpSpPr>
            <a:xfrm>
              <a:off x="4657377" y="1496771"/>
              <a:ext cx="1014975" cy="1014975"/>
              <a:chOff x="1000760" y="1482811"/>
              <a:chExt cx="2076072" cy="2076072"/>
            </a:xfrm>
            <a:grpFill/>
          </p:grpSpPr>
          <p:sp>
            <p:nvSpPr>
              <p:cNvPr id="269" name="Oval 268">
                <a:extLst>
                  <a:ext uri="{FF2B5EF4-FFF2-40B4-BE49-F238E27FC236}">
                    <a16:creationId xmlns:a16="http://schemas.microsoft.com/office/drawing/2014/main" id="{812415E9-8E90-4CB9-B8BA-ECE1F2829029}"/>
                  </a:ext>
                </a:extLst>
              </p:cNvPr>
              <p:cNvSpPr/>
              <p:nvPr/>
            </p:nvSpPr>
            <p:spPr bwMode="auto">
              <a:xfrm>
                <a:off x="1000760" y="1482811"/>
                <a:ext cx="2076072" cy="2076072"/>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0" name="Oval 269">
                <a:extLst>
                  <a:ext uri="{FF2B5EF4-FFF2-40B4-BE49-F238E27FC236}">
                    <a16:creationId xmlns:a16="http://schemas.microsoft.com/office/drawing/2014/main" id="{3BFAAA1F-3D38-48EC-A720-6F03DE2B444C}"/>
                  </a:ext>
                </a:extLst>
              </p:cNvPr>
              <p:cNvSpPr/>
              <p:nvPr/>
            </p:nvSpPr>
            <p:spPr bwMode="auto">
              <a:xfrm>
                <a:off x="1179109" y="1661160"/>
                <a:ext cx="1719374" cy="1719374"/>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1" name="Oval 270">
                <a:extLst>
                  <a:ext uri="{FF2B5EF4-FFF2-40B4-BE49-F238E27FC236}">
                    <a16:creationId xmlns:a16="http://schemas.microsoft.com/office/drawing/2014/main" id="{2F797E9B-00A1-42B8-B570-B2B5F2A6C6D5}"/>
                  </a:ext>
                </a:extLst>
              </p:cNvPr>
              <p:cNvSpPr/>
              <p:nvPr/>
            </p:nvSpPr>
            <p:spPr bwMode="auto">
              <a:xfrm>
                <a:off x="2667000" y="244128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2" name="Oval 271">
                <a:extLst>
                  <a:ext uri="{FF2B5EF4-FFF2-40B4-BE49-F238E27FC236}">
                    <a16:creationId xmlns:a16="http://schemas.microsoft.com/office/drawing/2014/main" id="{D326F209-6B14-48DE-9A9C-E401B68240CC}"/>
                  </a:ext>
                </a:extLst>
              </p:cNvPr>
              <p:cNvSpPr/>
              <p:nvPr/>
            </p:nvSpPr>
            <p:spPr bwMode="auto">
              <a:xfrm>
                <a:off x="1270000" y="243620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3" name="Oval 272">
                <a:extLst>
                  <a:ext uri="{FF2B5EF4-FFF2-40B4-BE49-F238E27FC236}">
                    <a16:creationId xmlns:a16="http://schemas.microsoft.com/office/drawing/2014/main" id="{CFFB9E2B-1CA2-4B34-8F02-23290F2A07CF}"/>
                  </a:ext>
                </a:extLst>
              </p:cNvPr>
              <p:cNvSpPr/>
              <p:nvPr/>
            </p:nvSpPr>
            <p:spPr bwMode="auto">
              <a:xfrm>
                <a:off x="1960880" y="316264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4" name="Oval 273">
                <a:extLst>
                  <a:ext uri="{FF2B5EF4-FFF2-40B4-BE49-F238E27FC236}">
                    <a16:creationId xmlns:a16="http://schemas.microsoft.com/office/drawing/2014/main" id="{2F1A153F-676A-45F1-ACE4-5FD68F80B157}"/>
                  </a:ext>
                </a:extLst>
              </p:cNvPr>
              <p:cNvSpPr/>
              <p:nvPr/>
            </p:nvSpPr>
            <p:spPr bwMode="auto">
              <a:xfrm>
                <a:off x="1965960" y="1740243"/>
                <a:ext cx="152400" cy="152400"/>
              </a:xfrm>
              <a:prstGeom prst="ellipse">
                <a:avLst/>
              </a:pr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68" name="Freeform: Shape 267">
              <a:extLst>
                <a:ext uri="{FF2B5EF4-FFF2-40B4-BE49-F238E27FC236}">
                  <a16:creationId xmlns:a16="http://schemas.microsoft.com/office/drawing/2014/main" id="{01FAB2AC-B6A0-41EB-951F-88BAA7774D77}"/>
                </a:ext>
              </a:extLst>
            </p:cNvPr>
            <p:cNvSpPr/>
            <p:nvPr/>
          </p:nvSpPr>
          <p:spPr bwMode="auto">
            <a:xfrm>
              <a:off x="5127492" y="1738733"/>
              <a:ext cx="261753" cy="486376"/>
            </a:xfrm>
            <a:custGeom>
              <a:avLst/>
              <a:gdLst>
                <a:gd name="connsiteX0" fmla="*/ 211 w 261753"/>
                <a:gd name="connsiteY0" fmla="*/ 0 h 486376"/>
                <a:gd name="connsiteX1" fmla="*/ 74718 w 261753"/>
                <a:gd name="connsiteY1" fmla="*/ 0 h 486376"/>
                <a:gd name="connsiteX2" fmla="*/ 74718 w 261753"/>
                <a:gd name="connsiteY2" fmla="*/ 246657 h 486376"/>
                <a:gd name="connsiteX3" fmla="*/ 261753 w 261753"/>
                <a:gd name="connsiteY3" fmla="*/ 433692 h 486376"/>
                <a:gd name="connsiteX4" fmla="*/ 209068 w 261753"/>
                <a:gd name="connsiteY4" fmla="*/ 486376 h 486376"/>
                <a:gd name="connsiteX5" fmla="*/ 0 w 261753"/>
                <a:gd name="connsiteY5" fmla="*/ 277309 h 486376"/>
                <a:gd name="connsiteX6" fmla="*/ 868 w 261753"/>
                <a:gd name="connsiteY6" fmla="*/ 276441 h 486376"/>
                <a:gd name="connsiteX7" fmla="*/ 211 w 261753"/>
                <a:gd name="connsiteY7" fmla="*/ 276441 h 4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753" h="486376">
                  <a:moveTo>
                    <a:pt x="211" y="0"/>
                  </a:moveTo>
                  <a:lnTo>
                    <a:pt x="74718" y="0"/>
                  </a:lnTo>
                  <a:lnTo>
                    <a:pt x="74718" y="246657"/>
                  </a:lnTo>
                  <a:lnTo>
                    <a:pt x="261753" y="433692"/>
                  </a:lnTo>
                  <a:lnTo>
                    <a:pt x="209068" y="486376"/>
                  </a:lnTo>
                  <a:lnTo>
                    <a:pt x="0" y="277309"/>
                  </a:lnTo>
                  <a:lnTo>
                    <a:pt x="868" y="276441"/>
                  </a:lnTo>
                  <a:lnTo>
                    <a:pt x="211" y="276441"/>
                  </a:lnTo>
                  <a:close/>
                </a:path>
              </a:pathLst>
            </a:custGeom>
            <a:grp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grpSp>
      <p:sp>
        <p:nvSpPr>
          <p:cNvPr id="275" name="Rectangle 274">
            <a:extLst>
              <a:ext uri="{FF2B5EF4-FFF2-40B4-BE49-F238E27FC236}">
                <a16:creationId xmlns:a16="http://schemas.microsoft.com/office/drawing/2014/main" id="{8E1F9BAB-D22A-471E-9528-CC3911979B23}"/>
              </a:ext>
            </a:extLst>
          </p:cNvPr>
          <p:cNvSpPr/>
          <p:nvPr/>
        </p:nvSpPr>
        <p:spPr>
          <a:xfrm>
            <a:off x="7329321" y="4634058"/>
            <a:ext cx="1268107"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VERIFIED SINGLE PERSON ENTRY</a:t>
            </a:r>
          </a:p>
        </p:txBody>
      </p:sp>
      <p:sp>
        <p:nvSpPr>
          <p:cNvPr id="276" name="Freeform: Shape 275">
            <a:extLst>
              <a:ext uri="{FF2B5EF4-FFF2-40B4-BE49-F238E27FC236}">
                <a16:creationId xmlns:a16="http://schemas.microsoft.com/office/drawing/2014/main" id="{3EE2F5F9-0BA6-4CAF-A84F-4282DC1F76C0}"/>
              </a:ext>
            </a:extLst>
          </p:cNvPr>
          <p:cNvSpPr/>
          <p:nvPr/>
        </p:nvSpPr>
        <p:spPr bwMode="auto">
          <a:xfrm>
            <a:off x="7567966" y="4088792"/>
            <a:ext cx="180481" cy="444522"/>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3247" tIns="0"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1" i="0" u="none" strike="noStrike" kern="0" cap="none" spc="0" normalizeH="0" baseline="0" noProof="0" err="1">
              <a:ln>
                <a:noFill/>
              </a:ln>
              <a:gradFill>
                <a:gsLst>
                  <a:gs pos="83000">
                    <a:srgbClr val="505050"/>
                  </a:gs>
                  <a:gs pos="100000">
                    <a:srgbClr val="505050"/>
                  </a:gs>
                </a:gsLst>
                <a:lin ang="5400000" scaled="1"/>
              </a:gradFill>
              <a:effectLst/>
              <a:uLnTx/>
              <a:uFillTx/>
              <a:latin typeface="Segoe UI"/>
              <a:ea typeface="Segoe UI" pitchFamily="34" charset="0"/>
              <a:cs typeface="Segoe UI" pitchFamily="34" charset="0"/>
            </a:endParaRPr>
          </a:p>
        </p:txBody>
      </p:sp>
      <p:sp>
        <p:nvSpPr>
          <p:cNvPr id="277" name="Rectangle 276">
            <a:extLst>
              <a:ext uri="{FF2B5EF4-FFF2-40B4-BE49-F238E27FC236}">
                <a16:creationId xmlns:a16="http://schemas.microsoft.com/office/drawing/2014/main" id="{36D76C2D-E74F-447F-BEB8-695A8970C65A}"/>
              </a:ext>
            </a:extLst>
          </p:cNvPr>
          <p:cNvSpPr/>
          <p:nvPr/>
        </p:nvSpPr>
        <p:spPr>
          <a:xfrm>
            <a:off x="5126705" y="4634058"/>
            <a:ext cx="1064601" cy="47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93247" tIns="0" rIns="46623" bIns="46623" anchor="t" anchorCtr="0">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ONGOING</a:t>
            </a:r>
            <a:b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br>
            <a:r>
              <a:rPr kumimoji="0" lang="en-US" sz="1020" b="1" i="0" u="none" strike="noStrike" kern="1200" cap="none" spc="51" normalizeH="0" baseline="0" noProof="0">
                <a:ln>
                  <a:noFill/>
                </a:ln>
                <a:gradFill>
                  <a:gsLst>
                    <a:gs pos="83000">
                      <a:srgbClr val="505050"/>
                    </a:gs>
                    <a:gs pos="100000">
                      <a:srgbClr val="505050"/>
                    </a:gs>
                  </a:gsLst>
                  <a:lin ang="5400000" scaled="1"/>
                </a:gradFill>
                <a:effectLst/>
                <a:uLnTx/>
                <a:uFillTx/>
                <a:latin typeface="Segoe UI"/>
                <a:ea typeface="+mn-ea"/>
                <a:cs typeface="Segoe UI" panose="020B0502040204020203" pitchFamily="34" charset="0"/>
              </a:rPr>
              <a:t>ROAMING PATROLS</a:t>
            </a:r>
          </a:p>
        </p:txBody>
      </p:sp>
      <p:grpSp>
        <p:nvGrpSpPr>
          <p:cNvPr id="278" name="Group 277">
            <a:extLst>
              <a:ext uri="{FF2B5EF4-FFF2-40B4-BE49-F238E27FC236}">
                <a16:creationId xmlns:a16="http://schemas.microsoft.com/office/drawing/2014/main" id="{61C23386-C81B-4BB0-ADFC-8E0A21924E28}"/>
              </a:ext>
            </a:extLst>
          </p:cNvPr>
          <p:cNvGrpSpPr>
            <a:grpSpLocks noChangeAspect="1"/>
          </p:cNvGrpSpPr>
          <p:nvPr/>
        </p:nvGrpSpPr>
        <p:grpSpPr>
          <a:xfrm>
            <a:off x="5249817" y="4083654"/>
            <a:ext cx="443843" cy="435000"/>
            <a:chOff x="2853690" y="2183383"/>
            <a:chExt cx="3152775" cy="3089945"/>
          </a:xfrm>
          <a:solidFill>
            <a:srgbClr val="505050"/>
          </a:solidFill>
        </p:grpSpPr>
        <p:sp>
          <p:nvSpPr>
            <p:cNvPr id="279" name="Freeform 50">
              <a:extLst>
                <a:ext uri="{FF2B5EF4-FFF2-40B4-BE49-F238E27FC236}">
                  <a16:creationId xmlns:a16="http://schemas.microsoft.com/office/drawing/2014/main" id="{B57FA391-36DF-492B-948B-8117BB7EB7B3}"/>
                </a:ext>
              </a:extLst>
            </p:cNvPr>
            <p:cNvSpPr/>
            <p:nvPr/>
          </p:nvSpPr>
          <p:spPr bwMode="auto">
            <a:xfrm>
              <a:off x="2853690" y="2183383"/>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80" name="Freeform 51">
              <a:extLst>
                <a:ext uri="{FF2B5EF4-FFF2-40B4-BE49-F238E27FC236}">
                  <a16:creationId xmlns:a16="http://schemas.microsoft.com/office/drawing/2014/main" id="{61156FF3-B71A-40E5-8CAC-2317BF5E0A03}"/>
                </a:ext>
              </a:extLst>
            </p:cNvPr>
            <p:cNvSpPr/>
            <p:nvPr/>
          </p:nvSpPr>
          <p:spPr bwMode="auto">
            <a:xfrm rot="10800000">
              <a:off x="2853690" y="3532411"/>
              <a:ext cx="3152775" cy="1740917"/>
            </a:xfrm>
            <a:custGeom>
              <a:avLst/>
              <a:gdLst>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614363 h 1600200"/>
                <a:gd name="connsiteX1" fmla="*/ 2047875 w 3133725"/>
                <a:gd name="connsiteY1" fmla="*/ 909638 h 1600200"/>
                <a:gd name="connsiteX2" fmla="*/ 3133725 w 3133725"/>
                <a:gd name="connsiteY2" fmla="*/ 1066800 h 1600200"/>
                <a:gd name="connsiteX3" fmla="*/ 2981325 w 3133725"/>
                <a:gd name="connsiteY3" fmla="*/ 0 h 1600200"/>
                <a:gd name="connsiteX4" fmla="*/ 2657475 w 3133725"/>
                <a:gd name="connsiteY4" fmla="*/ 314325 h 1600200"/>
                <a:gd name="connsiteX5" fmla="*/ 0 w 3133725"/>
                <a:gd name="connsiteY5" fmla="*/ 1533525 h 1600200"/>
                <a:gd name="connsiteX6" fmla="*/ 452438 w 3133725"/>
                <a:gd name="connsiteY6" fmla="*/ 1600200 h 1600200"/>
                <a:gd name="connsiteX7" fmla="*/ 2338388 w 3133725"/>
                <a:gd name="connsiteY7" fmla="*/ 614363 h 1600200"/>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35487 h 1721324"/>
                <a:gd name="connsiteX1" fmla="*/ 2047875 w 3133725"/>
                <a:gd name="connsiteY1" fmla="*/ 1030762 h 1721324"/>
                <a:gd name="connsiteX2" fmla="*/ 3133725 w 3133725"/>
                <a:gd name="connsiteY2" fmla="*/ 1187924 h 1721324"/>
                <a:gd name="connsiteX3" fmla="*/ 2981325 w 3133725"/>
                <a:gd name="connsiteY3" fmla="*/ 121124 h 1721324"/>
                <a:gd name="connsiteX4" fmla="*/ 2657475 w 3133725"/>
                <a:gd name="connsiteY4" fmla="*/ 435449 h 1721324"/>
                <a:gd name="connsiteX5" fmla="*/ 0 w 3133725"/>
                <a:gd name="connsiteY5" fmla="*/ 1654649 h 1721324"/>
                <a:gd name="connsiteX6" fmla="*/ 452438 w 3133725"/>
                <a:gd name="connsiteY6" fmla="*/ 1721324 h 1721324"/>
                <a:gd name="connsiteX7" fmla="*/ 2338388 w 3133725"/>
                <a:gd name="connsiteY7" fmla="*/ 735487 h 1721324"/>
                <a:gd name="connsiteX0" fmla="*/ 2338388 w 3133725"/>
                <a:gd name="connsiteY0" fmla="*/ 759751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38388 w 3133725"/>
                <a:gd name="connsiteY7" fmla="*/ 759751 h 1745588"/>
                <a:gd name="connsiteX0" fmla="*/ 2352676 w 3133725"/>
                <a:gd name="connsiteY0" fmla="*/ 769276 h 1745588"/>
                <a:gd name="connsiteX1" fmla="*/ 2047875 w 3133725"/>
                <a:gd name="connsiteY1" fmla="*/ 1055026 h 1745588"/>
                <a:gd name="connsiteX2" fmla="*/ 3133725 w 3133725"/>
                <a:gd name="connsiteY2" fmla="*/ 1212188 h 1745588"/>
                <a:gd name="connsiteX3" fmla="*/ 2981325 w 3133725"/>
                <a:gd name="connsiteY3" fmla="*/ 145388 h 1745588"/>
                <a:gd name="connsiteX4" fmla="*/ 2657475 w 3133725"/>
                <a:gd name="connsiteY4" fmla="*/ 459713 h 1745588"/>
                <a:gd name="connsiteX5" fmla="*/ 0 w 3133725"/>
                <a:gd name="connsiteY5" fmla="*/ 1678913 h 1745588"/>
                <a:gd name="connsiteX6" fmla="*/ 452438 w 3133725"/>
                <a:gd name="connsiteY6" fmla="*/ 1745588 h 1745588"/>
                <a:gd name="connsiteX7" fmla="*/ 2352676 w 3133725"/>
                <a:gd name="connsiteY7" fmla="*/ 769276 h 1745588"/>
                <a:gd name="connsiteX0" fmla="*/ 2352676 w 3133725"/>
                <a:gd name="connsiteY0" fmla="*/ 747891 h 1724203"/>
                <a:gd name="connsiteX1" fmla="*/ 2047875 w 3133725"/>
                <a:gd name="connsiteY1" fmla="*/ 1033641 h 1724203"/>
                <a:gd name="connsiteX2" fmla="*/ 3133725 w 3133725"/>
                <a:gd name="connsiteY2" fmla="*/ 1190803 h 1724203"/>
                <a:gd name="connsiteX3" fmla="*/ 2981325 w 3133725"/>
                <a:gd name="connsiteY3" fmla="*/ 124003 h 1724203"/>
                <a:gd name="connsiteX4" fmla="*/ 2657475 w 3133725"/>
                <a:gd name="connsiteY4" fmla="*/ 438328 h 1724203"/>
                <a:gd name="connsiteX5" fmla="*/ 0 w 3133725"/>
                <a:gd name="connsiteY5" fmla="*/ 1657528 h 1724203"/>
                <a:gd name="connsiteX6" fmla="*/ 452438 w 3133725"/>
                <a:gd name="connsiteY6" fmla="*/ 1724203 h 1724203"/>
                <a:gd name="connsiteX7" fmla="*/ 2352676 w 3133725"/>
                <a:gd name="connsiteY7" fmla="*/ 747891 h 1724203"/>
                <a:gd name="connsiteX0" fmla="*/ 2371726 w 3152775"/>
                <a:gd name="connsiteY0" fmla="*/ 746169 h 1722481"/>
                <a:gd name="connsiteX1" fmla="*/ 2066925 w 3152775"/>
                <a:gd name="connsiteY1" fmla="*/ 1031919 h 1722481"/>
                <a:gd name="connsiteX2" fmla="*/ 3152775 w 3152775"/>
                <a:gd name="connsiteY2" fmla="*/ 1189081 h 1722481"/>
                <a:gd name="connsiteX3" fmla="*/ 3000375 w 3152775"/>
                <a:gd name="connsiteY3" fmla="*/ 122281 h 1722481"/>
                <a:gd name="connsiteX4" fmla="*/ 2676525 w 3152775"/>
                <a:gd name="connsiteY4" fmla="*/ 436606 h 1722481"/>
                <a:gd name="connsiteX5" fmla="*/ 0 w 3152775"/>
                <a:gd name="connsiteY5" fmla="*/ 1660568 h 1722481"/>
                <a:gd name="connsiteX6" fmla="*/ 471488 w 3152775"/>
                <a:gd name="connsiteY6" fmla="*/ 1722481 h 1722481"/>
                <a:gd name="connsiteX7" fmla="*/ 2371726 w 3152775"/>
                <a:gd name="connsiteY7" fmla="*/ 746169 h 1722481"/>
                <a:gd name="connsiteX0" fmla="*/ 2371726 w 3152775"/>
                <a:gd name="connsiteY0" fmla="*/ 764605 h 1740917"/>
                <a:gd name="connsiteX1" fmla="*/ 2066925 w 3152775"/>
                <a:gd name="connsiteY1" fmla="*/ 1050355 h 1740917"/>
                <a:gd name="connsiteX2" fmla="*/ 3152775 w 3152775"/>
                <a:gd name="connsiteY2" fmla="*/ 1207517 h 1740917"/>
                <a:gd name="connsiteX3" fmla="*/ 3000375 w 3152775"/>
                <a:gd name="connsiteY3" fmla="*/ 140717 h 1740917"/>
                <a:gd name="connsiteX4" fmla="*/ 2676525 w 3152775"/>
                <a:gd name="connsiteY4" fmla="*/ 455042 h 1740917"/>
                <a:gd name="connsiteX5" fmla="*/ 0 w 3152775"/>
                <a:gd name="connsiteY5" fmla="*/ 1679004 h 1740917"/>
                <a:gd name="connsiteX6" fmla="*/ 471488 w 3152775"/>
                <a:gd name="connsiteY6" fmla="*/ 1740917 h 1740917"/>
                <a:gd name="connsiteX7" fmla="*/ 2371726 w 3152775"/>
                <a:gd name="connsiteY7" fmla="*/ 764605 h 174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5" h="1740917">
                  <a:moveTo>
                    <a:pt x="2371726" y="764605"/>
                  </a:moveTo>
                  <a:lnTo>
                    <a:pt x="2066925" y="1050355"/>
                  </a:lnTo>
                  <a:lnTo>
                    <a:pt x="3152775" y="1207517"/>
                  </a:lnTo>
                  <a:lnTo>
                    <a:pt x="3000375" y="140717"/>
                  </a:lnTo>
                  <a:lnTo>
                    <a:pt x="2676525" y="455042"/>
                  </a:lnTo>
                  <a:cubicBezTo>
                    <a:pt x="2252662" y="-191070"/>
                    <a:pt x="109538" y="-427608"/>
                    <a:pt x="0" y="1679004"/>
                  </a:cubicBezTo>
                  <a:lnTo>
                    <a:pt x="471488" y="1740917"/>
                  </a:lnTo>
                  <a:cubicBezTo>
                    <a:pt x="381001" y="99443"/>
                    <a:pt x="2185989" y="339154"/>
                    <a:pt x="2371726" y="764605"/>
                  </a:cubicBezTo>
                  <a:close/>
                </a:path>
              </a:pathLst>
            </a:custGeom>
            <a:grpFill/>
            <a:ln w="9525" cap="flat" cmpd="sng" algn="ctr">
              <a:noFill/>
              <a:prstDash val="solid"/>
              <a:round/>
              <a:headEnd type="none" w="med" len="med"/>
              <a:tailEnd type="none" w="med" len="med"/>
            </a:ln>
            <a:effectLst/>
          </p:spPr>
          <p:txBody>
            <a:bodyPr lIns="93247" tIns="0" anchor="t" anchorCtr="0"/>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418" rtl="0" eaLnBrk="0" fontAlgn="auto" latinLnBrk="0" hangingPunct="0">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25FA458-E435-44AD-86D8-CE0C7F296B31}"/>
              </a:ext>
            </a:extLst>
          </p:cNvPr>
          <p:cNvGrpSpPr/>
          <p:nvPr/>
        </p:nvGrpSpPr>
        <p:grpSpPr>
          <a:xfrm>
            <a:off x="1639117" y="1864720"/>
            <a:ext cx="505553" cy="452095"/>
            <a:chOff x="6217613" y="1582559"/>
            <a:chExt cx="3876531" cy="3466626"/>
          </a:xfrm>
          <a:solidFill>
            <a:srgbClr val="FFFFFF"/>
          </a:solidFill>
        </p:grpSpPr>
        <p:sp>
          <p:nvSpPr>
            <p:cNvPr id="282" name="Freeform 183">
              <a:extLst>
                <a:ext uri="{FF2B5EF4-FFF2-40B4-BE49-F238E27FC236}">
                  <a16:creationId xmlns:a16="http://schemas.microsoft.com/office/drawing/2014/main" id="{AD641972-E29B-4DDD-984C-F6556AF67FCA}"/>
                </a:ext>
              </a:extLst>
            </p:cNvPr>
            <p:cNvSpPr>
              <a:spLocks/>
            </p:cNvSpPr>
            <p:nvPr/>
          </p:nvSpPr>
          <p:spPr bwMode="auto">
            <a:xfrm>
              <a:off x="8107140" y="1582559"/>
              <a:ext cx="1245373" cy="1226966"/>
            </a:xfrm>
            <a:custGeom>
              <a:avLst/>
              <a:gdLst>
                <a:gd name="T0" fmla="*/ 112 w 203"/>
                <a:gd name="T1" fmla="*/ 0 h 200"/>
                <a:gd name="T2" fmla="*/ 132 w 203"/>
                <a:gd name="T3" fmla="*/ 4 h 200"/>
                <a:gd name="T4" fmla="*/ 150 w 203"/>
                <a:gd name="T5" fmla="*/ 12 h 200"/>
                <a:gd name="T6" fmla="*/ 166 w 203"/>
                <a:gd name="T7" fmla="*/ 22 h 200"/>
                <a:gd name="T8" fmla="*/ 179 w 203"/>
                <a:gd name="T9" fmla="*/ 36 h 200"/>
                <a:gd name="T10" fmla="*/ 190 w 203"/>
                <a:gd name="T11" fmla="*/ 52 h 200"/>
                <a:gd name="T12" fmla="*/ 198 w 203"/>
                <a:gd name="T13" fmla="*/ 70 h 200"/>
                <a:gd name="T14" fmla="*/ 202 w 203"/>
                <a:gd name="T15" fmla="*/ 90 h 200"/>
                <a:gd name="T16" fmla="*/ 202 w 203"/>
                <a:gd name="T17" fmla="*/ 110 h 200"/>
                <a:gd name="T18" fmla="*/ 198 w 203"/>
                <a:gd name="T19" fmla="*/ 130 h 200"/>
                <a:gd name="T20" fmla="*/ 190 w 203"/>
                <a:gd name="T21" fmla="*/ 148 h 200"/>
                <a:gd name="T22" fmla="*/ 179 w 203"/>
                <a:gd name="T23" fmla="*/ 165 h 200"/>
                <a:gd name="T24" fmla="*/ 166 w 203"/>
                <a:gd name="T25" fmla="*/ 178 h 200"/>
                <a:gd name="T26" fmla="*/ 150 w 203"/>
                <a:gd name="T27" fmla="*/ 188 h 200"/>
                <a:gd name="T28" fmla="*/ 132 w 203"/>
                <a:gd name="T29" fmla="*/ 196 h 200"/>
                <a:gd name="T30" fmla="*/ 112 w 203"/>
                <a:gd name="T31" fmla="*/ 200 h 200"/>
                <a:gd name="T32" fmla="*/ 91 w 203"/>
                <a:gd name="T33" fmla="*/ 200 h 200"/>
                <a:gd name="T34" fmla="*/ 72 w 203"/>
                <a:gd name="T35" fmla="*/ 196 h 200"/>
                <a:gd name="T36" fmla="*/ 53 w 203"/>
                <a:gd name="T37" fmla="*/ 188 h 200"/>
                <a:gd name="T38" fmla="*/ 37 w 203"/>
                <a:gd name="T39" fmla="*/ 178 h 200"/>
                <a:gd name="T40" fmla="*/ 24 w 203"/>
                <a:gd name="T41" fmla="*/ 165 h 200"/>
                <a:gd name="T42" fmla="*/ 13 w 203"/>
                <a:gd name="T43" fmla="*/ 148 h 200"/>
                <a:gd name="T44" fmla="*/ 5 w 203"/>
                <a:gd name="T45" fmla="*/ 130 h 200"/>
                <a:gd name="T46" fmla="*/ 1 w 203"/>
                <a:gd name="T47" fmla="*/ 110 h 200"/>
                <a:gd name="T48" fmla="*/ 1 w 203"/>
                <a:gd name="T49" fmla="*/ 90 h 200"/>
                <a:gd name="T50" fmla="*/ 5 w 203"/>
                <a:gd name="T51" fmla="*/ 70 h 200"/>
                <a:gd name="T52" fmla="*/ 13 w 203"/>
                <a:gd name="T53" fmla="*/ 52 h 200"/>
                <a:gd name="T54" fmla="*/ 24 w 203"/>
                <a:gd name="T55" fmla="*/ 36 h 200"/>
                <a:gd name="T56" fmla="*/ 37 w 203"/>
                <a:gd name="T57" fmla="*/ 22 h 200"/>
                <a:gd name="T58" fmla="*/ 53 w 203"/>
                <a:gd name="T59" fmla="*/ 12 h 200"/>
                <a:gd name="T60" fmla="*/ 72 w 203"/>
                <a:gd name="T61" fmla="*/ 4 h 200"/>
                <a:gd name="T62" fmla="*/ 91 w 203"/>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200">
                  <a:moveTo>
                    <a:pt x="101" y="0"/>
                  </a:moveTo>
                  <a:lnTo>
                    <a:pt x="112" y="0"/>
                  </a:lnTo>
                  <a:lnTo>
                    <a:pt x="122" y="2"/>
                  </a:lnTo>
                  <a:lnTo>
                    <a:pt x="132" y="4"/>
                  </a:lnTo>
                  <a:lnTo>
                    <a:pt x="141" y="7"/>
                  </a:lnTo>
                  <a:lnTo>
                    <a:pt x="150" y="12"/>
                  </a:lnTo>
                  <a:lnTo>
                    <a:pt x="158" y="17"/>
                  </a:lnTo>
                  <a:lnTo>
                    <a:pt x="166" y="22"/>
                  </a:lnTo>
                  <a:lnTo>
                    <a:pt x="173" y="29"/>
                  </a:lnTo>
                  <a:lnTo>
                    <a:pt x="179" y="36"/>
                  </a:lnTo>
                  <a:lnTo>
                    <a:pt x="186" y="44"/>
                  </a:lnTo>
                  <a:lnTo>
                    <a:pt x="190" y="52"/>
                  </a:lnTo>
                  <a:lnTo>
                    <a:pt x="195" y="60"/>
                  </a:lnTo>
                  <a:lnTo>
                    <a:pt x="198" y="70"/>
                  </a:lnTo>
                  <a:lnTo>
                    <a:pt x="201" y="80"/>
                  </a:lnTo>
                  <a:lnTo>
                    <a:pt x="202" y="90"/>
                  </a:lnTo>
                  <a:lnTo>
                    <a:pt x="203" y="101"/>
                  </a:lnTo>
                  <a:lnTo>
                    <a:pt x="202" y="110"/>
                  </a:lnTo>
                  <a:lnTo>
                    <a:pt x="201" y="120"/>
                  </a:lnTo>
                  <a:lnTo>
                    <a:pt x="198" y="130"/>
                  </a:lnTo>
                  <a:lnTo>
                    <a:pt x="195" y="140"/>
                  </a:lnTo>
                  <a:lnTo>
                    <a:pt x="190" y="148"/>
                  </a:lnTo>
                  <a:lnTo>
                    <a:pt x="186" y="156"/>
                  </a:lnTo>
                  <a:lnTo>
                    <a:pt x="179" y="165"/>
                  </a:lnTo>
                  <a:lnTo>
                    <a:pt x="173" y="171"/>
                  </a:lnTo>
                  <a:lnTo>
                    <a:pt x="166" y="178"/>
                  </a:lnTo>
                  <a:lnTo>
                    <a:pt x="158" y="183"/>
                  </a:lnTo>
                  <a:lnTo>
                    <a:pt x="150" y="188"/>
                  </a:lnTo>
                  <a:lnTo>
                    <a:pt x="141" y="193"/>
                  </a:lnTo>
                  <a:lnTo>
                    <a:pt x="132" y="196"/>
                  </a:lnTo>
                  <a:lnTo>
                    <a:pt x="122" y="198"/>
                  </a:lnTo>
                  <a:lnTo>
                    <a:pt x="112" y="200"/>
                  </a:lnTo>
                  <a:lnTo>
                    <a:pt x="101" y="200"/>
                  </a:lnTo>
                  <a:lnTo>
                    <a:pt x="91" y="200"/>
                  </a:lnTo>
                  <a:lnTo>
                    <a:pt x="82" y="198"/>
                  </a:lnTo>
                  <a:lnTo>
                    <a:pt x="72" y="196"/>
                  </a:lnTo>
                  <a:lnTo>
                    <a:pt x="62" y="193"/>
                  </a:lnTo>
                  <a:lnTo>
                    <a:pt x="53" y="188"/>
                  </a:lnTo>
                  <a:lnTo>
                    <a:pt x="45" y="183"/>
                  </a:lnTo>
                  <a:lnTo>
                    <a:pt x="37" y="178"/>
                  </a:lnTo>
                  <a:lnTo>
                    <a:pt x="31" y="171"/>
                  </a:lnTo>
                  <a:lnTo>
                    <a:pt x="24" y="165"/>
                  </a:lnTo>
                  <a:lnTo>
                    <a:pt x="18" y="156"/>
                  </a:lnTo>
                  <a:lnTo>
                    <a:pt x="13" y="148"/>
                  </a:lnTo>
                  <a:lnTo>
                    <a:pt x="9" y="140"/>
                  </a:lnTo>
                  <a:lnTo>
                    <a:pt x="5" y="130"/>
                  </a:lnTo>
                  <a:lnTo>
                    <a:pt x="2" y="120"/>
                  </a:lnTo>
                  <a:lnTo>
                    <a:pt x="1" y="110"/>
                  </a:lnTo>
                  <a:lnTo>
                    <a:pt x="0" y="101"/>
                  </a:lnTo>
                  <a:lnTo>
                    <a:pt x="1" y="90"/>
                  </a:lnTo>
                  <a:lnTo>
                    <a:pt x="2" y="80"/>
                  </a:lnTo>
                  <a:lnTo>
                    <a:pt x="5" y="70"/>
                  </a:lnTo>
                  <a:lnTo>
                    <a:pt x="9" y="60"/>
                  </a:lnTo>
                  <a:lnTo>
                    <a:pt x="13" y="52"/>
                  </a:lnTo>
                  <a:lnTo>
                    <a:pt x="18" y="44"/>
                  </a:lnTo>
                  <a:lnTo>
                    <a:pt x="24" y="36"/>
                  </a:lnTo>
                  <a:lnTo>
                    <a:pt x="31" y="29"/>
                  </a:lnTo>
                  <a:lnTo>
                    <a:pt x="37" y="22"/>
                  </a:lnTo>
                  <a:lnTo>
                    <a:pt x="45" y="17"/>
                  </a:lnTo>
                  <a:lnTo>
                    <a:pt x="53" y="12"/>
                  </a:lnTo>
                  <a:lnTo>
                    <a:pt x="62" y="7"/>
                  </a:lnTo>
                  <a:lnTo>
                    <a:pt x="72" y="4"/>
                  </a:lnTo>
                  <a:lnTo>
                    <a:pt x="82" y="2"/>
                  </a:lnTo>
                  <a:lnTo>
                    <a:pt x="91" y="0"/>
                  </a:lnTo>
                  <a:lnTo>
                    <a:pt x="101" y="0"/>
                  </a:lnTo>
                  <a:close/>
                </a:path>
              </a:pathLst>
            </a:custGeom>
            <a:grpFill/>
            <a:ln w="12700">
              <a:noFill/>
              <a:round/>
              <a:headEnd/>
              <a:tailEnd/>
            </a:ln>
          </p:spPr>
          <p:txBody>
            <a:bodyPr vert="horz" wrap="square" lIns="95079" tIns="47539" rIns="95079" bIns="475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3" name="Freeform 184">
              <a:extLst>
                <a:ext uri="{FF2B5EF4-FFF2-40B4-BE49-F238E27FC236}">
                  <a16:creationId xmlns:a16="http://schemas.microsoft.com/office/drawing/2014/main" id="{12F1BC1A-FF55-42F3-B532-DB99F8F535E6}"/>
                </a:ext>
              </a:extLst>
            </p:cNvPr>
            <p:cNvSpPr>
              <a:spLocks/>
            </p:cNvSpPr>
            <p:nvPr/>
          </p:nvSpPr>
          <p:spPr bwMode="auto">
            <a:xfrm>
              <a:off x="7788131" y="2858604"/>
              <a:ext cx="2001259" cy="454378"/>
            </a:xfrm>
            <a:custGeom>
              <a:avLst/>
              <a:gdLst>
                <a:gd name="connsiteX0" fmla="*/ 1325121 w 2001259"/>
                <a:gd name="connsiteY0" fmla="*/ 0 h 454378"/>
                <a:gd name="connsiteX1" fmla="*/ 1331256 w 2001259"/>
                <a:gd name="connsiteY1" fmla="*/ 0 h 454378"/>
                <a:gd name="connsiteX2" fmla="*/ 1337390 w 2001259"/>
                <a:gd name="connsiteY2" fmla="*/ 0 h 454378"/>
                <a:gd name="connsiteX3" fmla="*/ 1343525 w 2001259"/>
                <a:gd name="connsiteY3" fmla="*/ 0 h 454378"/>
                <a:gd name="connsiteX4" fmla="*/ 1361929 w 2001259"/>
                <a:gd name="connsiteY4" fmla="*/ 6135 h 454378"/>
                <a:gd name="connsiteX5" fmla="*/ 1380334 w 2001259"/>
                <a:gd name="connsiteY5" fmla="*/ 12270 h 454378"/>
                <a:gd name="connsiteX6" fmla="*/ 1398738 w 2001259"/>
                <a:gd name="connsiteY6" fmla="*/ 12270 h 454378"/>
                <a:gd name="connsiteX7" fmla="*/ 1417143 w 2001259"/>
                <a:gd name="connsiteY7" fmla="*/ 18404 h 454378"/>
                <a:gd name="connsiteX8" fmla="*/ 1441683 w 2001259"/>
                <a:gd name="connsiteY8" fmla="*/ 24539 h 454378"/>
                <a:gd name="connsiteX9" fmla="*/ 1447817 w 2001259"/>
                <a:gd name="connsiteY9" fmla="*/ 24539 h 454378"/>
                <a:gd name="connsiteX10" fmla="*/ 1490761 w 2001259"/>
                <a:gd name="connsiteY10" fmla="*/ 36809 h 454378"/>
                <a:gd name="connsiteX11" fmla="*/ 1533705 w 2001259"/>
                <a:gd name="connsiteY11" fmla="*/ 49079 h 454378"/>
                <a:gd name="connsiteX12" fmla="*/ 1570514 w 2001259"/>
                <a:gd name="connsiteY12" fmla="*/ 61349 h 454378"/>
                <a:gd name="connsiteX13" fmla="*/ 1607323 w 2001259"/>
                <a:gd name="connsiteY13" fmla="*/ 73618 h 454378"/>
                <a:gd name="connsiteX14" fmla="*/ 1637997 w 2001259"/>
                <a:gd name="connsiteY14" fmla="*/ 79753 h 454378"/>
                <a:gd name="connsiteX15" fmla="*/ 1674806 w 2001259"/>
                <a:gd name="connsiteY15" fmla="*/ 92023 h 454378"/>
                <a:gd name="connsiteX16" fmla="*/ 1699345 w 2001259"/>
                <a:gd name="connsiteY16" fmla="*/ 98157 h 454378"/>
                <a:gd name="connsiteX17" fmla="*/ 1730019 w 2001259"/>
                <a:gd name="connsiteY17" fmla="*/ 110427 h 454378"/>
                <a:gd name="connsiteX18" fmla="*/ 1760694 w 2001259"/>
                <a:gd name="connsiteY18" fmla="*/ 128831 h 454378"/>
                <a:gd name="connsiteX19" fmla="*/ 1779098 w 2001259"/>
                <a:gd name="connsiteY19" fmla="*/ 141101 h 454378"/>
                <a:gd name="connsiteX20" fmla="*/ 1828177 w 2001259"/>
                <a:gd name="connsiteY20" fmla="*/ 159505 h 454378"/>
                <a:gd name="connsiteX21" fmla="*/ 1858851 w 2001259"/>
                <a:gd name="connsiteY21" fmla="*/ 190180 h 454378"/>
                <a:gd name="connsiteX22" fmla="*/ 1889525 w 2001259"/>
                <a:gd name="connsiteY22" fmla="*/ 226989 h 454378"/>
                <a:gd name="connsiteX23" fmla="*/ 1926334 w 2001259"/>
                <a:gd name="connsiteY23" fmla="*/ 257662 h 454378"/>
                <a:gd name="connsiteX24" fmla="*/ 1938604 w 2001259"/>
                <a:gd name="connsiteY24" fmla="*/ 282202 h 454378"/>
                <a:gd name="connsiteX25" fmla="*/ 1944739 w 2001259"/>
                <a:gd name="connsiteY25" fmla="*/ 306741 h 454378"/>
                <a:gd name="connsiteX26" fmla="*/ 1957009 w 2001259"/>
                <a:gd name="connsiteY26" fmla="*/ 325146 h 454378"/>
                <a:gd name="connsiteX27" fmla="*/ 1969278 w 2001259"/>
                <a:gd name="connsiteY27" fmla="*/ 349685 h 454378"/>
                <a:gd name="connsiteX28" fmla="*/ 1981548 w 2001259"/>
                <a:gd name="connsiteY28" fmla="*/ 380359 h 454378"/>
                <a:gd name="connsiteX29" fmla="*/ 1993817 w 2001259"/>
                <a:gd name="connsiteY29" fmla="*/ 411033 h 454378"/>
                <a:gd name="connsiteX30" fmla="*/ 1999952 w 2001259"/>
                <a:gd name="connsiteY30" fmla="*/ 447842 h 454378"/>
                <a:gd name="connsiteX31" fmla="*/ 2001259 w 2001259"/>
                <a:gd name="connsiteY31" fmla="*/ 454378 h 454378"/>
                <a:gd name="connsiteX32" fmla="*/ 1993042 w 2001259"/>
                <a:gd name="connsiteY32" fmla="*/ 448838 h 454378"/>
                <a:gd name="connsiteX33" fmla="*/ 1937810 w 2001259"/>
                <a:gd name="connsiteY33" fmla="*/ 437687 h 454378"/>
                <a:gd name="connsiteX34" fmla="*/ 1272664 w 2001259"/>
                <a:gd name="connsiteY34" fmla="*/ 437687 h 454378"/>
                <a:gd name="connsiteX35" fmla="*/ 1251504 w 2001259"/>
                <a:gd name="connsiteY35" fmla="*/ 435571 h 454378"/>
                <a:gd name="connsiteX36" fmla="*/ 1190156 w 2001259"/>
                <a:gd name="connsiteY36" fmla="*/ 435571 h 454378"/>
                <a:gd name="connsiteX37" fmla="*/ 1153347 w 2001259"/>
                <a:gd name="connsiteY37" fmla="*/ 435571 h 454378"/>
                <a:gd name="connsiteX38" fmla="*/ 1101200 w 2001259"/>
                <a:gd name="connsiteY38" fmla="*/ 435571 h 454378"/>
                <a:gd name="connsiteX39" fmla="*/ 1128806 w 2001259"/>
                <a:gd name="connsiteY39" fmla="*/ 398763 h 454378"/>
                <a:gd name="connsiteX40" fmla="*/ 1153345 w 2001259"/>
                <a:gd name="connsiteY40" fmla="*/ 349685 h 454378"/>
                <a:gd name="connsiteX41" fmla="*/ 1208558 w 2001259"/>
                <a:gd name="connsiteY41" fmla="*/ 257662 h 454378"/>
                <a:gd name="connsiteX42" fmla="*/ 1233098 w 2001259"/>
                <a:gd name="connsiteY42" fmla="*/ 214719 h 454378"/>
                <a:gd name="connsiteX43" fmla="*/ 1257637 w 2001259"/>
                <a:gd name="connsiteY43" fmla="*/ 171775 h 454378"/>
                <a:gd name="connsiteX44" fmla="*/ 1282177 w 2001259"/>
                <a:gd name="connsiteY44" fmla="*/ 128831 h 454378"/>
                <a:gd name="connsiteX45" fmla="*/ 1300581 w 2001259"/>
                <a:gd name="connsiteY45" fmla="*/ 85888 h 454378"/>
                <a:gd name="connsiteX46" fmla="*/ 1312851 w 2001259"/>
                <a:gd name="connsiteY46" fmla="*/ 55214 h 454378"/>
                <a:gd name="connsiteX47" fmla="*/ 1325121 w 2001259"/>
                <a:gd name="connsiteY47" fmla="*/ 18404 h 454378"/>
                <a:gd name="connsiteX48" fmla="*/ 552132 w 2001259"/>
                <a:gd name="connsiteY48" fmla="*/ 0 h 454378"/>
                <a:gd name="connsiteX49" fmla="*/ 558267 w 2001259"/>
                <a:gd name="connsiteY49" fmla="*/ 18404 h 454378"/>
                <a:gd name="connsiteX50" fmla="*/ 564401 w 2001259"/>
                <a:gd name="connsiteY50" fmla="*/ 55214 h 454378"/>
                <a:gd name="connsiteX51" fmla="*/ 588941 w 2001259"/>
                <a:gd name="connsiteY51" fmla="*/ 85888 h 454378"/>
                <a:gd name="connsiteX52" fmla="*/ 601211 w 2001259"/>
                <a:gd name="connsiteY52" fmla="*/ 128831 h 454378"/>
                <a:gd name="connsiteX53" fmla="*/ 625750 w 2001259"/>
                <a:gd name="connsiteY53" fmla="*/ 171775 h 454378"/>
                <a:gd name="connsiteX54" fmla="*/ 644154 w 2001259"/>
                <a:gd name="connsiteY54" fmla="*/ 214719 h 454378"/>
                <a:gd name="connsiteX55" fmla="*/ 674828 w 2001259"/>
                <a:gd name="connsiteY55" fmla="*/ 257662 h 454378"/>
                <a:gd name="connsiteX56" fmla="*/ 730042 w 2001259"/>
                <a:gd name="connsiteY56" fmla="*/ 349685 h 454378"/>
                <a:gd name="connsiteX57" fmla="*/ 760716 w 2001259"/>
                <a:gd name="connsiteY57" fmla="*/ 398763 h 454378"/>
                <a:gd name="connsiteX58" fmla="*/ 780178 w 2001259"/>
                <a:gd name="connsiteY58" fmla="*/ 437687 h 454378"/>
                <a:gd name="connsiteX59" fmla="*/ 149566 w 2001259"/>
                <a:gd name="connsiteY59" fmla="*/ 437687 h 454378"/>
                <a:gd name="connsiteX60" fmla="*/ 141102 w 2001259"/>
                <a:gd name="connsiteY60" fmla="*/ 435571 h 454378"/>
                <a:gd name="connsiteX61" fmla="*/ 92023 w 2001259"/>
                <a:gd name="connsiteY61" fmla="*/ 417167 h 454378"/>
                <a:gd name="connsiteX62" fmla="*/ 85888 w 2001259"/>
                <a:gd name="connsiteY62" fmla="*/ 417167 h 454378"/>
                <a:gd name="connsiteX63" fmla="*/ 79753 w 2001259"/>
                <a:gd name="connsiteY63" fmla="*/ 411032 h 454378"/>
                <a:gd name="connsiteX64" fmla="*/ 67484 w 2001259"/>
                <a:gd name="connsiteY64" fmla="*/ 411032 h 454378"/>
                <a:gd name="connsiteX65" fmla="*/ 55214 w 2001259"/>
                <a:gd name="connsiteY65" fmla="*/ 411032 h 454378"/>
                <a:gd name="connsiteX66" fmla="*/ 30675 w 2001259"/>
                <a:gd name="connsiteY66" fmla="*/ 404897 h 454378"/>
                <a:gd name="connsiteX67" fmla="*/ 12271 w 2001259"/>
                <a:gd name="connsiteY67" fmla="*/ 398762 h 454378"/>
                <a:gd name="connsiteX68" fmla="*/ 0 w 2001259"/>
                <a:gd name="connsiteY68" fmla="*/ 398762 h 454378"/>
                <a:gd name="connsiteX69" fmla="*/ 30675 w 2001259"/>
                <a:gd name="connsiteY69" fmla="*/ 374223 h 454378"/>
                <a:gd name="connsiteX70" fmla="*/ 61349 w 2001259"/>
                <a:gd name="connsiteY70" fmla="*/ 343549 h 454378"/>
                <a:gd name="connsiteX71" fmla="*/ 85888 w 2001259"/>
                <a:gd name="connsiteY71" fmla="*/ 312875 h 454378"/>
                <a:gd name="connsiteX72" fmla="*/ 116563 w 2001259"/>
                <a:gd name="connsiteY72" fmla="*/ 288336 h 454378"/>
                <a:gd name="connsiteX73" fmla="*/ 141102 w 2001259"/>
                <a:gd name="connsiteY73" fmla="*/ 251526 h 454378"/>
                <a:gd name="connsiteX74" fmla="*/ 165641 w 2001259"/>
                <a:gd name="connsiteY74" fmla="*/ 220852 h 454378"/>
                <a:gd name="connsiteX75" fmla="*/ 190181 w 2001259"/>
                <a:gd name="connsiteY75" fmla="*/ 184044 h 454378"/>
                <a:gd name="connsiteX76" fmla="*/ 208585 w 2001259"/>
                <a:gd name="connsiteY76" fmla="*/ 147234 h 454378"/>
                <a:gd name="connsiteX77" fmla="*/ 220855 w 2001259"/>
                <a:gd name="connsiteY77" fmla="*/ 110425 h 454378"/>
                <a:gd name="connsiteX78" fmla="*/ 235169 w 2001259"/>
                <a:gd name="connsiteY78" fmla="*/ 81796 h 454378"/>
                <a:gd name="connsiteX79" fmla="*/ 239255 w 2001259"/>
                <a:gd name="connsiteY79" fmla="*/ 79753 h 454378"/>
                <a:gd name="connsiteX80" fmla="*/ 276065 w 2001259"/>
                <a:gd name="connsiteY80" fmla="*/ 73618 h 454378"/>
                <a:gd name="connsiteX81" fmla="*/ 312874 w 2001259"/>
                <a:gd name="connsiteY81" fmla="*/ 61349 h 454378"/>
                <a:gd name="connsiteX82" fmla="*/ 355818 w 2001259"/>
                <a:gd name="connsiteY82" fmla="*/ 49079 h 454378"/>
                <a:gd name="connsiteX83" fmla="*/ 392627 w 2001259"/>
                <a:gd name="connsiteY83" fmla="*/ 36809 h 454378"/>
                <a:gd name="connsiteX84" fmla="*/ 435570 w 2001259"/>
                <a:gd name="connsiteY84" fmla="*/ 24539 h 454378"/>
                <a:gd name="connsiteX85" fmla="*/ 441705 w 2001259"/>
                <a:gd name="connsiteY85" fmla="*/ 24539 h 454378"/>
                <a:gd name="connsiteX86" fmla="*/ 447840 w 2001259"/>
                <a:gd name="connsiteY86" fmla="*/ 24539 h 454378"/>
                <a:gd name="connsiteX87" fmla="*/ 460110 w 2001259"/>
                <a:gd name="connsiteY87" fmla="*/ 18404 h 454378"/>
                <a:gd name="connsiteX88" fmla="*/ 478514 w 2001259"/>
                <a:gd name="connsiteY88" fmla="*/ 18404 h 454378"/>
                <a:gd name="connsiteX89" fmla="*/ 503053 w 2001259"/>
                <a:gd name="connsiteY89" fmla="*/ 12270 h 454378"/>
                <a:gd name="connsiteX90" fmla="*/ 521458 w 2001259"/>
                <a:gd name="connsiteY90" fmla="*/ 6135 h 454378"/>
                <a:gd name="connsiteX91" fmla="*/ 539862 w 2001259"/>
                <a:gd name="connsiteY91" fmla="*/ 6135 h 454378"/>
                <a:gd name="connsiteX92" fmla="*/ 545997 w 2001259"/>
                <a:gd name="connsiteY92" fmla="*/ 6135 h 4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001259" h="454378">
                  <a:moveTo>
                    <a:pt x="1325121" y="0"/>
                  </a:moveTo>
                  <a:lnTo>
                    <a:pt x="1331256" y="0"/>
                  </a:lnTo>
                  <a:lnTo>
                    <a:pt x="1337390" y="0"/>
                  </a:lnTo>
                  <a:lnTo>
                    <a:pt x="1343525" y="0"/>
                  </a:lnTo>
                  <a:lnTo>
                    <a:pt x="1361929" y="6135"/>
                  </a:lnTo>
                  <a:lnTo>
                    <a:pt x="1380334" y="12270"/>
                  </a:lnTo>
                  <a:lnTo>
                    <a:pt x="1398738" y="12270"/>
                  </a:lnTo>
                  <a:lnTo>
                    <a:pt x="1417143" y="18404"/>
                  </a:lnTo>
                  <a:lnTo>
                    <a:pt x="1441683" y="24539"/>
                  </a:lnTo>
                  <a:lnTo>
                    <a:pt x="1447817" y="24539"/>
                  </a:lnTo>
                  <a:lnTo>
                    <a:pt x="1490761" y="36809"/>
                  </a:lnTo>
                  <a:lnTo>
                    <a:pt x="1533705" y="49079"/>
                  </a:lnTo>
                  <a:lnTo>
                    <a:pt x="1570514" y="61349"/>
                  </a:lnTo>
                  <a:lnTo>
                    <a:pt x="1607323" y="73618"/>
                  </a:lnTo>
                  <a:lnTo>
                    <a:pt x="1637997" y="79753"/>
                  </a:lnTo>
                  <a:lnTo>
                    <a:pt x="1674806" y="92023"/>
                  </a:lnTo>
                  <a:lnTo>
                    <a:pt x="1699345" y="98157"/>
                  </a:lnTo>
                  <a:lnTo>
                    <a:pt x="1730019" y="110427"/>
                  </a:lnTo>
                  <a:lnTo>
                    <a:pt x="1760694" y="128831"/>
                  </a:lnTo>
                  <a:lnTo>
                    <a:pt x="1779098" y="141101"/>
                  </a:lnTo>
                  <a:lnTo>
                    <a:pt x="1828177" y="159505"/>
                  </a:lnTo>
                  <a:lnTo>
                    <a:pt x="1858851" y="190180"/>
                  </a:lnTo>
                  <a:lnTo>
                    <a:pt x="1889525" y="226989"/>
                  </a:lnTo>
                  <a:lnTo>
                    <a:pt x="1926334" y="257662"/>
                  </a:lnTo>
                  <a:lnTo>
                    <a:pt x="1938604" y="282202"/>
                  </a:lnTo>
                  <a:lnTo>
                    <a:pt x="1944739" y="306741"/>
                  </a:lnTo>
                  <a:lnTo>
                    <a:pt x="1957009" y="325146"/>
                  </a:lnTo>
                  <a:lnTo>
                    <a:pt x="1969278" y="349685"/>
                  </a:lnTo>
                  <a:lnTo>
                    <a:pt x="1981548" y="380359"/>
                  </a:lnTo>
                  <a:lnTo>
                    <a:pt x="1993817" y="411033"/>
                  </a:lnTo>
                  <a:lnTo>
                    <a:pt x="1999952" y="447842"/>
                  </a:lnTo>
                  <a:lnTo>
                    <a:pt x="2001259" y="454378"/>
                  </a:lnTo>
                  <a:lnTo>
                    <a:pt x="1993042" y="448838"/>
                  </a:lnTo>
                  <a:cubicBezTo>
                    <a:pt x="1976066" y="441658"/>
                    <a:pt x="1957401" y="437687"/>
                    <a:pt x="1937810" y="437687"/>
                  </a:cubicBezTo>
                  <a:lnTo>
                    <a:pt x="1272664" y="437687"/>
                  </a:lnTo>
                  <a:lnTo>
                    <a:pt x="1251504" y="435571"/>
                  </a:lnTo>
                  <a:lnTo>
                    <a:pt x="1190156" y="435571"/>
                  </a:lnTo>
                  <a:lnTo>
                    <a:pt x="1153347" y="435571"/>
                  </a:lnTo>
                  <a:lnTo>
                    <a:pt x="1101200" y="435571"/>
                  </a:lnTo>
                  <a:lnTo>
                    <a:pt x="1128806" y="398763"/>
                  </a:lnTo>
                  <a:lnTo>
                    <a:pt x="1153345" y="349685"/>
                  </a:lnTo>
                  <a:lnTo>
                    <a:pt x="1208558" y="257662"/>
                  </a:lnTo>
                  <a:lnTo>
                    <a:pt x="1233098" y="214719"/>
                  </a:lnTo>
                  <a:lnTo>
                    <a:pt x="1257637" y="171775"/>
                  </a:lnTo>
                  <a:lnTo>
                    <a:pt x="1282177" y="128831"/>
                  </a:lnTo>
                  <a:lnTo>
                    <a:pt x="1300581" y="85888"/>
                  </a:lnTo>
                  <a:lnTo>
                    <a:pt x="1312851" y="55214"/>
                  </a:lnTo>
                  <a:lnTo>
                    <a:pt x="1325121" y="18404"/>
                  </a:lnTo>
                  <a:close/>
                  <a:moveTo>
                    <a:pt x="552132" y="0"/>
                  </a:moveTo>
                  <a:lnTo>
                    <a:pt x="558267" y="18404"/>
                  </a:lnTo>
                  <a:lnTo>
                    <a:pt x="564401" y="55214"/>
                  </a:lnTo>
                  <a:lnTo>
                    <a:pt x="588941" y="85888"/>
                  </a:lnTo>
                  <a:lnTo>
                    <a:pt x="601211" y="128831"/>
                  </a:lnTo>
                  <a:lnTo>
                    <a:pt x="625750" y="171775"/>
                  </a:lnTo>
                  <a:lnTo>
                    <a:pt x="644154" y="214719"/>
                  </a:lnTo>
                  <a:lnTo>
                    <a:pt x="674828" y="257662"/>
                  </a:lnTo>
                  <a:lnTo>
                    <a:pt x="730042" y="349685"/>
                  </a:lnTo>
                  <a:lnTo>
                    <a:pt x="760716" y="398763"/>
                  </a:lnTo>
                  <a:lnTo>
                    <a:pt x="780178" y="437687"/>
                  </a:lnTo>
                  <a:lnTo>
                    <a:pt x="149566" y="437687"/>
                  </a:lnTo>
                  <a:lnTo>
                    <a:pt x="141102" y="435571"/>
                  </a:lnTo>
                  <a:lnTo>
                    <a:pt x="92023" y="417167"/>
                  </a:lnTo>
                  <a:lnTo>
                    <a:pt x="85888" y="417167"/>
                  </a:lnTo>
                  <a:lnTo>
                    <a:pt x="79753" y="411032"/>
                  </a:lnTo>
                  <a:lnTo>
                    <a:pt x="67484" y="411032"/>
                  </a:lnTo>
                  <a:lnTo>
                    <a:pt x="55214" y="411032"/>
                  </a:lnTo>
                  <a:lnTo>
                    <a:pt x="30675" y="404897"/>
                  </a:lnTo>
                  <a:lnTo>
                    <a:pt x="12271" y="398762"/>
                  </a:lnTo>
                  <a:lnTo>
                    <a:pt x="0" y="398762"/>
                  </a:lnTo>
                  <a:lnTo>
                    <a:pt x="30675" y="374223"/>
                  </a:lnTo>
                  <a:lnTo>
                    <a:pt x="61349" y="343549"/>
                  </a:lnTo>
                  <a:lnTo>
                    <a:pt x="85888" y="312875"/>
                  </a:lnTo>
                  <a:lnTo>
                    <a:pt x="116563" y="288336"/>
                  </a:lnTo>
                  <a:lnTo>
                    <a:pt x="141102" y="251526"/>
                  </a:lnTo>
                  <a:lnTo>
                    <a:pt x="165641" y="220852"/>
                  </a:lnTo>
                  <a:lnTo>
                    <a:pt x="190181" y="184044"/>
                  </a:lnTo>
                  <a:lnTo>
                    <a:pt x="208585" y="147234"/>
                  </a:lnTo>
                  <a:lnTo>
                    <a:pt x="220855" y="110425"/>
                  </a:lnTo>
                  <a:lnTo>
                    <a:pt x="235169" y="81796"/>
                  </a:lnTo>
                  <a:lnTo>
                    <a:pt x="239255" y="79753"/>
                  </a:lnTo>
                  <a:lnTo>
                    <a:pt x="276065" y="73618"/>
                  </a:lnTo>
                  <a:lnTo>
                    <a:pt x="312874" y="61349"/>
                  </a:lnTo>
                  <a:lnTo>
                    <a:pt x="355818" y="49079"/>
                  </a:lnTo>
                  <a:lnTo>
                    <a:pt x="392627" y="36809"/>
                  </a:lnTo>
                  <a:lnTo>
                    <a:pt x="435570" y="24539"/>
                  </a:lnTo>
                  <a:lnTo>
                    <a:pt x="441705" y="24539"/>
                  </a:lnTo>
                  <a:lnTo>
                    <a:pt x="447840" y="24539"/>
                  </a:lnTo>
                  <a:lnTo>
                    <a:pt x="460110" y="18404"/>
                  </a:lnTo>
                  <a:lnTo>
                    <a:pt x="478514" y="18404"/>
                  </a:lnTo>
                  <a:lnTo>
                    <a:pt x="503053" y="12270"/>
                  </a:lnTo>
                  <a:lnTo>
                    <a:pt x="521458" y="6135"/>
                  </a:lnTo>
                  <a:lnTo>
                    <a:pt x="539862" y="6135"/>
                  </a:lnTo>
                  <a:lnTo>
                    <a:pt x="545997" y="6135"/>
                  </a:lnTo>
                  <a:close/>
                </a:path>
              </a:pathLst>
            </a:custGeom>
            <a:grpFill/>
            <a:ln w="12700">
              <a:noFill/>
              <a:round/>
              <a:headEnd/>
              <a:tailEnd/>
            </a:ln>
          </p:spPr>
          <p:txBody>
            <a:bodyPr vert="horz" wrap="square" lIns="95079" tIns="47539" rIns="95079" bIns="4753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4" name="Freeform 185">
              <a:extLst>
                <a:ext uri="{FF2B5EF4-FFF2-40B4-BE49-F238E27FC236}">
                  <a16:creationId xmlns:a16="http://schemas.microsoft.com/office/drawing/2014/main" id="{085066F3-DAF7-427C-BAA5-1E894D7DD2B4}"/>
                </a:ext>
              </a:extLst>
            </p:cNvPr>
            <p:cNvSpPr>
              <a:spLocks/>
            </p:cNvSpPr>
            <p:nvPr/>
          </p:nvSpPr>
          <p:spPr bwMode="auto">
            <a:xfrm>
              <a:off x="6732938" y="2067209"/>
              <a:ext cx="1239236" cy="1239235"/>
            </a:xfrm>
            <a:custGeom>
              <a:avLst/>
              <a:gdLst>
                <a:gd name="T0" fmla="*/ 111 w 202"/>
                <a:gd name="T1" fmla="*/ 1 h 202"/>
                <a:gd name="T2" fmla="*/ 131 w 202"/>
                <a:gd name="T3" fmla="*/ 4 h 202"/>
                <a:gd name="T4" fmla="*/ 148 w 202"/>
                <a:gd name="T5" fmla="*/ 12 h 202"/>
                <a:gd name="T6" fmla="*/ 165 w 202"/>
                <a:gd name="T7" fmla="*/ 23 h 202"/>
                <a:gd name="T8" fmla="*/ 179 w 202"/>
                <a:gd name="T9" fmla="*/ 37 h 202"/>
                <a:gd name="T10" fmla="*/ 190 w 202"/>
                <a:gd name="T11" fmla="*/ 53 h 202"/>
                <a:gd name="T12" fmla="*/ 197 w 202"/>
                <a:gd name="T13" fmla="*/ 70 h 202"/>
                <a:gd name="T14" fmla="*/ 202 w 202"/>
                <a:gd name="T15" fmla="*/ 91 h 202"/>
                <a:gd name="T16" fmla="*/ 202 w 202"/>
                <a:gd name="T17" fmla="*/ 112 h 202"/>
                <a:gd name="T18" fmla="*/ 197 w 202"/>
                <a:gd name="T19" fmla="*/ 131 h 202"/>
                <a:gd name="T20" fmla="*/ 190 w 202"/>
                <a:gd name="T21" fmla="*/ 148 h 202"/>
                <a:gd name="T22" fmla="*/ 179 w 202"/>
                <a:gd name="T23" fmla="*/ 165 h 202"/>
                <a:gd name="T24" fmla="*/ 165 w 202"/>
                <a:gd name="T25" fmla="*/ 179 h 202"/>
                <a:gd name="T26" fmla="*/ 148 w 202"/>
                <a:gd name="T27" fmla="*/ 190 h 202"/>
                <a:gd name="T28" fmla="*/ 131 w 202"/>
                <a:gd name="T29" fmla="*/ 197 h 202"/>
                <a:gd name="T30" fmla="*/ 111 w 202"/>
                <a:gd name="T31" fmla="*/ 201 h 202"/>
                <a:gd name="T32" fmla="*/ 91 w 202"/>
                <a:gd name="T33" fmla="*/ 201 h 202"/>
                <a:gd name="T34" fmla="*/ 70 w 202"/>
                <a:gd name="T35" fmla="*/ 197 h 202"/>
                <a:gd name="T36" fmla="*/ 53 w 202"/>
                <a:gd name="T37" fmla="*/ 190 h 202"/>
                <a:gd name="T38" fmla="*/ 37 w 202"/>
                <a:gd name="T39" fmla="*/ 179 h 202"/>
                <a:gd name="T40" fmla="*/ 22 w 202"/>
                <a:gd name="T41" fmla="*/ 165 h 202"/>
                <a:gd name="T42" fmla="*/ 12 w 202"/>
                <a:gd name="T43" fmla="*/ 148 h 202"/>
                <a:gd name="T44" fmla="*/ 4 w 202"/>
                <a:gd name="T45" fmla="*/ 131 h 202"/>
                <a:gd name="T46" fmla="*/ 1 w 202"/>
                <a:gd name="T47" fmla="*/ 112 h 202"/>
                <a:gd name="T48" fmla="*/ 1 w 202"/>
                <a:gd name="T49" fmla="*/ 91 h 202"/>
                <a:gd name="T50" fmla="*/ 4 w 202"/>
                <a:gd name="T51" fmla="*/ 70 h 202"/>
                <a:gd name="T52" fmla="*/ 12 w 202"/>
                <a:gd name="T53" fmla="*/ 53 h 202"/>
                <a:gd name="T54" fmla="*/ 22 w 202"/>
                <a:gd name="T55" fmla="*/ 37 h 202"/>
                <a:gd name="T56" fmla="*/ 37 w 202"/>
                <a:gd name="T57" fmla="*/ 23 h 202"/>
                <a:gd name="T58" fmla="*/ 53 w 202"/>
                <a:gd name="T59" fmla="*/ 12 h 202"/>
                <a:gd name="T60" fmla="*/ 70 w 202"/>
                <a:gd name="T61" fmla="*/ 4 h 202"/>
                <a:gd name="T62" fmla="*/ 91 w 202"/>
                <a:gd name="T63" fmla="*/ 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202">
                  <a:moveTo>
                    <a:pt x="101" y="0"/>
                  </a:moveTo>
                  <a:lnTo>
                    <a:pt x="111" y="1"/>
                  </a:lnTo>
                  <a:lnTo>
                    <a:pt x="121" y="2"/>
                  </a:lnTo>
                  <a:lnTo>
                    <a:pt x="131" y="4"/>
                  </a:lnTo>
                  <a:lnTo>
                    <a:pt x="140" y="8"/>
                  </a:lnTo>
                  <a:lnTo>
                    <a:pt x="148" y="12"/>
                  </a:lnTo>
                  <a:lnTo>
                    <a:pt x="157" y="17"/>
                  </a:lnTo>
                  <a:lnTo>
                    <a:pt x="165" y="23"/>
                  </a:lnTo>
                  <a:lnTo>
                    <a:pt x="172" y="29"/>
                  </a:lnTo>
                  <a:lnTo>
                    <a:pt x="179" y="37"/>
                  </a:lnTo>
                  <a:lnTo>
                    <a:pt x="184" y="44"/>
                  </a:lnTo>
                  <a:lnTo>
                    <a:pt x="190" y="53"/>
                  </a:lnTo>
                  <a:lnTo>
                    <a:pt x="194" y="62"/>
                  </a:lnTo>
                  <a:lnTo>
                    <a:pt x="197" y="70"/>
                  </a:lnTo>
                  <a:lnTo>
                    <a:pt x="199" y="80"/>
                  </a:lnTo>
                  <a:lnTo>
                    <a:pt x="202" y="91"/>
                  </a:lnTo>
                  <a:lnTo>
                    <a:pt x="202" y="101"/>
                  </a:lnTo>
                  <a:lnTo>
                    <a:pt x="202" y="112"/>
                  </a:lnTo>
                  <a:lnTo>
                    <a:pt x="199" y="121"/>
                  </a:lnTo>
                  <a:lnTo>
                    <a:pt x="197" y="131"/>
                  </a:lnTo>
                  <a:lnTo>
                    <a:pt x="194" y="140"/>
                  </a:lnTo>
                  <a:lnTo>
                    <a:pt x="190" y="148"/>
                  </a:lnTo>
                  <a:lnTo>
                    <a:pt x="184" y="157"/>
                  </a:lnTo>
                  <a:lnTo>
                    <a:pt x="179" y="165"/>
                  </a:lnTo>
                  <a:lnTo>
                    <a:pt x="172" y="172"/>
                  </a:lnTo>
                  <a:lnTo>
                    <a:pt x="165" y="179"/>
                  </a:lnTo>
                  <a:lnTo>
                    <a:pt x="157" y="184"/>
                  </a:lnTo>
                  <a:lnTo>
                    <a:pt x="148" y="190"/>
                  </a:lnTo>
                  <a:lnTo>
                    <a:pt x="140" y="193"/>
                  </a:lnTo>
                  <a:lnTo>
                    <a:pt x="131" y="197"/>
                  </a:lnTo>
                  <a:lnTo>
                    <a:pt x="121" y="200"/>
                  </a:lnTo>
                  <a:lnTo>
                    <a:pt x="111" y="201"/>
                  </a:lnTo>
                  <a:lnTo>
                    <a:pt x="101" y="202"/>
                  </a:lnTo>
                  <a:lnTo>
                    <a:pt x="91" y="201"/>
                  </a:lnTo>
                  <a:lnTo>
                    <a:pt x="80" y="200"/>
                  </a:lnTo>
                  <a:lnTo>
                    <a:pt x="70" y="197"/>
                  </a:lnTo>
                  <a:lnTo>
                    <a:pt x="62" y="193"/>
                  </a:lnTo>
                  <a:lnTo>
                    <a:pt x="53" y="190"/>
                  </a:lnTo>
                  <a:lnTo>
                    <a:pt x="44" y="184"/>
                  </a:lnTo>
                  <a:lnTo>
                    <a:pt x="37" y="179"/>
                  </a:lnTo>
                  <a:lnTo>
                    <a:pt x="29" y="172"/>
                  </a:lnTo>
                  <a:lnTo>
                    <a:pt x="22" y="165"/>
                  </a:lnTo>
                  <a:lnTo>
                    <a:pt x="17" y="157"/>
                  </a:lnTo>
                  <a:lnTo>
                    <a:pt x="12" y="148"/>
                  </a:lnTo>
                  <a:lnTo>
                    <a:pt x="7" y="140"/>
                  </a:lnTo>
                  <a:lnTo>
                    <a:pt x="4" y="131"/>
                  </a:lnTo>
                  <a:lnTo>
                    <a:pt x="2" y="121"/>
                  </a:lnTo>
                  <a:lnTo>
                    <a:pt x="1" y="112"/>
                  </a:lnTo>
                  <a:lnTo>
                    <a:pt x="0" y="101"/>
                  </a:lnTo>
                  <a:lnTo>
                    <a:pt x="1" y="91"/>
                  </a:lnTo>
                  <a:lnTo>
                    <a:pt x="2" y="80"/>
                  </a:lnTo>
                  <a:lnTo>
                    <a:pt x="4" y="70"/>
                  </a:lnTo>
                  <a:lnTo>
                    <a:pt x="7" y="62"/>
                  </a:lnTo>
                  <a:lnTo>
                    <a:pt x="12" y="53"/>
                  </a:lnTo>
                  <a:lnTo>
                    <a:pt x="17" y="44"/>
                  </a:lnTo>
                  <a:lnTo>
                    <a:pt x="22" y="37"/>
                  </a:lnTo>
                  <a:lnTo>
                    <a:pt x="29" y="29"/>
                  </a:lnTo>
                  <a:lnTo>
                    <a:pt x="37" y="23"/>
                  </a:lnTo>
                  <a:lnTo>
                    <a:pt x="44" y="17"/>
                  </a:lnTo>
                  <a:lnTo>
                    <a:pt x="53" y="12"/>
                  </a:lnTo>
                  <a:lnTo>
                    <a:pt x="62" y="8"/>
                  </a:lnTo>
                  <a:lnTo>
                    <a:pt x="70" y="4"/>
                  </a:lnTo>
                  <a:lnTo>
                    <a:pt x="80" y="2"/>
                  </a:lnTo>
                  <a:lnTo>
                    <a:pt x="91" y="1"/>
                  </a:lnTo>
                  <a:lnTo>
                    <a:pt x="101" y="0"/>
                  </a:lnTo>
                  <a:close/>
                </a:path>
              </a:pathLst>
            </a:custGeom>
            <a:grpFill/>
            <a:ln w="12700">
              <a:noFill/>
              <a:round/>
              <a:headEnd/>
              <a:tailEnd/>
            </a:ln>
          </p:spPr>
          <p:txBody>
            <a:bodyPr vert="horz" wrap="square" lIns="95079" tIns="47539" rIns="95079" bIns="47539"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5" name="Freeform 186">
              <a:extLst>
                <a:ext uri="{FF2B5EF4-FFF2-40B4-BE49-F238E27FC236}">
                  <a16:creationId xmlns:a16="http://schemas.microsoft.com/office/drawing/2014/main" id="{3A661B38-7823-444D-9B5E-8EE0C19E6BEE}"/>
                </a:ext>
              </a:extLst>
            </p:cNvPr>
            <p:cNvSpPr>
              <a:spLocks/>
            </p:cNvSpPr>
            <p:nvPr/>
          </p:nvSpPr>
          <p:spPr bwMode="auto">
            <a:xfrm>
              <a:off x="6217613" y="3349389"/>
              <a:ext cx="1430205" cy="1251503"/>
            </a:xfrm>
            <a:custGeom>
              <a:avLst/>
              <a:gdLst>
                <a:gd name="connsiteX0" fmla="*/ 736181 w 1430205"/>
                <a:gd name="connsiteY0" fmla="*/ 0 h 1251503"/>
                <a:gd name="connsiteX1" fmla="*/ 742315 w 1430205"/>
                <a:gd name="connsiteY1" fmla="*/ 0 h 1251503"/>
                <a:gd name="connsiteX2" fmla="*/ 748450 w 1430205"/>
                <a:gd name="connsiteY2" fmla="*/ 0 h 1251503"/>
                <a:gd name="connsiteX3" fmla="*/ 754586 w 1430205"/>
                <a:gd name="connsiteY3" fmla="*/ 12269 h 1251503"/>
                <a:gd name="connsiteX4" fmla="*/ 760721 w 1430205"/>
                <a:gd name="connsiteY4" fmla="*/ 49079 h 1251503"/>
                <a:gd name="connsiteX5" fmla="*/ 772990 w 1430205"/>
                <a:gd name="connsiteY5" fmla="*/ 85888 h 1251503"/>
                <a:gd name="connsiteX6" fmla="*/ 791395 w 1430205"/>
                <a:gd name="connsiteY6" fmla="*/ 128831 h 1251503"/>
                <a:gd name="connsiteX7" fmla="*/ 815934 w 1430205"/>
                <a:gd name="connsiteY7" fmla="*/ 165640 h 1251503"/>
                <a:gd name="connsiteX8" fmla="*/ 840473 w 1430205"/>
                <a:gd name="connsiteY8" fmla="*/ 214719 h 1251503"/>
                <a:gd name="connsiteX9" fmla="*/ 865013 w 1430205"/>
                <a:gd name="connsiteY9" fmla="*/ 263797 h 1251503"/>
                <a:gd name="connsiteX10" fmla="*/ 920226 w 1430205"/>
                <a:gd name="connsiteY10" fmla="*/ 355820 h 1251503"/>
                <a:gd name="connsiteX11" fmla="*/ 950900 w 1430205"/>
                <a:gd name="connsiteY11" fmla="*/ 392628 h 1251503"/>
                <a:gd name="connsiteX12" fmla="*/ 981574 w 1430205"/>
                <a:gd name="connsiteY12" fmla="*/ 441707 h 1251503"/>
                <a:gd name="connsiteX13" fmla="*/ 1006114 w 1430205"/>
                <a:gd name="connsiteY13" fmla="*/ 478516 h 1251503"/>
                <a:gd name="connsiteX14" fmla="*/ 1030653 w 1430205"/>
                <a:gd name="connsiteY14" fmla="*/ 521459 h 1251503"/>
                <a:gd name="connsiteX15" fmla="*/ 1061327 w 1430205"/>
                <a:gd name="connsiteY15" fmla="*/ 552134 h 1251503"/>
                <a:gd name="connsiteX16" fmla="*/ 1079732 w 1430205"/>
                <a:gd name="connsiteY16" fmla="*/ 588943 h 1251503"/>
                <a:gd name="connsiteX17" fmla="*/ 1098136 w 1430205"/>
                <a:gd name="connsiteY17" fmla="*/ 613482 h 1251503"/>
                <a:gd name="connsiteX18" fmla="*/ 1110406 w 1430205"/>
                <a:gd name="connsiteY18" fmla="*/ 631886 h 1251503"/>
                <a:gd name="connsiteX19" fmla="*/ 1128811 w 1430205"/>
                <a:gd name="connsiteY19" fmla="*/ 631886 h 1251503"/>
                <a:gd name="connsiteX20" fmla="*/ 1134946 w 1430205"/>
                <a:gd name="connsiteY20" fmla="*/ 631886 h 1251503"/>
                <a:gd name="connsiteX21" fmla="*/ 1141080 w 1430205"/>
                <a:gd name="connsiteY21" fmla="*/ 631886 h 1251503"/>
                <a:gd name="connsiteX22" fmla="*/ 1153350 w 1430205"/>
                <a:gd name="connsiteY22" fmla="*/ 631886 h 1251503"/>
                <a:gd name="connsiteX23" fmla="*/ 1165619 w 1430205"/>
                <a:gd name="connsiteY23" fmla="*/ 613482 h 1251503"/>
                <a:gd name="connsiteX24" fmla="*/ 1184024 w 1430205"/>
                <a:gd name="connsiteY24" fmla="*/ 588943 h 1251503"/>
                <a:gd name="connsiteX25" fmla="*/ 1208564 w 1430205"/>
                <a:gd name="connsiteY25" fmla="*/ 552134 h 1251503"/>
                <a:gd name="connsiteX26" fmla="*/ 1233103 w 1430205"/>
                <a:gd name="connsiteY26" fmla="*/ 521459 h 1251503"/>
                <a:gd name="connsiteX27" fmla="*/ 1257642 w 1430205"/>
                <a:gd name="connsiteY27" fmla="*/ 478516 h 1251503"/>
                <a:gd name="connsiteX28" fmla="*/ 1288316 w 1430205"/>
                <a:gd name="connsiteY28" fmla="*/ 441707 h 1251503"/>
                <a:gd name="connsiteX29" fmla="*/ 1312856 w 1430205"/>
                <a:gd name="connsiteY29" fmla="*/ 392628 h 1251503"/>
                <a:gd name="connsiteX30" fmla="*/ 1343530 w 1430205"/>
                <a:gd name="connsiteY30" fmla="*/ 355820 h 1251503"/>
                <a:gd name="connsiteX31" fmla="*/ 1398744 w 1430205"/>
                <a:gd name="connsiteY31" fmla="*/ 263797 h 1251503"/>
                <a:gd name="connsiteX32" fmla="*/ 1423283 w 1430205"/>
                <a:gd name="connsiteY32" fmla="*/ 214719 h 1251503"/>
                <a:gd name="connsiteX33" fmla="*/ 1430205 w 1430205"/>
                <a:gd name="connsiteY33" fmla="*/ 203643 h 1251503"/>
                <a:gd name="connsiteX34" fmla="*/ 1430205 w 1430205"/>
                <a:gd name="connsiteY34" fmla="*/ 1241353 h 1251503"/>
                <a:gd name="connsiteX35" fmla="*/ 1361934 w 1430205"/>
                <a:gd name="connsiteY35" fmla="*/ 1245368 h 1251503"/>
                <a:gd name="connsiteX36" fmla="*/ 1245372 w 1430205"/>
                <a:gd name="connsiteY36" fmla="*/ 1251503 h 1251503"/>
                <a:gd name="connsiteX37" fmla="*/ 1134946 w 1430205"/>
                <a:gd name="connsiteY37" fmla="*/ 1251503 h 1251503"/>
                <a:gd name="connsiteX38" fmla="*/ 1018383 w 1430205"/>
                <a:gd name="connsiteY38" fmla="*/ 1251503 h 1251503"/>
                <a:gd name="connsiteX39" fmla="*/ 907956 w 1430205"/>
                <a:gd name="connsiteY39" fmla="*/ 1245368 h 1251503"/>
                <a:gd name="connsiteX40" fmla="*/ 797529 w 1430205"/>
                <a:gd name="connsiteY40" fmla="*/ 1239234 h 1251503"/>
                <a:gd name="connsiteX41" fmla="*/ 699372 w 1430205"/>
                <a:gd name="connsiteY41" fmla="*/ 1226964 h 1251503"/>
                <a:gd name="connsiteX42" fmla="*/ 601215 w 1430205"/>
                <a:gd name="connsiteY42" fmla="*/ 1214694 h 1251503"/>
                <a:gd name="connsiteX43" fmla="*/ 509192 w 1430205"/>
                <a:gd name="connsiteY43" fmla="*/ 1202425 h 1251503"/>
                <a:gd name="connsiteX44" fmla="*/ 423304 w 1430205"/>
                <a:gd name="connsiteY44" fmla="*/ 1177886 h 1251503"/>
                <a:gd name="connsiteX45" fmla="*/ 380360 w 1430205"/>
                <a:gd name="connsiteY45" fmla="*/ 1171751 h 1251503"/>
                <a:gd name="connsiteX46" fmla="*/ 337417 w 1430205"/>
                <a:gd name="connsiteY46" fmla="*/ 1159481 h 1251503"/>
                <a:gd name="connsiteX47" fmla="*/ 306743 w 1430205"/>
                <a:gd name="connsiteY47" fmla="*/ 1153346 h 1251503"/>
                <a:gd name="connsiteX48" fmla="*/ 269933 w 1430205"/>
                <a:gd name="connsiteY48" fmla="*/ 1141076 h 1251503"/>
                <a:gd name="connsiteX49" fmla="*/ 233124 w 1430205"/>
                <a:gd name="connsiteY49" fmla="*/ 1128807 h 1251503"/>
                <a:gd name="connsiteX50" fmla="*/ 208585 w 1430205"/>
                <a:gd name="connsiteY50" fmla="*/ 1116537 h 1251503"/>
                <a:gd name="connsiteX51" fmla="*/ 171776 w 1430205"/>
                <a:gd name="connsiteY51" fmla="*/ 1098133 h 1251503"/>
                <a:gd name="connsiteX52" fmla="*/ 147237 w 1430205"/>
                <a:gd name="connsiteY52" fmla="*/ 1085863 h 1251503"/>
                <a:gd name="connsiteX53" fmla="*/ 122698 w 1430205"/>
                <a:gd name="connsiteY53" fmla="*/ 1073594 h 1251503"/>
                <a:gd name="connsiteX54" fmla="*/ 98158 w 1430205"/>
                <a:gd name="connsiteY54" fmla="*/ 1055189 h 1251503"/>
                <a:gd name="connsiteX55" fmla="*/ 73618 w 1430205"/>
                <a:gd name="connsiteY55" fmla="*/ 1042920 h 1251503"/>
                <a:gd name="connsiteX56" fmla="*/ 61349 w 1430205"/>
                <a:gd name="connsiteY56" fmla="*/ 1024515 h 1251503"/>
                <a:gd name="connsiteX57" fmla="*/ 42945 w 1430205"/>
                <a:gd name="connsiteY57" fmla="*/ 1006110 h 1251503"/>
                <a:gd name="connsiteX58" fmla="*/ 24540 w 1430205"/>
                <a:gd name="connsiteY58" fmla="*/ 993841 h 1251503"/>
                <a:gd name="connsiteX59" fmla="*/ 12270 w 1430205"/>
                <a:gd name="connsiteY59" fmla="*/ 975436 h 1251503"/>
                <a:gd name="connsiteX60" fmla="*/ 6135 w 1430205"/>
                <a:gd name="connsiteY60" fmla="*/ 963167 h 1251503"/>
                <a:gd name="connsiteX61" fmla="*/ 0 w 1430205"/>
                <a:gd name="connsiteY61" fmla="*/ 938628 h 1251503"/>
                <a:gd name="connsiteX62" fmla="*/ 0 w 1430205"/>
                <a:gd name="connsiteY62" fmla="*/ 920223 h 1251503"/>
                <a:gd name="connsiteX63" fmla="*/ 0 w 1430205"/>
                <a:gd name="connsiteY63" fmla="*/ 907953 h 1251503"/>
                <a:gd name="connsiteX64" fmla="*/ 0 w 1430205"/>
                <a:gd name="connsiteY64" fmla="*/ 901818 h 1251503"/>
                <a:gd name="connsiteX65" fmla="*/ 0 w 1430205"/>
                <a:gd name="connsiteY65" fmla="*/ 883414 h 1251503"/>
                <a:gd name="connsiteX66" fmla="*/ 0 w 1430205"/>
                <a:gd name="connsiteY66" fmla="*/ 865010 h 1251503"/>
                <a:gd name="connsiteX67" fmla="*/ 0 w 1430205"/>
                <a:gd name="connsiteY67" fmla="*/ 840470 h 1251503"/>
                <a:gd name="connsiteX68" fmla="*/ 0 w 1430205"/>
                <a:gd name="connsiteY68" fmla="*/ 828201 h 1251503"/>
                <a:gd name="connsiteX69" fmla="*/ 0 w 1430205"/>
                <a:gd name="connsiteY69" fmla="*/ 815931 h 1251503"/>
                <a:gd name="connsiteX70" fmla="*/ 6135 w 1430205"/>
                <a:gd name="connsiteY70" fmla="*/ 803662 h 1251503"/>
                <a:gd name="connsiteX71" fmla="*/ 6135 w 1430205"/>
                <a:gd name="connsiteY71" fmla="*/ 779122 h 1251503"/>
                <a:gd name="connsiteX72" fmla="*/ 12270 w 1430205"/>
                <a:gd name="connsiteY72" fmla="*/ 760718 h 1251503"/>
                <a:gd name="connsiteX73" fmla="*/ 12270 w 1430205"/>
                <a:gd name="connsiteY73" fmla="*/ 736178 h 1251503"/>
                <a:gd name="connsiteX74" fmla="*/ 24540 w 1430205"/>
                <a:gd name="connsiteY74" fmla="*/ 687100 h 1251503"/>
                <a:gd name="connsiteX75" fmla="*/ 36810 w 1430205"/>
                <a:gd name="connsiteY75" fmla="*/ 638021 h 1251503"/>
                <a:gd name="connsiteX76" fmla="*/ 42945 w 1430205"/>
                <a:gd name="connsiteY76" fmla="*/ 595078 h 1251503"/>
                <a:gd name="connsiteX77" fmla="*/ 49079 w 1430205"/>
                <a:gd name="connsiteY77" fmla="*/ 552134 h 1251503"/>
                <a:gd name="connsiteX78" fmla="*/ 61349 w 1430205"/>
                <a:gd name="connsiteY78" fmla="*/ 515325 h 1251503"/>
                <a:gd name="connsiteX79" fmla="*/ 67484 w 1430205"/>
                <a:gd name="connsiteY79" fmla="*/ 472381 h 1251503"/>
                <a:gd name="connsiteX80" fmla="*/ 73618 w 1430205"/>
                <a:gd name="connsiteY80" fmla="*/ 441707 h 1251503"/>
                <a:gd name="connsiteX81" fmla="*/ 85888 w 1430205"/>
                <a:gd name="connsiteY81" fmla="*/ 404898 h 1251503"/>
                <a:gd name="connsiteX82" fmla="*/ 92023 w 1430205"/>
                <a:gd name="connsiteY82" fmla="*/ 380359 h 1251503"/>
                <a:gd name="connsiteX83" fmla="*/ 110427 w 1430205"/>
                <a:gd name="connsiteY83" fmla="*/ 355820 h 1251503"/>
                <a:gd name="connsiteX84" fmla="*/ 116563 w 1430205"/>
                <a:gd name="connsiteY84" fmla="*/ 325146 h 1251503"/>
                <a:gd name="connsiteX85" fmla="*/ 128832 w 1430205"/>
                <a:gd name="connsiteY85" fmla="*/ 300607 h 1251503"/>
                <a:gd name="connsiteX86" fmla="*/ 141102 w 1430205"/>
                <a:gd name="connsiteY86" fmla="*/ 282201 h 1251503"/>
                <a:gd name="connsiteX87" fmla="*/ 153371 w 1430205"/>
                <a:gd name="connsiteY87" fmla="*/ 263797 h 1251503"/>
                <a:gd name="connsiteX88" fmla="*/ 177911 w 1430205"/>
                <a:gd name="connsiteY88" fmla="*/ 220854 h 1251503"/>
                <a:gd name="connsiteX89" fmla="*/ 214720 w 1430205"/>
                <a:gd name="connsiteY89" fmla="*/ 190180 h 1251503"/>
                <a:gd name="connsiteX90" fmla="*/ 251529 w 1430205"/>
                <a:gd name="connsiteY90" fmla="*/ 159505 h 1251503"/>
                <a:gd name="connsiteX91" fmla="*/ 294472 w 1430205"/>
                <a:gd name="connsiteY91" fmla="*/ 134966 h 1251503"/>
                <a:gd name="connsiteX92" fmla="*/ 319012 w 1430205"/>
                <a:gd name="connsiteY92" fmla="*/ 122696 h 1251503"/>
                <a:gd name="connsiteX93" fmla="*/ 349686 w 1430205"/>
                <a:gd name="connsiteY93" fmla="*/ 116562 h 1251503"/>
                <a:gd name="connsiteX94" fmla="*/ 374225 w 1430205"/>
                <a:gd name="connsiteY94" fmla="*/ 104292 h 1251503"/>
                <a:gd name="connsiteX95" fmla="*/ 398765 w 1430205"/>
                <a:gd name="connsiteY95" fmla="*/ 85888 h 1251503"/>
                <a:gd name="connsiteX96" fmla="*/ 435574 w 1430205"/>
                <a:gd name="connsiteY96" fmla="*/ 79753 h 1251503"/>
                <a:gd name="connsiteX97" fmla="*/ 466248 w 1430205"/>
                <a:gd name="connsiteY97" fmla="*/ 67483 h 1251503"/>
                <a:gd name="connsiteX98" fmla="*/ 509192 w 1430205"/>
                <a:gd name="connsiteY98" fmla="*/ 61349 h 1251503"/>
                <a:gd name="connsiteX99" fmla="*/ 539866 w 1430205"/>
                <a:gd name="connsiteY99" fmla="*/ 49079 h 1251503"/>
                <a:gd name="connsiteX100" fmla="*/ 588945 w 1430205"/>
                <a:gd name="connsiteY100" fmla="*/ 36809 h 1251503"/>
                <a:gd name="connsiteX101" fmla="*/ 625754 w 1430205"/>
                <a:gd name="connsiteY101" fmla="*/ 30674 h 1251503"/>
                <a:gd name="connsiteX102" fmla="*/ 631889 w 1430205"/>
                <a:gd name="connsiteY102" fmla="*/ 24539 h 1251503"/>
                <a:gd name="connsiteX103" fmla="*/ 638023 w 1430205"/>
                <a:gd name="connsiteY103" fmla="*/ 24539 h 1251503"/>
                <a:gd name="connsiteX104" fmla="*/ 650293 w 1430205"/>
                <a:gd name="connsiteY104" fmla="*/ 24539 h 1251503"/>
                <a:gd name="connsiteX105" fmla="*/ 674833 w 1430205"/>
                <a:gd name="connsiteY105" fmla="*/ 12269 h 1251503"/>
                <a:gd name="connsiteX106" fmla="*/ 693237 w 1430205"/>
                <a:gd name="connsiteY106" fmla="*/ 6135 h 1251503"/>
                <a:gd name="connsiteX107" fmla="*/ 711642 w 1430205"/>
                <a:gd name="connsiteY107" fmla="*/ 6135 h 125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430205" h="1251503">
                  <a:moveTo>
                    <a:pt x="736181" y="0"/>
                  </a:moveTo>
                  <a:lnTo>
                    <a:pt x="742315" y="0"/>
                  </a:lnTo>
                  <a:lnTo>
                    <a:pt x="748450" y="0"/>
                  </a:lnTo>
                  <a:lnTo>
                    <a:pt x="754586" y="12269"/>
                  </a:lnTo>
                  <a:lnTo>
                    <a:pt x="760721" y="49079"/>
                  </a:lnTo>
                  <a:lnTo>
                    <a:pt x="772990" y="85888"/>
                  </a:lnTo>
                  <a:lnTo>
                    <a:pt x="791395" y="128831"/>
                  </a:lnTo>
                  <a:lnTo>
                    <a:pt x="815934" y="165640"/>
                  </a:lnTo>
                  <a:lnTo>
                    <a:pt x="840473" y="214719"/>
                  </a:lnTo>
                  <a:lnTo>
                    <a:pt x="865013" y="263797"/>
                  </a:lnTo>
                  <a:lnTo>
                    <a:pt x="920226" y="355820"/>
                  </a:lnTo>
                  <a:lnTo>
                    <a:pt x="950900" y="392628"/>
                  </a:lnTo>
                  <a:lnTo>
                    <a:pt x="981574" y="441707"/>
                  </a:lnTo>
                  <a:lnTo>
                    <a:pt x="1006114" y="478516"/>
                  </a:lnTo>
                  <a:lnTo>
                    <a:pt x="1030653" y="521459"/>
                  </a:lnTo>
                  <a:lnTo>
                    <a:pt x="1061327" y="552134"/>
                  </a:lnTo>
                  <a:lnTo>
                    <a:pt x="1079732" y="588943"/>
                  </a:lnTo>
                  <a:lnTo>
                    <a:pt x="1098136" y="613482"/>
                  </a:lnTo>
                  <a:lnTo>
                    <a:pt x="1110406" y="631886"/>
                  </a:lnTo>
                  <a:lnTo>
                    <a:pt x="1128811" y="631886"/>
                  </a:lnTo>
                  <a:lnTo>
                    <a:pt x="1134946" y="631886"/>
                  </a:lnTo>
                  <a:lnTo>
                    <a:pt x="1141080" y="631886"/>
                  </a:lnTo>
                  <a:lnTo>
                    <a:pt x="1153350" y="631886"/>
                  </a:lnTo>
                  <a:lnTo>
                    <a:pt x="1165619" y="613482"/>
                  </a:lnTo>
                  <a:lnTo>
                    <a:pt x="1184024" y="588943"/>
                  </a:lnTo>
                  <a:lnTo>
                    <a:pt x="1208564" y="552134"/>
                  </a:lnTo>
                  <a:lnTo>
                    <a:pt x="1233103" y="521459"/>
                  </a:lnTo>
                  <a:lnTo>
                    <a:pt x="1257642" y="478516"/>
                  </a:lnTo>
                  <a:lnTo>
                    <a:pt x="1288316" y="441707"/>
                  </a:lnTo>
                  <a:lnTo>
                    <a:pt x="1312856" y="392628"/>
                  </a:lnTo>
                  <a:lnTo>
                    <a:pt x="1343530" y="355820"/>
                  </a:lnTo>
                  <a:lnTo>
                    <a:pt x="1398744" y="263797"/>
                  </a:lnTo>
                  <a:lnTo>
                    <a:pt x="1423283" y="214719"/>
                  </a:lnTo>
                  <a:lnTo>
                    <a:pt x="1430205" y="203643"/>
                  </a:lnTo>
                  <a:lnTo>
                    <a:pt x="1430205" y="1241353"/>
                  </a:lnTo>
                  <a:lnTo>
                    <a:pt x="1361934" y="1245368"/>
                  </a:lnTo>
                  <a:lnTo>
                    <a:pt x="1245372" y="1251503"/>
                  </a:lnTo>
                  <a:lnTo>
                    <a:pt x="1134946" y="1251503"/>
                  </a:lnTo>
                  <a:lnTo>
                    <a:pt x="1018383" y="1251503"/>
                  </a:lnTo>
                  <a:lnTo>
                    <a:pt x="907956" y="1245368"/>
                  </a:lnTo>
                  <a:lnTo>
                    <a:pt x="797529" y="1239234"/>
                  </a:lnTo>
                  <a:lnTo>
                    <a:pt x="699372" y="1226964"/>
                  </a:lnTo>
                  <a:lnTo>
                    <a:pt x="601215" y="1214694"/>
                  </a:lnTo>
                  <a:lnTo>
                    <a:pt x="509192" y="1202425"/>
                  </a:lnTo>
                  <a:lnTo>
                    <a:pt x="423304" y="1177886"/>
                  </a:lnTo>
                  <a:lnTo>
                    <a:pt x="380360" y="1171751"/>
                  </a:lnTo>
                  <a:lnTo>
                    <a:pt x="337417" y="1159481"/>
                  </a:lnTo>
                  <a:lnTo>
                    <a:pt x="306743" y="1153346"/>
                  </a:lnTo>
                  <a:lnTo>
                    <a:pt x="269933" y="1141076"/>
                  </a:lnTo>
                  <a:lnTo>
                    <a:pt x="233124" y="1128807"/>
                  </a:lnTo>
                  <a:lnTo>
                    <a:pt x="208585" y="1116537"/>
                  </a:lnTo>
                  <a:lnTo>
                    <a:pt x="171776" y="1098133"/>
                  </a:lnTo>
                  <a:lnTo>
                    <a:pt x="147237" y="1085863"/>
                  </a:lnTo>
                  <a:lnTo>
                    <a:pt x="122698" y="1073594"/>
                  </a:lnTo>
                  <a:lnTo>
                    <a:pt x="98158" y="1055189"/>
                  </a:lnTo>
                  <a:lnTo>
                    <a:pt x="73618" y="1042920"/>
                  </a:lnTo>
                  <a:lnTo>
                    <a:pt x="61349" y="1024515"/>
                  </a:lnTo>
                  <a:lnTo>
                    <a:pt x="42945" y="1006110"/>
                  </a:lnTo>
                  <a:lnTo>
                    <a:pt x="24540" y="993841"/>
                  </a:lnTo>
                  <a:lnTo>
                    <a:pt x="12270" y="975436"/>
                  </a:lnTo>
                  <a:lnTo>
                    <a:pt x="6135" y="963167"/>
                  </a:lnTo>
                  <a:lnTo>
                    <a:pt x="0" y="938628"/>
                  </a:lnTo>
                  <a:lnTo>
                    <a:pt x="0" y="920223"/>
                  </a:lnTo>
                  <a:lnTo>
                    <a:pt x="0" y="907953"/>
                  </a:lnTo>
                  <a:lnTo>
                    <a:pt x="0" y="901818"/>
                  </a:lnTo>
                  <a:lnTo>
                    <a:pt x="0" y="883414"/>
                  </a:lnTo>
                  <a:lnTo>
                    <a:pt x="0" y="865010"/>
                  </a:lnTo>
                  <a:lnTo>
                    <a:pt x="0" y="840470"/>
                  </a:lnTo>
                  <a:lnTo>
                    <a:pt x="0" y="828201"/>
                  </a:lnTo>
                  <a:lnTo>
                    <a:pt x="0" y="815931"/>
                  </a:lnTo>
                  <a:lnTo>
                    <a:pt x="6135" y="803662"/>
                  </a:lnTo>
                  <a:lnTo>
                    <a:pt x="6135" y="779122"/>
                  </a:lnTo>
                  <a:lnTo>
                    <a:pt x="12270" y="760718"/>
                  </a:lnTo>
                  <a:lnTo>
                    <a:pt x="12270" y="736178"/>
                  </a:lnTo>
                  <a:lnTo>
                    <a:pt x="24540" y="687100"/>
                  </a:lnTo>
                  <a:lnTo>
                    <a:pt x="36810" y="638021"/>
                  </a:lnTo>
                  <a:lnTo>
                    <a:pt x="42945" y="595078"/>
                  </a:lnTo>
                  <a:lnTo>
                    <a:pt x="49079" y="552134"/>
                  </a:lnTo>
                  <a:lnTo>
                    <a:pt x="61349" y="515325"/>
                  </a:lnTo>
                  <a:lnTo>
                    <a:pt x="67484" y="472381"/>
                  </a:lnTo>
                  <a:lnTo>
                    <a:pt x="73618" y="441707"/>
                  </a:lnTo>
                  <a:lnTo>
                    <a:pt x="85888" y="404898"/>
                  </a:lnTo>
                  <a:lnTo>
                    <a:pt x="92023" y="380359"/>
                  </a:lnTo>
                  <a:lnTo>
                    <a:pt x="110427" y="355820"/>
                  </a:lnTo>
                  <a:lnTo>
                    <a:pt x="116563" y="325146"/>
                  </a:lnTo>
                  <a:lnTo>
                    <a:pt x="128832" y="300607"/>
                  </a:lnTo>
                  <a:lnTo>
                    <a:pt x="141102" y="282201"/>
                  </a:lnTo>
                  <a:lnTo>
                    <a:pt x="153371" y="263797"/>
                  </a:lnTo>
                  <a:lnTo>
                    <a:pt x="177911" y="220854"/>
                  </a:lnTo>
                  <a:lnTo>
                    <a:pt x="214720" y="190180"/>
                  </a:lnTo>
                  <a:lnTo>
                    <a:pt x="251529" y="159505"/>
                  </a:lnTo>
                  <a:lnTo>
                    <a:pt x="294472" y="134966"/>
                  </a:lnTo>
                  <a:lnTo>
                    <a:pt x="319012" y="122696"/>
                  </a:lnTo>
                  <a:lnTo>
                    <a:pt x="349686" y="116562"/>
                  </a:lnTo>
                  <a:lnTo>
                    <a:pt x="374225" y="104292"/>
                  </a:lnTo>
                  <a:lnTo>
                    <a:pt x="398765" y="85888"/>
                  </a:lnTo>
                  <a:lnTo>
                    <a:pt x="435574" y="79753"/>
                  </a:lnTo>
                  <a:lnTo>
                    <a:pt x="466248" y="67483"/>
                  </a:lnTo>
                  <a:lnTo>
                    <a:pt x="509192" y="61349"/>
                  </a:lnTo>
                  <a:lnTo>
                    <a:pt x="539866" y="49079"/>
                  </a:lnTo>
                  <a:lnTo>
                    <a:pt x="588945" y="36809"/>
                  </a:lnTo>
                  <a:lnTo>
                    <a:pt x="625754" y="30674"/>
                  </a:lnTo>
                  <a:lnTo>
                    <a:pt x="631889" y="24539"/>
                  </a:lnTo>
                  <a:lnTo>
                    <a:pt x="638023" y="24539"/>
                  </a:lnTo>
                  <a:lnTo>
                    <a:pt x="650293" y="24539"/>
                  </a:lnTo>
                  <a:lnTo>
                    <a:pt x="674833" y="12269"/>
                  </a:lnTo>
                  <a:lnTo>
                    <a:pt x="693237" y="6135"/>
                  </a:lnTo>
                  <a:lnTo>
                    <a:pt x="711642" y="6135"/>
                  </a:lnTo>
                  <a:close/>
                </a:path>
              </a:pathLst>
            </a:custGeom>
            <a:grpFill/>
            <a:ln w="12700">
              <a:noFill/>
              <a:round/>
              <a:headEnd/>
              <a:tailEnd/>
            </a:ln>
          </p:spPr>
          <p:txBody>
            <a:bodyPr vert="horz" wrap="square" lIns="95079" tIns="47539" rIns="95079" bIns="4753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black"/>
                </a:solidFill>
                <a:effectLst/>
                <a:uLnTx/>
                <a:uFillTx/>
                <a:latin typeface="Segoe UI"/>
                <a:ea typeface="+mn-ea"/>
                <a:cs typeface="+mn-cs"/>
              </a:endParaRPr>
            </a:p>
          </p:txBody>
        </p:sp>
        <p:sp>
          <p:nvSpPr>
            <p:cNvPr id="286" name="Freeform 187">
              <a:extLst>
                <a:ext uri="{FF2B5EF4-FFF2-40B4-BE49-F238E27FC236}">
                  <a16:creationId xmlns:a16="http://schemas.microsoft.com/office/drawing/2014/main" id="{436221C8-439E-4F4D-B094-760597BB4D80}"/>
                </a:ext>
              </a:extLst>
            </p:cNvPr>
            <p:cNvSpPr/>
            <p:nvPr/>
          </p:nvSpPr>
          <p:spPr>
            <a:xfrm>
              <a:off x="7754434" y="3415608"/>
              <a:ext cx="2006786" cy="1273296"/>
            </a:xfrm>
            <a:custGeom>
              <a:avLst/>
              <a:gdLst>
                <a:gd name="connsiteX0" fmla="*/ 430507 w 2006786"/>
                <a:gd name="connsiteY0" fmla="*/ 705228 h 1273296"/>
                <a:gd name="connsiteX1" fmla="*/ 1576280 w 2006786"/>
                <a:gd name="connsiteY1" fmla="*/ 705228 h 1273296"/>
                <a:gd name="connsiteX2" fmla="*/ 1576280 w 2006786"/>
                <a:gd name="connsiteY2" fmla="*/ 796668 h 1273296"/>
                <a:gd name="connsiteX3" fmla="*/ 430507 w 2006786"/>
                <a:gd name="connsiteY3" fmla="*/ 796668 h 1273296"/>
                <a:gd name="connsiteX4" fmla="*/ 430507 w 2006786"/>
                <a:gd name="connsiteY4" fmla="*/ 476628 h 1273296"/>
                <a:gd name="connsiteX5" fmla="*/ 1576280 w 2006786"/>
                <a:gd name="connsiteY5" fmla="*/ 476628 h 1273296"/>
                <a:gd name="connsiteX6" fmla="*/ 1576280 w 2006786"/>
                <a:gd name="connsiteY6" fmla="*/ 568068 h 1273296"/>
                <a:gd name="connsiteX7" fmla="*/ 430507 w 2006786"/>
                <a:gd name="connsiteY7" fmla="*/ 568068 h 1273296"/>
                <a:gd name="connsiteX8" fmla="*/ 81402 w 2006786"/>
                <a:gd name="connsiteY8" fmla="*/ 0 h 1273296"/>
                <a:gd name="connsiteX9" fmla="*/ 1925384 w 2006786"/>
                <a:gd name="connsiteY9" fmla="*/ 0 h 1273296"/>
                <a:gd name="connsiteX10" fmla="*/ 2006786 w 2006786"/>
                <a:gd name="connsiteY10" fmla="*/ 81402 h 1273296"/>
                <a:gd name="connsiteX11" fmla="*/ 2006786 w 2006786"/>
                <a:gd name="connsiteY11" fmla="*/ 519008 h 1273296"/>
                <a:gd name="connsiteX12" fmla="*/ 1996779 w 2006786"/>
                <a:gd name="connsiteY12" fmla="*/ 515901 h 1273296"/>
                <a:gd name="connsiteX13" fmla="*/ 1925255 w 2006786"/>
                <a:gd name="connsiteY13" fmla="*/ 508691 h 1273296"/>
                <a:gd name="connsiteX14" fmla="*/ 1877594 w 2006786"/>
                <a:gd name="connsiteY14" fmla="*/ 513496 h 1273296"/>
                <a:gd name="connsiteX15" fmla="*/ 1877594 w 2006786"/>
                <a:gd name="connsiteY15" fmla="*/ 135312 h 1273296"/>
                <a:gd name="connsiteX16" fmla="*/ 129192 w 2006786"/>
                <a:gd name="connsiteY16" fmla="*/ 135312 h 1273296"/>
                <a:gd name="connsiteX17" fmla="*/ 129192 w 2006786"/>
                <a:gd name="connsiteY17" fmla="*/ 1137984 h 1273296"/>
                <a:gd name="connsiteX18" fmla="*/ 1458978 w 2006786"/>
                <a:gd name="connsiteY18" fmla="*/ 1137984 h 1273296"/>
                <a:gd name="connsiteX19" fmla="*/ 1458978 w 2006786"/>
                <a:gd name="connsiteY19" fmla="*/ 1273296 h 1273296"/>
                <a:gd name="connsiteX20" fmla="*/ 81402 w 2006786"/>
                <a:gd name="connsiteY20" fmla="*/ 1273296 h 1273296"/>
                <a:gd name="connsiteX21" fmla="*/ 0 w 2006786"/>
                <a:gd name="connsiteY21" fmla="*/ 1191894 h 1273296"/>
                <a:gd name="connsiteX22" fmla="*/ 0 w 2006786"/>
                <a:gd name="connsiteY22" fmla="*/ 81402 h 1273296"/>
                <a:gd name="connsiteX23" fmla="*/ 81402 w 2006786"/>
                <a:gd name="connsiteY23" fmla="*/ 0 h 127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06786" h="1273296">
                  <a:moveTo>
                    <a:pt x="430507" y="705228"/>
                  </a:moveTo>
                  <a:lnTo>
                    <a:pt x="1576280" y="705228"/>
                  </a:lnTo>
                  <a:lnTo>
                    <a:pt x="1576280" y="796668"/>
                  </a:lnTo>
                  <a:lnTo>
                    <a:pt x="430507" y="796668"/>
                  </a:lnTo>
                  <a:close/>
                  <a:moveTo>
                    <a:pt x="430507" y="476628"/>
                  </a:moveTo>
                  <a:lnTo>
                    <a:pt x="1576280" y="476628"/>
                  </a:lnTo>
                  <a:lnTo>
                    <a:pt x="1576280" y="568068"/>
                  </a:lnTo>
                  <a:lnTo>
                    <a:pt x="430507" y="568068"/>
                  </a:lnTo>
                  <a:close/>
                  <a:moveTo>
                    <a:pt x="81402" y="0"/>
                  </a:moveTo>
                  <a:lnTo>
                    <a:pt x="1925384" y="0"/>
                  </a:lnTo>
                  <a:cubicBezTo>
                    <a:pt x="1970341" y="0"/>
                    <a:pt x="2006786" y="36445"/>
                    <a:pt x="2006786" y="81402"/>
                  </a:cubicBezTo>
                  <a:lnTo>
                    <a:pt x="2006786" y="519008"/>
                  </a:lnTo>
                  <a:lnTo>
                    <a:pt x="1996779" y="515901"/>
                  </a:lnTo>
                  <a:cubicBezTo>
                    <a:pt x="1973676" y="511174"/>
                    <a:pt x="1949756" y="508691"/>
                    <a:pt x="1925255" y="508691"/>
                  </a:cubicBezTo>
                  <a:lnTo>
                    <a:pt x="1877594" y="513496"/>
                  </a:lnTo>
                  <a:lnTo>
                    <a:pt x="1877594" y="135312"/>
                  </a:lnTo>
                  <a:lnTo>
                    <a:pt x="129192" y="135312"/>
                  </a:lnTo>
                  <a:lnTo>
                    <a:pt x="129192" y="1137984"/>
                  </a:lnTo>
                  <a:lnTo>
                    <a:pt x="1458978" y="1137984"/>
                  </a:lnTo>
                  <a:lnTo>
                    <a:pt x="1458978" y="1273296"/>
                  </a:lnTo>
                  <a:lnTo>
                    <a:pt x="81402" y="1273296"/>
                  </a:lnTo>
                  <a:cubicBezTo>
                    <a:pt x="36445" y="1273296"/>
                    <a:pt x="0" y="1236851"/>
                    <a:pt x="0" y="1191894"/>
                  </a:cubicBezTo>
                  <a:lnTo>
                    <a:pt x="0" y="81402"/>
                  </a:lnTo>
                  <a:cubicBezTo>
                    <a:pt x="0" y="36445"/>
                    <a:pt x="36445" y="0"/>
                    <a:pt x="81402" y="0"/>
                  </a:cubicBezTo>
                  <a:close/>
                </a:path>
              </a:pathLst>
            </a:custGeom>
            <a:grpFill/>
            <a:ln w="12700" cap="flat" cmpd="sng" algn="ctr">
              <a:noFill/>
              <a:prstDash val="solid"/>
            </a:ln>
            <a:effectLst/>
          </p:spPr>
          <p:txBody>
            <a:bodyPr rot="0" spcFirstLastPara="0" vert="horz" wrap="square" lIns="95079" tIns="47539" rIns="95079" bIns="47539"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white"/>
                </a:solidFill>
                <a:effectLst/>
                <a:uLnTx/>
                <a:uFillTx/>
                <a:latin typeface="Segoe UI"/>
                <a:ea typeface="+mn-ea"/>
                <a:cs typeface="+mn-cs"/>
              </a:endParaRPr>
            </a:p>
          </p:txBody>
        </p:sp>
        <p:sp>
          <p:nvSpPr>
            <p:cNvPr id="287" name="Freeform 188">
              <a:extLst>
                <a:ext uri="{FF2B5EF4-FFF2-40B4-BE49-F238E27FC236}">
                  <a16:creationId xmlns:a16="http://schemas.microsoft.com/office/drawing/2014/main" id="{7F2E68EB-89EB-463B-853F-522B921F55E0}"/>
                </a:ext>
              </a:extLst>
            </p:cNvPr>
            <p:cNvSpPr/>
            <p:nvPr/>
          </p:nvSpPr>
          <p:spPr>
            <a:xfrm flipH="1">
              <a:off x="9265233" y="3975140"/>
              <a:ext cx="828911" cy="1074045"/>
            </a:xfrm>
            <a:custGeom>
              <a:avLst/>
              <a:gdLst>
                <a:gd name="connsiteX0" fmla="*/ 669654 w 1336385"/>
                <a:gd name="connsiteY0" fmla="*/ 879596 h 1731595"/>
                <a:gd name="connsiteX1" fmla="*/ 819926 w 1336385"/>
                <a:gd name="connsiteY1" fmla="*/ 1029868 h 1731595"/>
                <a:gd name="connsiteX2" fmla="*/ 775912 w 1336385"/>
                <a:gd name="connsiteY2" fmla="*/ 1136126 h 1731595"/>
                <a:gd name="connsiteX3" fmla="*/ 729882 w 1336385"/>
                <a:gd name="connsiteY3" fmla="*/ 1167161 h 1731595"/>
                <a:gd name="connsiteX4" fmla="*/ 729882 w 1336385"/>
                <a:gd name="connsiteY4" fmla="*/ 1577660 h 1731595"/>
                <a:gd name="connsiteX5" fmla="*/ 609428 w 1336385"/>
                <a:gd name="connsiteY5" fmla="*/ 1577660 h 1731595"/>
                <a:gd name="connsiteX6" fmla="*/ 609428 w 1336385"/>
                <a:gd name="connsiteY6" fmla="*/ 1167161 h 1731595"/>
                <a:gd name="connsiteX7" fmla="*/ 563396 w 1336385"/>
                <a:gd name="connsiteY7" fmla="*/ 1136126 h 1731595"/>
                <a:gd name="connsiteX8" fmla="*/ 519382 w 1336385"/>
                <a:gd name="connsiteY8" fmla="*/ 1029868 h 1731595"/>
                <a:gd name="connsiteX9" fmla="*/ 669654 w 1336385"/>
                <a:gd name="connsiteY9" fmla="*/ 879596 h 1731595"/>
                <a:gd name="connsiteX10" fmla="*/ 669655 w 1336385"/>
                <a:gd name="connsiteY10" fmla="*/ 129306 h 1731595"/>
                <a:gd name="connsiteX11" fmla="*/ 964057 w 1336385"/>
                <a:gd name="connsiteY11" fmla="*/ 423707 h 1731595"/>
                <a:gd name="connsiteX12" fmla="*/ 964057 w 1336385"/>
                <a:gd name="connsiteY12" fmla="*/ 649736 h 1731595"/>
                <a:gd name="connsiteX13" fmla="*/ 432737 w 1336385"/>
                <a:gd name="connsiteY13" fmla="*/ 649736 h 1731595"/>
                <a:gd name="connsiteX14" fmla="*/ 432737 w 1336385"/>
                <a:gd name="connsiteY14" fmla="*/ 649736 h 1731595"/>
                <a:gd name="connsiteX15" fmla="*/ 375253 w 1336385"/>
                <a:gd name="connsiteY15" fmla="*/ 649736 h 1731595"/>
                <a:gd name="connsiteX16" fmla="*/ 375253 w 1336385"/>
                <a:gd name="connsiteY16" fmla="*/ 423707 h 1731595"/>
                <a:gd name="connsiteX17" fmla="*/ 381106 w 1336385"/>
                <a:gd name="connsiteY17" fmla="*/ 365647 h 1731595"/>
                <a:gd name="connsiteX18" fmla="*/ 381359 w 1336385"/>
                <a:gd name="connsiteY18" fmla="*/ 363973 h 1731595"/>
                <a:gd name="connsiteX19" fmla="*/ 398064 w 1336385"/>
                <a:gd name="connsiteY19" fmla="*/ 310160 h 1731595"/>
                <a:gd name="connsiteX20" fmla="*/ 399948 w 1336385"/>
                <a:gd name="connsiteY20" fmla="*/ 306240 h 1731595"/>
                <a:gd name="connsiteX21" fmla="*/ 425532 w 1336385"/>
                <a:gd name="connsiteY21" fmla="*/ 259105 h 1731595"/>
                <a:gd name="connsiteX22" fmla="*/ 669655 w 1336385"/>
                <a:gd name="connsiteY22" fmla="*/ 129306 h 1731595"/>
                <a:gd name="connsiteX23" fmla="*/ 669654 w 1336385"/>
                <a:gd name="connsiteY23" fmla="*/ 0 h 1731595"/>
                <a:gd name="connsiteX24" fmla="*/ 490929 w 1336385"/>
                <a:gd name="connsiteY24" fmla="*/ 36083 h 1731595"/>
                <a:gd name="connsiteX25" fmla="*/ 432737 w 1336385"/>
                <a:gd name="connsiteY25" fmla="*/ 67669 h 1731595"/>
                <a:gd name="connsiteX26" fmla="*/ 432737 w 1336385"/>
                <a:gd name="connsiteY26" fmla="*/ 66082 h 1731595"/>
                <a:gd name="connsiteX27" fmla="*/ 410011 w 1336385"/>
                <a:gd name="connsiteY27" fmla="*/ 78417 h 1731595"/>
                <a:gd name="connsiteX28" fmla="*/ 351065 w 1336385"/>
                <a:gd name="connsiteY28" fmla="*/ 129464 h 1731595"/>
                <a:gd name="connsiteX29" fmla="*/ 344980 w 1336385"/>
                <a:gd name="connsiteY29" fmla="*/ 134484 h 1731595"/>
                <a:gd name="connsiteX30" fmla="*/ 344261 w 1336385"/>
                <a:gd name="connsiteY30" fmla="*/ 135357 h 1731595"/>
                <a:gd name="connsiteX31" fmla="*/ 326854 w 1336385"/>
                <a:gd name="connsiteY31" fmla="*/ 150431 h 1731595"/>
                <a:gd name="connsiteX32" fmla="*/ 295991 w 1336385"/>
                <a:gd name="connsiteY32" fmla="*/ 193860 h 1731595"/>
                <a:gd name="connsiteX33" fmla="*/ 288913 w 1336385"/>
                <a:gd name="connsiteY33" fmla="*/ 202439 h 1731595"/>
                <a:gd name="connsiteX34" fmla="*/ 285739 w 1336385"/>
                <a:gd name="connsiteY34" fmla="*/ 208286 h 1731595"/>
                <a:gd name="connsiteX35" fmla="*/ 262991 w 1336385"/>
                <a:gd name="connsiteY35" fmla="*/ 240296 h 1731595"/>
                <a:gd name="connsiteX36" fmla="*/ 248833 w 1336385"/>
                <a:gd name="connsiteY36" fmla="*/ 276279 h 1731595"/>
                <a:gd name="connsiteX37" fmla="*/ 246579 w 1336385"/>
                <a:gd name="connsiteY37" fmla="*/ 280433 h 1731595"/>
                <a:gd name="connsiteX38" fmla="*/ 244260 w 1336385"/>
                <a:gd name="connsiteY38" fmla="*/ 287904 h 1731595"/>
                <a:gd name="connsiteX39" fmla="*/ 222029 w 1336385"/>
                <a:gd name="connsiteY39" fmla="*/ 344407 h 1731595"/>
                <a:gd name="connsiteX40" fmla="*/ 207573 w 1336385"/>
                <a:gd name="connsiteY40" fmla="*/ 459158 h 1731595"/>
                <a:gd name="connsiteX41" fmla="*/ 207573 w 1336385"/>
                <a:gd name="connsiteY41" fmla="*/ 622701 h 1731595"/>
                <a:gd name="connsiteX42" fmla="*/ 210298 w 1336385"/>
                <a:gd name="connsiteY42" fmla="*/ 649736 h 1731595"/>
                <a:gd name="connsiteX43" fmla="*/ 79754 w 1336385"/>
                <a:gd name="connsiteY43" fmla="*/ 649736 h 1731595"/>
                <a:gd name="connsiteX44" fmla="*/ 0 w 1336385"/>
                <a:gd name="connsiteY44" fmla="*/ 729491 h 1731595"/>
                <a:gd name="connsiteX45" fmla="*/ 0 w 1336385"/>
                <a:gd name="connsiteY45" fmla="*/ 1651841 h 1731595"/>
                <a:gd name="connsiteX46" fmla="*/ 79754 w 1336385"/>
                <a:gd name="connsiteY46" fmla="*/ 1731595 h 1731595"/>
                <a:gd name="connsiteX47" fmla="*/ 103222 w 1336385"/>
                <a:gd name="connsiteY47" fmla="*/ 1731595 h 1731595"/>
                <a:gd name="connsiteX48" fmla="*/ 432737 w 1336385"/>
                <a:gd name="connsiteY48" fmla="*/ 1731595 h 1731595"/>
                <a:gd name="connsiteX49" fmla="*/ 1256631 w 1336385"/>
                <a:gd name="connsiteY49" fmla="*/ 1731595 h 1731595"/>
                <a:gd name="connsiteX50" fmla="*/ 1336385 w 1336385"/>
                <a:gd name="connsiteY50" fmla="*/ 1651841 h 1731595"/>
                <a:gd name="connsiteX51" fmla="*/ 1336385 w 1336385"/>
                <a:gd name="connsiteY51" fmla="*/ 729491 h 1731595"/>
                <a:gd name="connsiteX52" fmla="*/ 1256631 w 1336385"/>
                <a:gd name="connsiteY52" fmla="*/ 649736 h 1731595"/>
                <a:gd name="connsiteX53" fmla="*/ 1126087 w 1336385"/>
                <a:gd name="connsiteY53" fmla="*/ 649736 h 1731595"/>
                <a:gd name="connsiteX54" fmla="*/ 1128812 w 1336385"/>
                <a:gd name="connsiteY54" fmla="*/ 622701 h 1731595"/>
                <a:gd name="connsiteX55" fmla="*/ 1128812 w 1336385"/>
                <a:gd name="connsiteY55" fmla="*/ 459158 h 1731595"/>
                <a:gd name="connsiteX56" fmla="*/ 669654 w 1336385"/>
                <a:gd name="connsiteY56" fmla="*/ 0 h 17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36385" h="1731595">
                  <a:moveTo>
                    <a:pt x="669654" y="879596"/>
                  </a:moveTo>
                  <a:cubicBezTo>
                    <a:pt x="752647" y="879596"/>
                    <a:pt x="819926" y="946875"/>
                    <a:pt x="819926" y="1029868"/>
                  </a:cubicBezTo>
                  <a:cubicBezTo>
                    <a:pt x="819926" y="1071365"/>
                    <a:pt x="803107" y="1108933"/>
                    <a:pt x="775912" y="1136126"/>
                  </a:cubicBezTo>
                  <a:lnTo>
                    <a:pt x="729882" y="1167161"/>
                  </a:lnTo>
                  <a:lnTo>
                    <a:pt x="729882" y="1577660"/>
                  </a:lnTo>
                  <a:lnTo>
                    <a:pt x="609428" y="1577660"/>
                  </a:lnTo>
                  <a:lnTo>
                    <a:pt x="609428" y="1167161"/>
                  </a:lnTo>
                  <a:lnTo>
                    <a:pt x="563396" y="1136126"/>
                  </a:lnTo>
                  <a:cubicBezTo>
                    <a:pt x="536202" y="1108933"/>
                    <a:pt x="519382" y="1071365"/>
                    <a:pt x="519382" y="1029868"/>
                  </a:cubicBezTo>
                  <a:cubicBezTo>
                    <a:pt x="519382" y="946875"/>
                    <a:pt x="586661" y="879596"/>
                    <a:pt x="669654" y="879596"/>
                  </a:cubicBezTo>
                  <a:close/>
                  <a:moveTo>
                    <a:pt x="669655" y="129306"/>
                  </a:moveTo>
                  <a:cubicBezTo>
                    <a:pt x="832249" y="129306"/>
                    <a:pt x="964057" y="261114"/>
                    <a:pt x="964057" y="423707"/>
                  </a:cubicBezTo>
                  <a:lnTo>
                    <a:pt x="964057" y="649736"/>
                  </a:lnTo>
                  <a:lnTo>
                    <a:pt x="432737" y="649736"/>
                  </a:lnTo>
                  <a:lnTo>
                    <a:pt x="432737" y="649736"/>
                  </a:lnTo>
                  <a:lnTo>
                    <a:pt x="375253" y="649736"/>
                  </a:lnTo>
                  <a:lnTo>
                    <a:pt x="375253" y="423707"/>
                  </a:lnTo>
                  <a:lnTo>
                    <a:pt x="381106" y="365647"/>
                  </a:lnTo>
                  <a:lnTo>
                    <a:pt x="381359" y="363973"/>
                  </a:lnTo>
                  <a:lnTo>
                    <a:pt x="398064" y="310160"/>
                  </a:lnTo>
                  <a:lnTo>
                    <a:pt x="399948" y="306240"/>
                  </a:lnTo>
                  <a:lnTo>
                    <a:pt x="425532" y="259105"/>
                  </a:lnTo>
                  <a:cubicBezTo>
                    <a:pt x="478438" y="180793"/>
                    <a:pt x="568034" y="129306"/>
                    <a:pt x="669655" y="129306"/>
                  </a:cubicBezTo>
                  <a:close/>
                  <a:moveTo>
                    <a:pt x="669654" y="0"/>
                  </a:moveTo>
                  <a:cubicBezTo>
                    <a:pt x="606257" y="0"/>
                    <a:pt x="545862" y="12848"/>
                    <a:pt x="490929" y="36083"/>
                  </a:cubicBezTo>
                  <a:lnTo>
                    <a:pt x="432737" y="67669"/>
                  </a:lnTo>
                  <a:lnTo>
                    <a:pt x="432737" y="66082"/>
                  </a:lnTo>
                  <a:lnTo>
                    <a:pt x="410011" y="78417"/>
                  </a:lnTo>
                  <a:lnTo>
                    <a:pt x="351065" y="129464"/>
                  </a:lnTo>
                  <a:lnTo>
                    <a:pt x="344980" y="134484"/>
                  </a:lnTo>
                  <a:lnTo>
                    <a:pt x="344261" y="135357"/>
                  </a:lnTo>
                  <a:lnTo>
                    <a:pt x="326854" y="150431"/>
                  </a:lnTo>
                  <a:lnTo>
                    <a:pt x="295991" y="193860"/>
                  </a:lnTo>
                  <a:lnTo>
                    <a:pt x="288913" y="202439"/>
                  </a:lnTo>
                  <a:lnTo>
                    <a:pt x="285739" y="208286"/>
                  </a:lnTo>
                  <a:lnTo>
                    <a:pt x="262991" y="240296"/>
                  </a:lnTo>
                  <a:lnTo>
                    <a:pt x="248833" y="276279"/>
                  </a:lnTo>
                  <a:lnTo>
                    <a:pt x="246579" y="280433"/>
                  </a:lnTo>
                  <a:lnTo>
                    <a:pt x="244260" y="287904"/>
                  </a:lnTo>
                  <a:lnTo>
                    <a:pt x="222029" y="344407"/>
                  </a:lnTo>
                  <a:cubicBezTo>
                    <a:pt x="212592" y="381085"/>
                    <a:pt x="207573" y="419535"/>
                    <a:pt x="207573" y="459158"/>
                  </a:cubicBezTo>
                  <a:lnTo>
                    <a:pt x="207573" y="622701"/>
                  </a:lnTo>
                  <a:lnTo>
                    <a:pt x="210298" y="649736"/>
                  </a:lnTo>
                  <a:lnTo>
                    <a:pt x="79754" y="649736"/>
                  </a:lnTo>
                  <a:cubicBezTo>
                    <a:pt x="35708" y="649736"/>
                    <a:pt x="0" y="685444"/>
                    <a:pt x="0" y="729491"/>
                  </a:cubicBezTo>
                  <a:lnTo>
                    <a:pt x="0" y="1651841"/>
                  </a:lnTo>
                  <a:cubicBezTo>
                    <a:pt x="0" y="1695888"/>
                    <a:pt x="35708" y="1731595"/>
                    <a:pt x="79754" y="1731595"/>
                  </a:cubicBezTo>
                  <a:lnTo>
                    <a:pt x="103222" y="1731595"/>
                  </a:lnTo>
                  <a:lnTo>
                    <a:pt x="432737" y="1731595"/>
                  </a:lnTo>
                  <a:lnTo>
                    <a:pt x="1256631" y="1731595"/>
                  </a:lnTo>
                  <a:cubicBezTo>
                    <a:pt x="1300678" y="1731595"/>
                    <a:pt x="1336385" y="1695888"/>
                    <a:pt x="1336385" y="1651841"/>
                  </a:cubicBezTo>
                  <a:lnTo>
                    <a:pt x="1336385" y="729491"/>
                  </a:lnTo>
                  <a:cubicBezTo>
                    <a:pt x="1336385" y="685444"/>
                    <a:pt x="1300678" y="649736"/>
                    <a:pt x="1256631" y="649736"/>
                  </a:cubicBezTo>
                  <a:lnTo>
                    <a:pt x="1126087" y="649736"/>
                  </a:lnTo>
                  <a:lnTo>
                    <a:pt x="1128812" y="622701"/>
                  </a:lnTo>
                  <a:lnTo>
                    <a:pt x="1128812" y="459158"/>
                  </a:lnTo>
                  <a:cubicBezTo>
                    <a:pt x="1128812" y="205572"/>
                    <a:pt x="923240" y="0"/>
                    <a:pt x="669654" y="0"/>
                  </a:cubicBezTo>
                  <a:close/>
                </a:path>
              </a:pathLst>
            </a:custGeom>
            <a:grpFill/>
            <a:ln w="12700" cap="flat" cmpd="sng" algn="ctr">
              <a:noFill/>
              <a:prstDash val="solid"/>
            </a:ln>
            <a:effectLst/>
          </p:spPr>
          <p:txBody>
            <a:bodyPr rot="0" spcFirstLastPara="0" vert="horz" wrap="square" lIns="95079" tIns="47539" rIns="95079" bIns="47539"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50688" rtl="0" eaLnBrk="1" fontAlgn="auto" latinLnBrk="0" hangingPunct="1">
                <a:lnSpc>
                  <a:spcPct val="100000"/>
                </a:lnSpc>
                <a:spcBef>
                  <a:spcPts val="0"/>
                </a:spcBef>
                <a:spcAft>
                  <a:spcPts val="0"/>
                </a:spcAft>
                <a:buClrTx/>
                <a:buSzTx/>
                <a:buFontTx/>
                <a:buNone/>
                <a:tabLst/>
                <a:defRPr/>
              </a:pPr>
              <a:endParaRPr kumimoji="0" lang="en-US" sz="1872" b="0" i="0" u="none" strike="noStrike" kern="1200" cap="none" spc="0" normalizeH="0" baseline="0" noProof="0">
                <a:ln>
                  <a:noFill/>
                </a:ln>
                <a:solidFill>
                  <a:prstClr val="white"/>
                </a:solidFill>
                <a:effectLst/>
                <a:uLnTx/>
                <a:uFillTx/>
                <a:latin typeface="Segoe UI"/>
                <a:ea typeface="+mn-ea"/>
                <a:cs typeface="+mn-cs"/>
              </a:endParaRPr>
            </a:p>
          </p:txBody>
        </p:sp>
      </p:grpSp>
      <p:sp>
        <p:nvSpPr>
          <p:cNvPr id="288" name="Freeform 14">
            <a:extLst>
              <a:ext uri="{FF2B5EF4-FFF2-40B4-BE49-F238E27FC236}">
                <a16:creationId xmlns:a16="http://schemas.microsoft.com/office/drawing/2014/main" id="{84649BFD-5D99-4E7C-8CB2-692033F913B8}"/>
              </a:ext>
            </a:extLst>
          </p:cNvPr>
          <p:cNvSpPr>
            <a:spLocks/>
          </p:cNvSpPr>
          <p:nvPr/>
        </p:nvSpPr>
        <p:spPr bwMode="auto">
          <a:xfrm>
            <a:off x="1667061" y="3274988"/>
            <a:ext cx="429658" cy="439053"/>
          </a:xfrm>
          <a:custGeom>
            <a:avLst/>
            <a:gdLst>
              <a:gd name="connsiteX0" fmla="*/ 103851 w 452498"/>
              <a:gd name="connsiteY0" fmla="*/ 58286 h 462396"/>
              <a:gd name="connsiteX1" fmla="*/ 103528 w 452498"/>
              <a:gd name="connsiteY1" fmla="*/ 58430 h 462396"/>
              <a:gd name="connsiteX2" fmla="*/ 103286 w 452498"/>
              <a:gd name="connsiteY2" fmla="*/ 58574 h 462396"/>
              <a:gd name="connsiteX3" fmla="*/ 102963 w 452498"/>
              <a:gd name="connsiteY3" fmla="*/ 58790 h 462396"/>
              <a:gd name="connsiteX4" fmla="*/ 101187 w 452498"/>
              <a:gd name="connsiteY4" fmla="*/ 61240 h 462396"/>
              <a:gd name="connsiteX5" fmla="*/ 93600 w 452498"/>
              <a:gd name="connsiteY5" fmla="*/ 72623 h 462396"/>
              <a:gd name="connsiteX6" fmla="*/ 86659 w 452498"/>
              <a:gd name="connsiteY6" fmla="*/ 84079 h 462396"/>
              <a:gd name="connsiteX7" fmla="*/ 80444 w 452498"/>
              <a:gd name="connsiteY7" fmla="*/ 95606 h 462396"/>
              <a:gd name="connsiteX8" fmla="*/ 75037 w 452498"/>
              <a:gd name="connsiteY8" fmla="*/ 107206 h 462396"/>
              <a:gd name="connsiteX9" fmla="*/ 70194 w 452498"/>
              <a:gd name="connsiteY9" fmla="*/ 118877 h 462396"/>
              <a:gd name="connsiteX10" fmla="*/ 66159 w 452498"/>
              <a:gd name="connsiteY10" fmla="*/ 130621 h 462396"/>
              <a:gd name="connsiteX11" fmla="*/ 62930 w 452498"/>
              <a:gd name="connsiteY11" fmla="*/ 142509 h 462396"/>
              <a:gd name="connsiteX12" fmla="*/ 60267 w 452498"/>
              <a:gd name="connsiteY12" fmla="*/ 154468 h 462396"/>
              <a:gd name="connsiteX13" fmla="*/ 58572 w 452498"/>
              <a:gd name="connsiteY13" fmla="*/ 166500 h 462396"/>
              <a:gd name="connsiteX14" fmla="*/ 57361 w 452498"/>
              <a:gd name="connsiteY14" fmla="*/ 178676 h 462396"/>
              <a:gd name="connsiteX15" fmla="*/ 57038 w 452498"/>
              <a:gd name="connsiteY15" fmla="*/ 190852 h 462396"/>
              <a:gd name="connsiteX16" fmla="*/ 57442 w 452498"/>
              <a:gd name="connsiteY16" fmla="*/ 203172 h 462396"/>
              <a:gd name="connsiteX17" fmla="*/ 58572 w 452498"/>
              <a:gd name="connsiteY17" fmla="*/ 215492 h 462396"/>
              <a:gd name="connsiteX18" fmla="*/ 60509 w 452498"/>
              <a:gd name="connsiteY18" fmla="*/ 228028 h 462396"/>
              <a:gd name="connsiteX19" fmla="*/ 63092 w 452498"/>
              <a:gd name="connsiteY19" fmla="*/ 240492 h 462396"/>
              <a:gd name="connsiteX20" fmla="*/ 66643 w 452498"/>
              <a:gd name="connsiteY20" fmla="*/ 253100 h 462396"/>
              <a:gd name="connsiteX21" fmla="*/ 70759 w 452498"/>
              <a:gd name="connsiteY21" fmla="*/ 265853 h 462396"/>
              <a:gd name="connsiteX22" fmla="*/ 74875 w 452498"/>
              <a:gd name="connsiteY22" fmla="*/ 276443 h 462396"/>
              <a:gd name="connsiteX23" fmla="*/ 79395 w 452498"/>
              <a:gd name="connsiteY23" fmla="*/ 286674 h 462396"/>
              <a:gd name="connsiteX24" fmla="*/ 84319 w 452498"/>
              <a:gd name="connsiteY24" fmla="*/ 296544 h 462396"/>
              <a:gd name="connsiteX25" fmla="*/ 89646 w 452498"/>
              <a:gd name="connsiteY25" fmla="*/ 305983 h 462396"/>
              <a:gd name="connsiteX26" fmla="*/ 95376 w 452498"/>
              <a:gd name="connsiteY26" fmla="*/ 315132 h 462396"/>
              <a:gd name="connsiteX27" fmla="*/ 101672 w 452498"/>
              <a:gd name="connsiteY27" fmla="*/ 323850 h 462396"/>
              <a:gd name="connsiteX28" fmla="*/ 108209 w 452498"/>
              <a:gd name="connsiteY28" fmla="*/ 332280 h 462396"/>
              <a:gd name="connsiteX29" fmla="*/ 115312 w 452498"/>
              <a:gd name="connsiteY29" fmla="*/ 340277 h 462396"/>
              <a:gd name="connsiteX30" fmla="*/ 122818 w 452498"/>
              <a:gd name="connsiteY30" fmla="*/ 347986 h 462396"/>
              <a:gd name="connsiteX31" fmla="*/ 130728 w 452498"/>
              <a:gd name="connsiteY31" fmla="*/ 355190 h 462396"/>
              <a:gd name="connsiteX32" fmla="*/ 139122 w 452498"/>
              <a:gd name="connsiteY32" fmla="*/ 362035 h 462396"/>
              <a:gd name="connsiteX33" fmla="*/ 147919 w 452498"/>
              <a:gd name="connsiteY33" fmla="*/ 368591 h 462396"/>
              <a:gd name="connsiteX34" fmla="*/ 157120 w 452498"/>
              <a:gd name="connsiteY34" fmla="*/ 374787 h 462396"/>
              <a:gd name="connsiteX35" fmla="*/ 166805 w 452498"/>
              <a:gd name="connsiteY35" fmla="*/ 380479 h 462396"/>
              <a:gd name="connsiteX36" fmla="*/ 176894 w 452498"/>
              <a:gd name="connsiteY36" fmla="*/ 385810 h 462396"/>
              <a:gd name="connsiteX37" fmla="*/ 187387 w 452498"/>
              <a:gd name="connsiteY37" fmla="*/ 390782 h 462396"/>
              <a:gd name="connsiteX38" fmla="*/ 198525 w 452498"/>
              <a:gd name="connsiteY38" fmla="*/ 395392 h 462396"/>
              <a:gd name="connsiteX39" fmla="*/ 209905 w 452498"/>
              <a:gd name="connsiteY39" fmla="*/ 399571 h 462396"/>
              <a:gd name="connsiteX40" fmla="*/ 221689 w 452498"/>
              <a:gd name="connsiteY40" fmla="*/ 403390 h 462396"/>
              <a:gd name="connsiteX41" fmla="*/ 223707 w 452498"/>
              <a:gd name="connsiteY41" fmla="*/ 403822 h 462396"/>
              <a:gd name="connsiteX42" fmla="*/ 225805 w 452498"/>
              <a:gd name="connsiteY42" fmla="*/ 404110 h 462396"/>
              <a:gd name="connsiteX43" fmla="*/ 227823 w 452498"/>
              <a:gd name="connsiteY43" fmla="*/ 404110 h 462396"/>
              <a:gd name="connsiteX44" fmla="*/ 229679 w 452498"/>
              <a:gd name="connsiteY44" fmla="*/ 403678 h 462396"/>
              <a:gd name="connsiteX45" fmla="*/ 239607 w 452498"/>
              <a:gd name="connsiteY45" fmla="*/ 400724 h 462396"/>
              <a:gd name="connsiteX46" fmla="*/ 249292 w 452498"/>
              <a:gd name="connsiteY46" fmla="*/ 397410 h 462396"/>
              <a:gd name="connsiteX47" fmla="*/ 258655 w 452498"/>
              <a:gd name="connsiteY47" fmla="*/ 393735 h 462396"/>
              <a:gd name="connsiteX48" fmla="*/ 268017 w 452498"/>
              <a:gd name="connsiteY48" fmla="*/ 389701 h 462396"/>
              <a:gd name="connsiteX49" fmla="*/ 277057 w 452498"/>
              <a:gd name="connsiteY49" fmla="*/ 385378 h 462396"/>
              <a:gd name="connsiteX50" fmla="*/ 285774 w 452498"/>
              <a:gd name="connsiteY50" fmla="*/ 380695 h 462396"/>
              <a:gd name="connsiteX51" fmla="*/ 294248 w 452498"/>
              <a:gd name="connsiteY51" fmla="*/ 375652 h 462396"/>
              <a:gd name="connsiteX52" fmla="*/ 302642 w 452498"/>
              <a:gd name="connsiteY52" fmla="*/ 370176 h 462396"/>
              <a:gd name="connsiteX53" fmla="*/ 310633 w 452498"/>
              <a:gd name="connsiteY53" fmla="*/ 364268 h 462396"/>
              <a:gd name="connsiteX54" fmla="*/ 318300 w 452498"/>
              <a:gd name="connsiteY54" fmla="*/ 358072 h 462396"/>
              <a:gd name="connsiteX55" fmla="*/ 326049 w 452498"/>
              <a:gd name="connsiteY55" fmla="*/ 351084 h 462396"/>
              <a:gd name="connsiteX56" fmla="*/ 331618 w 452498"/>
              <a:gd name="connsiteY56" fmla="*/ 346041 h 462396"/>
              <a:gd name="connsiteX57" fmla="*/ 336702 w 452498"/>
              <a:gd name="connsiteY57" fmla="*/ 340709 h 462396"/>
              <a:gd name="connsiteX58" fmla="*/ 341626 w 452498"/>
              <a:gd name="connsiteY58" fmla="*/ 335161 h 462396"/>
              <a:gd name="connsiteX59" fmla="*/ 348890 w 452498"/>
              <a:gd name="connsiteY59" fmla="*/ 326444 h 462396"/>
              <a:gd name="connsiteX60" fmla="*/ 355670 w 452498"/>
              <a:gd name="connsiteY60" fmla="*/ 317438 h 462396"/>
              <a:gd name="connsiteX61" fmla="*/ 361884 w 452498"/>
              <a:gd name="connsiteY61" fmla="*/ 308288 h 462396"/>
              <a:gd name="connsiteX62" fmla="*/ 367534 w 452498"/>
              <a:gd name="connsiteY62" fmla="*/ 298850 h 462396"/>
              <a:gd name="connsiteX63" fmla="*/ 372619 w 452498"/>
              <a:gd name="connsiteY63" fmla="*/ 289268 h 462396"/>
              <a:gd name="connsiteX64" fmla="*/ 377058 w 452498"/>
              <a:gd name="connsiteY64" fmla="*/ 279541 h 462396"/>
              <a:gd name="connsiteX65" fmla="*/ 381094 w 452498"/>
              <a:gd name="connsiteY65" fmla="*/ 269527 h 462396"/>
              <a:gd name="connsiteX66" fmla="*/ 384645 w 452498"/>
              <a:gd name="connsiteY66" fmla="*/ 259296 h 462396"/>
              <a:gd name="connsiteX67" fmla="*/ 387551 w 452498"/>
              <a:gd name="connsiteY67" fmla="*/ 248994 h 462396"/>
              <a:gd name="connsiteX68" fmla="*/ 390133 w 452498"/>
              <a:gd name="connsiteY68" fmla="*/ 238475 h 462396"/>
              <a:gd name="connsiteX69" fmla="*/ 392151 w 452498"/>
              <a:gd name="connsiteY69" fmla="*/ 227812 h 462396"/>
              <a:gd name="connsiteX70" fmla="*/ 393685 w 452498"/>
              <a:gd name="connsiteY70" fmla="*/ 216861 h 462396"/>
              <a:gd name="connsiteX71" fmla="*/ 394734 w 452498"/>
              <a:gd name="connsiteY71" fmla="*/ 205910 h 462396"/>
              <a:gd name="connsiteX72" fmla="*/ 395460 w 452498"/>
              <a:gd name="connsiteY72" fmla="*/ 194670 h 462396"/>
              <a:gd name="connsiteX73" fmla="*/ 395460 w 452498"/>
              <a:gd name="connsiteY73" fmla="*/ 183431 h 462396"/>
              <a:gd name="connsiteX74" fmla="*/ 394976 w 452498"/>
              <a:gd name="connsiteY74" fmla="*/ 172336 h 462396"/>
              <a:gd name="connsiteX75" fmla="*/ 393685 w 452498"/>
              <a:gd name="connsiteY75" fmla="*/ 161457 h 462396"/>
              <a:gd name="connsiteX76" fmla="*/ 391909 w 452498"/>
              <a:gd name="connsiteY76" fmla="*/ 150578 h 462396"/>
              <a:gd name="connsiteX77" fmla="*/ 389488 w 452498"/>
              <a:gd name="connsiteY77" fmla="*/ 139987 h 462396"/>
              <a:gd name="connsiteX78" fmla="*/ 386421 w 452498"/>
              <a:gd name="connsiteY78" fmla="*/ 129468 h 462396"/>
              <a:gd name="connsiteX79" fmla="*/ 382869 w 452498"/>
              <a:gd name="connsiteY79" fmla="*/ 119166 h 462396"/>
              <a:gd name="connsiteX80" fmla="*/ 378753 w 452498"/>
              <a:gd name="connsiteY80" fmla="*/ 108863 h 462396"/>
              <a:gd name="connsiteX81" fmla="*/ 373991 w 452498"/>
              <a:gd name="connsiteY81" fmla="*/ 98848 h 462396"/>
              <a:gd name="connsiteX82" fmla="*/ 368826 w 452498"/>
              <a:gd name="connsiteY82" fmla="*/ 88906 h 462396"/>
              <a:gd name="connsiteX83" fmla="*/ 363176 w 452498"/>
              <a:gd name="connsiteY83" fmla="*/ 79108 h 462396"/>
              <a:gd name="connsiteX84" fmla="*/ 357042 w 452498"/>
              <a:gd name="connsiteY84" fmla="*/ 69453 h 462396"/>
              <a:gd name="connsiteX85" fmla="*/ 350423 w 452498"/>
              <a:gd name="connsiteY85" fmla="*/ 59871 h 462396"/>
              <a:gd name="connsiteX86" fmla="*/ 350101 w 452498"/>
              <a:gd name="connsiteY86" fmla="*/ 59439 h 462396"/>
              <a:gd name="connsiteX87" fmla="*/ 349778 w 452498"/>
              <a:gd name="connsiteY87" fmla="*/ 59007 h 462396"/>
              <a:gd name="connsiteX88" fmla="*/ 349374 w 452498"/>
              <a:gd name="connsiteY88" fmla="*/ 58718 h 462396"/>
              <a:gd name="connsiteX89" fmla="*/ 349051 w 452498"/>
              <a:gd name="connsiteY89" fmla="*/ 58502 h 462396"/>
              <a:gd name="connsiteX90" fmla="*/ 348809 w 452498"/>
              <a:gd name="connsiteY90" fmla="*/ 58286 h 462396"/>
              <a:gd name="connsiteX91" fmla="*/ 336783 w 452498"/>
              <a:gd name="connsiteY91" fmla="*/ 61312 h 462396"/>
              <a:gd name="connsiteX92" fmla="*/ 324919 w 452498"/>
              <a:gd name="connsiteY92" fmla="*/ 63762 h 462396"/>
              <a:gd name="connsiteX93" fmla="*/ 312893 w 452498"/>
              <a:gd name="connsiteY93" fmla="*/ 65563 h 462396"/>
              <a:gd name="connsiteX94" fmla="*/ 300947 w 452498"/>
              <a:gd name="connsiteY94" fmla="*/ 66571 h 462396"/>
              <a:gd name="connsiteX95" fmla="*/ 289083 w 452498"/>
              <a:gd name="connsiteY95" fmla="*/ 67004 h 462396"/>
              <a:gd name="connsiteX96" fmla="*/ 277218 w 452498"/>
              <a:gd name="connsiteY96" fmla="*/ 66788 h 462396"/>
              <a:gd name="connsiteX97" fmla="*/ 265435 w 452498"/>
              <a:gd name="connsiteY97" fmla="*/ 65851 h 462396"/>
              <a:gd name="connsiteX98" fmla="*/ 253489 w 452498"/>
              <a:gd name="connsiteY98" fmla="*/ 64194 h 462396"/>
              <a:gd name="connsiteX99" fmla="*/ 241625 w 452498"/>
              <a:gd name="connsiteY99" fmla="*/ 61888 h 462396"/>
              <a:gd name="connsiteX100" fmla="*/ 229679 w 452498"/>
              <a:gd name="connsiteY100" fmla="*/ 58790 h 462396"/>
              <a:gd name="connsiteX101" fmla="*/ 227581 w 452498"/>
              <a:gd name="connsiteY101" fmla="*/ 58430 h 462396"/>
              <a:gd name="connsiteX102" fmla="*/ 225240 w 452498"/>
              <a:gd name="connsiteY102" fmla="*/ 58430 h 462396"/>
              <a:gd name="connsiteX103" fmla="*/ 222980 w 452498"/>
              <a:gd name="connsiteY103" fmla="*/ 58718 h 462396"/>
              <a:gd name="connsiteX104" fmla="*/ 211197 w 452498"/>
              <a:gd name="connsiteY104" fmla="*/ 61888 h 462396"/>
              <a:gd name="connsiteX105" fmla="*/ 199332 w 452498"/>
              <a:gd name="connsiteY105" fmla="*/ 64266 h 462396"/>
              <a:gd name="connsiteX106" fmla="*/ 187387 w 452498"/>
              <a:gd name="connsiteY106" fmla="*/ 65851 h 462396"/>
              <a:gd name="connsiteX107" fmla="*/ 175522 w 452498"/>
              <a:gd name="connsiteY107" fmla="*/ 66788 h 462396"/>
              <a:gd name="connsiteX108" fmla="*/ 163577 w 452498"/>
              <a:gd name="connsiteY108" fmla="*/ 67148 h 462396"/>
              <a:gd name="connsiteX109" fmla="*/ 151712 w 452498"/>
              <a:gd name="connsiteY109" fmla="*/ 66571 h 462396"/>
              <a:gd name="connsiteX110" fmla="*/ 139848 w 452498"/>
              <a:gd name="connsiteY110" fmla="*/ 65563 h 462396"/>
              <a:gd name="connsiteX111" fmla="*/ 127822 w 452498"/>
              <a:gd name="connsiteY111" fmla="*/ 63762 h 462396"/>
              <a:gd name="connsiteX112" fmla="*/ 115877 w 452498"/>
              <a:gd name="connsiteY112" fmla="*/ 61312 h 462396"/>
              <a:gd name="connsiteX113" fmla="*/ 62592 w 452498"/>
              <a:gd name="connsiteY113" fmla="*/ 0 h 462396"/>
              <a:gd name="connsiteX114" fmla="*/ 78672 w 452498"/>
              <a:gd name="connsiteY114" fmla="*/ 4046 h 462396"/>
              <a:gd name="connsiteX115" fmla="*/ 94644 w 452498"/>
              <a:gd name="connsiteY115" fmla="*/ 7321 h 462396"/>
              <a:gd name="connsiteX116" fmla="*/ 110724 w 452498"/>
              <a:gd name="connsiteY116" fmla="*/ 9730 h 462396"/>
              <a:gd name="connsiteX117" fmla="*/ 126587 w 452498"/>
              <a:gd name="connsiteY117" fmla="*/ 11078 h 462396"/>
              <a:gd name="connsiteX118" fmla="*/ 142451 w 452498"/>
              <a:gd name="connsiteY118" fmla="*/ 11849 h 462396"/>
              <a:gd name="connsiteX119" fmla="*/ 158423 w 452498"/>
              <a:gd name="connsiteY119" fmla="*/ 11367 h 462396"/>
              <a:gd name="connsiteX120" fmla="*/ 174287 w 452498"/>
              <a:gd name="connsiteY120" fmla="*/ 10115 h 462396"/>
              <a:gd name="connsiteX121" fmla="*/ 190259 w 452498"/>
              <a:gd name="connsiteY121" fmla="*/ 7996 h 462396"/>
              <a:gd name="connsiteX122" fmla="*/ 206123 w 452498"/>
              <a:gd name="connsiteY122" fmla="*/ 4817 h 462396"/>
              <a:gd name="connsiteX123" fmla="*/ 221879 w 452498"/>
              <a:gd name="connsiteY123" fmla="*/ 578 h 462396"/>
              <a:gd name="connsiteX124" fmla="*/ 224900 w 452498"/>
              <a:gd name="connsiteY124" fmla="*/ 193 h 462396"/>
              <a:gd name="connsiteX125" fmla="*/ 228030 w 452498"/>
              <a:gd name="connsiteY125" fmla="*/ 193 h 462396"/>
              <a:gd name="connsiteX126" fmla="*/ 230836 w 452498"/>
              <a:gd name="connsiteY126" fmla="*/ 674 h 462396"/>
              <a:gd name="connsiteX127" fmla="*/ 246808 w 452498"/>
              <a:gd name="connsiteY127" fmla="*/ 4817 h 462396"/>
              <a:gd name="connsiteX128" fmla="*/ 262671 w 452498"/>
              <a:gd name="connsiteY128" fmla="*/ 7899 h 462396"/>
              <a:gd name="connsiteX129" fmla="*/ 278643 w 452498"/>
              <a:gd name="connsiteY129" fmla="*/ 10115 h 462396"/>
              <a:gd name="connsiteX130" fmla="*/ 294399 w 452498"/>
              <a:gd name="connsiteY130" fmla="*/ 11367 h 462396"/>
              <a:gd name="connsiteX131" fmla="*/ 310263 w 452498"/>
              <a:gd name="connsiteY131" fmla="*/ 11656 h 462396"/>
              <a:gd name="connsiteX132" fmla="*/ 326127 w 452498"/>
              <a:gd name="connsiteY132" fmla="*/ 11078 h 462396"/>
              <a:gd name="connsiteX133" fmla="*/ 342099 w 452498"/>
              <a:gd name="connsiteY133" fmla="*/ 9730 h 462396"/>
              <a:gd name="connsiteX134" fmla="*/ 358178 w 452498"/>
              <a:gd name="connsiteY134" fmla="*/ 7321 h 462396"/>
              <a:gd name="connsiteX135" fmla="*/ 374042 w 452498"/>
              <a:gd name="connsiteY135" fmla="*/ 4046 h 462396"/>
              <a:gd name="connsiteX136" fmla="*/ 390122 w 452498"/>
              <a:gd name="connsiteY136" fmla="*/ 0 h 462396"/>
              <a:gd name="connsiteX137" fmla="*/ 390446 w 452498"/>
              <a:gd name="connsiteY137" fmla="*/ 289 h 462396"/>
              <a:gd name="connsiteX138" fmla="*/ 390877 w 452498"/>
              <a:gd name="connsiteY138" fmla="*/ 578 h 462396"/>
              <a:gd name="connsiteX139" fmla="*/ 391417 w 452498"/>
              <a:gd name="connsiteY139" fmla="*/ 963 h 462396"/>
              <a:gd name="connsiteX140" fmla="*/ 391849 w 452498"/>
              <a:gd name="connsiteY140" fmla="*/ 1541 h 462396"/>
              <a:gd name="connsiteX141" fmla="*/ 392280 w 452498"/>
              <a:gd name="connsiteY141" fmla="*/ 2119 h 462396"/>
              <a:gd name="connsiteX142" fmla="*/ 401130 w 452498"/>
              <a:gd name="connsiteY142" fmla="*/ 14932 h 462396"/>
              <a:gd name="connsiteX143" fmla="*/ 409331 w 452498"/>
              <a:gd name="connsiteY143" fmla="*/ 27840 h 462396"/>
              <a:gd name="connsiteX144" fmla="*/ 416885 w 452498"/>
              <a:gd name="connsiteY144" fmla="*/ 40941 h 462396"/>
              <a:gd name="connsiteX145" fmla="*/ 423792 w 452498"/>
              <a:gd name="connsiteY145" fmla="*/ 54235 h 462396"/>
              <a:gd name="connsiteX146" fmla="*/ 430159 w 452498"/>
              <a:gd name="connsiteY146" fmla="*/ 67626 h 462396"/>
              <a:gd name="connsiteX147" fmla="*/ 435663 w 452498"/>
              <a:gd name="connsiteY147" fmla="*/ 81401 h 462396"/>
              <a:gd name="connsiteX148" fmla="*/ 440411 w 452498"/>
              <a:gd name="connsiteY148" fmla="*/ 95177 h 462396"/>
              <a:gd name="connsiteX149" fmla="*/ 444512 w 452498"/>
              <a:gd name="connsiteY149" fmla="*/ 109241 h 462396"/>
              <a:gd name="connsiteX150" fmla="*/ 447750 w 452498"/>
              <a:gd name="connsiteY150" fmla="*/ 123402 h 462396"/>
              <a:gd name="connsiteX151" fmla="*/ 450124 w 452498"/>
              <a:gd name="connsiteY151" fmla="*/ 137948 h 462396"/>
              <a:gd name="connsiteX152" fmla="*/ 451851 w 452498"/>
              <a:gd name="connsiteY152" fmla="*/ 152494 h 462396"/>
              <a:gd name="connsiteX153" fmla="*/ 452498 w 452498"/>
              <a:gd name="connsiteY153" fmla="*/ 167330 h 462396"/>
              <a:gd name="connsiteX154" fmla="*/ 452498 w 452498"/>
              <a:gd name="connsiteY154" fmla="*/ 182358 h 462396"/>
              <a:gd name="connsiteX155" fmla="*/ 451527 w 452498"/>
              <a:gd name="connsiteY155" fmla="*/ 197385 h 462396"/>
              <a:gd name="connsiteX156" fmla="*/ 450124 w 452498"/>
              <a:gd name="connsiteY156" fmla="*/ 212028 h 462396"/>
              <a:gd name="connsiteX157" fmla="*/ 448074 w 452498"/>
              <a:gd name="connsiteY157" fmla="*/ 226671 h 462396"/>
              <a:gd name="connsiteX158" fmla="*/ 445376 w 452498"/>
              <a:gd name="connsiteY158" fmla="*/ 240928 h 462396"/>
              <a:gd name="connsiteX159" fmla="*/ 441922 w 452498"/>
              <a:gd name="connsiteY159" fmla="*/ 254992 h 462396"/>
              <a:gd name="connsiteX160" fmla="*/ 438037 w 452498"/>
              <a:gd name="connsiteY160" fmla="*/ 268768 h 462396"/>
              <a:gd name="connsiteX161" fmla="*/ 433289 w 452498"/>
              <a:gd name="connsiteY161" fmla="*/ 282447 h 462396"/>
              <a:gd name="connsiteX162" fmla="*/ 427893 w 452498"/>
              <a:gd name="connsiteY162" fmla="*/ 295837 h 462396"/>
              <a:gd name="connsiteX163" fmla="*/ 421958 w 452498"/>
              <a:gd name="connsiteY163" fmla="*/ 308842 h 462396"/>
              <a:gd name="connsiteX164" fmla="*/ 415159 w 452498"/>
              <a:gd name="connsiteY164" fmla="*/ 321654 h 462396"/>
              <a:gd name="connsiteX165" fmla="*/ 407605 w 452498"/>
              <a:gd name="connsiteY165" fmla="*/ 334274 h 462396"/>
              <a:gd name="connsiteX166" fmla="*/ 399295 w 452498"/>
              <a:gd name="connsiteY166" fmla="*/ 346508 h 462396"/>
              <a:gd name="connsiteX167" fmla="*/ 390230 w 452498"/>
              <a:gd name="connsiteY167" fmla="*/ 358550 h 462396"/>
              <a:gd name="connsiteX168" fmla="*/ 380517 w 452498"/>
              <a:gd name="connsiteY168" fmla="*/ 370206 h 462396"/>
              <a:gd name="connsiteX169" fmla="*/ 373934 w 452498"/>
              <a:gd name="connsiteY169" fmla="*/ 377624 h 462396"/>
              <a:gd name="connsiteX170" fmla="*/ 367136 w 452498"/>
              <a:gd name="connsiteY170" fmla="*/ 384752 h 462396"/>
              <a:gd name="connsiteX171" fmla="*/ 359689 w 452498"/>
              <a:gd name="connsiteY171" fmla="*/ 391495 h 462396"/>
              <a:gd name="connsiteX172" fmla="*/ 349329 w 452498"/>
              <a:gd name="connsiteY172" fmla="*/ 400840 h 462396"/>
              <a:gd name="connsiteX173" fmla="*/ 339077 w 452498"/>
              <a:gd name="connsiteY173" fmla="*/ 409124 h 462396"/>
              <a:gd name="connsiteX174" fmla="*/ 328393 w 452498"/>
              <a:gd name="connsiteY174" fmla="*/ 417024 h 462396"/>
              <a:gd name="connsiteX175" fmla="*/ 317170 w 452498"/>
              <a:gd name="connsiteY175" fmla="*/ 424345 h 462396"/>
              <a:gd name="connsiteX176" fmla="*/ 305838 w 452498"/>
              <a:gd name="connsiteY176" fmla="*/ 431088 h 462396"/>
              <a:gd name="connsiteX177" fmla="*/ 294183 w 452498"/>
              <a:gd name="connsiteY177" fmla="*/ 437350 h 462396"/>
              <a:gd name="connsiteX178" fmla="*/ 282097 w 452498"/>
              <a:gd name="connsiteY178" fmla="*/ 443130 h 462396"/>
              <a:gd name="connsiteX179" fmla="*/ 269578 w 452498"/>
              <a:gd name="connsiteY179" fmla="*/ 448524 h 462396"/>
              <a:gd name="connsiteX180" fmla="*/ 257060 w 452498"/>
              <a:gd name="connsiteY180" fmla="*/ 453437 h 462396"/>
              <a:gd name="connsiteX181" fmla="*/ 244110 w 452498"/>
              <a:gd name="connsiteY181" fmla="*/ 457869 h 462396"/>
              <a:gd name="connsiteX182" fmla="*/ 230836 w 452498"/>
              <a:gd name="connsiteY182" fmla="*/ 461818 h 462396"/>
              <a:gd name="connsiteX183" fmla="*/ 228354 w 452498"/>
              <a:gd name="connsiteY183" fmla="*/ 462396 h 462396"/>
              <a:gd name="connsiteX184" fmla="*/ 225656 w 452498"/>
              <a:gd name="connsiteY184" fmla="*/ 462396 h 462396"/>
              <a:gd name="connsiteX185" fmla="*/ 222850 w 452498"/>
              <a:gd name="connsiteY185" fmla="*/ 462011 h 462396"/>
              <a:gd name="connsiteX186" fmla="*/ 220152 w 452498"/>
              <a:gd name="connsiteY186" fmla="*/ 461433 h 462396"/>
              <a:gd name="connsiteX187" fmla="*/ 204396 w 452498"/>
              <a:gd name="connsiteY187" fmla="*/ 456327 h 462396"/>
              <a:gd name="connsiteX188" fmla="*/ 189180 w 452498"/>
              <a:gd name="connsiteY188" fmla="*/ 450740 h 462396"/>
              <a:gd name="connsiteX189" fmla="*/ 174287 w 452498"/>
              <a:gd name="connsiteY189" fmla="*/ 444575 h 462396"/>
              <a:gd name="connsiteX190" fmla="*/ 160258 w 452498"/>
              <a:gd name="connsiteY190" fmla="*/ 437928 h 462396"/>
              <a:gd name="connsiteX191" fmla="*/ 146768 w 452498"/>
              <a:gd name="connsiteY191" fmla="*/ 430799 h 462396"/>
              <a:gd name="connsiteX192" fmla="*/ 133818 w 452498"/>
              <a:gd name="connsiteY192" fmla="*/ 423189 h 462396"/>
              <a:gd name="connsiteX193" fmla="*/ 121515 w 452498"/>
              <a:gd name="connsiteY193" fmla="*/ 414904 h 462396"/>
              <a:gd name="connsiteX194" fmla="*/ 109752 w 452498"/>
              <a:gd name="connsiteY194" fmla="*/ 406138 h 462396"/>
              <a:gd name="connsiteX195" fmla="*/ 98529 w 452498"/>
              <a:gd name="connsiteY195" fmla="*/ 396986 h 462396"/>
              <a:gd name="connsiteX196" fmla="*/ 87953 w 452498"/>
              <a:gd name="connsiteY196" fmla="*/ 387353 h 462396"/>
              <a:gd name="connsiteX197" fmla="*/ 77917 w 452498"/>
              <a:gd name="connsiteY197" fmla="*/ 377046 h 462396"/>
              <a:gd name="connsiteX198" fmla="*/ 68420 w 452498"/>
              <a:gd name="connsiteY198" fmla="*/ 366353 h 462396"/>
              <a:gd name="connsiteX199" fmla="*/ 59679 w 452498"/>
              <a:gd name="connsiteY199" fmla="*/ 355082 h 462396"/>
              <a:gd name="connsiteX200" fmla="*/ 51261 w 452498"/>
              <a:gd name="connsiteY200" fmla="*/ 343426 h 462396"/>
              <a:gd name="connsiteX201" fmla="*/ 43599 w 452498"/>
              <a:gd name="connsiteY201" fmla="*/ 331191 h 462396"/>
              <a:gd name="connsiteX202" fmla="*/ 36476 w 452498"/>
              <a:gd name="connsiteY202" fmla="*/ 318572 h 462396"/>
              <a:gd name="connsiteX203" fmla="*/ 29893 w 452498"/>
              <a:gd name="connsiteY203" fmla="*/ 305374 h 462396"/>
              <a:gd name="connsiteX204" fmla="*/ 23850 w 452498"/>
              <a:gd name="connsiteY204" fmla="*/ 291695 h 462396"/>
              <a:gd name="connsiteX205" fmla="*/ 18346 w 452498"/>
              <a:gd name="connsiteY205" fmla="*/ 277534 h 462396"/>
              <a:gd name="connsiteX206" fmla="*/ 12842 w 452498"/>
              <a:gd name="connsiteY206" fmla="*/ 260483 h 462396"/>
              <a:gd name="connsiteX207" fmla="*/ 8094 w 452498"/>
              <a:gd name="connsiteY207" fmla="*/ 243625 h 462396"/>
              <a:gd name="connsiteX208" fmla="*/ 4641 w 452498"/>
              <a:gd name="connsiteY208" fmla="*/ 226960 h 462396"/>
              <a:gd name="connsiteX209" fmla="*/ 2051 w 452498"/>
              <a:gd name="connsiteY209" fmla="*/ 210198 h 462396"/>
              <a:gd name="connsiteX210" fmla="*/ 540 w 452498"/>
              <a:gd name="connsiteY210" fmla="*/ 193725 h 462396"/>
              <a:gd name="connsiteX211" fmla="*/ 0 w 452498"/>
              <a:gd name="connsiteY211" fmla="*/ 177252 h 462396"/>
              <a:gd name="connsiteX212" fmla="*/ 432 w 452498"/>
              <a:gd name="connsiteY212" fmla="*/ 160972 h 462396"/>
              <a:gd name="connsiteX213" fmla="*/ 2051 w 452498"/>
              <a:gd name="connsiteY213" fmla="*/ 144692 h 462396"/>
              <a:gd name="connsiteX214" fmla="*/ 4317 w 452498"/>
              <a:gd name="connsiteY214" fmla="*/ 128604 h 462396"/>
              <a:gd name="connsiteX215" fmla="*/ 7878 w 452498"/>
              <a:gd name="connsiteY215" fmla="*/ 112613 h 462396"/>
              <a:gd name="connsiteX216" fmla="*/ 12195 w 452498"/>
              <a:gd name="connsiteY216" fmla="*/ 96718 h 462396"/>
              <a:gd name="connsiteX217" fmla="*/ 17591 w 452498"/>
              <a:gd name="connsiteY217" fmla="*/ 81016 h 462396"/>
              <a:gd name="connsiteX218" fmla="*/ 24066 w 452498"/>
              <a:gd name="connsiteY218" fmla="*/ 65410 h 462396"/>
              <a:gd name="connsiteX219" fmla="*/ 31296 w 452498"/>
              <a:gd name="connsiteY219" fmla="*/ 49900 h 462396"/>
              <a:gd name="connsiteX220" fmla="*/ 39606 w 452498"/>
              <a:gd name="connsiteY220" fmla="*/ 34487 h 462396"/>
              <a:gd name="connsiteX221" fmla="*/ 48887 w 452498"/>
              <a:gd name="connsiteY221" fmla="*/ 19170 h 462396"/>
              <a:gd name="connsiteX222" fmla="*/ 59031 w 452498"/>
              <a:gd name="connsiteY222" fmla="*/ 3950 h 462396"/>
              <a:gd name="connsiteX223" fmla="*/ 61405 w 452498"/>
              <a:gd name="connsiteY223" fmla="*/ 674 h 462396"/>
              <a:gd name="connsiteX224" fmla="*/ 61837 w 452498"/>
              <a:gd name="connsiteY224" fmla="*/ 385 h 462396"/>
              <a:gd name="connsiteX225" fmla="*/ 62161 w 452498"/>
              <a:gd name="connsiteY225" fmla="*/ 193 h 46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452498" h="462396">
                <a:moveTo>
                  <a:pt x="103851" y="58286"/>
                </a:moveTo>
                <a:lnTo>
                  <a:pt x="103528" y="58430"/>
                </a:lnTo>
                <a:lnTo>
                  <a:pt x="103286" y="58574"/>
                </a:lnTo>
                <a:lnTo>
                  <a:pt x="102963" y="58790"/>
                </a:lnTo>
                <a:lnTo>
                  <a:pt x="101187" y="61240"/>
                </a:lnTo>
                <a:lnTo>
                  <a:pt x="93600" y="72623"/>
                </a:lnTo>
                <a:lnTo>
                  <a:pt x="86659" y="84079"/>
                </a:lnTo>
                <a:lnTo>
                  <a:pt x="80444" y="95606"/>
                </a:lnTo>
                <a:lnTo>
                  <a:pt x="75037" y="107206"/>
                </a:lnTo>
                <a:lnTo>
                  <a:pt x="70194" y="118877"/>
                </a:lnTo>
                <a:lnTo>
                  <a:pt x="66159" y="130621"/>
                </a:lnTo>
                <a:lnTo>
                  <a:pt x="62930" y="142509"/>
                </a:lnTo>
                <a:lnTo>
                  <a:pt x="60267" y="154468"/>
                </a:lnTo>
                <a:lnTo>
                  <a:pt x="58572" y="166500"/>
                </a:lnTo>
                <a:lnTo>
                  <a:pt x="57361" y="178676"/>
                </a:lnTo>
                <a:lnTo>
                  <a:pt x="57038" y="190852"/>
                </a:lnTo>
                <a:lnTo>
                  <a:pt x="57442" y="203172"/>
                </a:lnTo>
                <a:lnTo>
                  <a:pt x="58572" y="215492"/>
                </a:lnTo>
                <a:lnTo>
                  <a:pt x="60509" y="228028"/>
                </a:lnTo>
                <a:lnTo>
                  <a:pt x="63092" y="240492"/>
                </a:lnTo>
                <a:lnTo>
                  <a:pt x="66643" y="253100"/>
                </a:lnTo>
                <a:lnTo>
                  <a:pt x="70759" y="265853"/>
                </a:lnTo>
                <a:lnTo>
                  <a:pt x="74875" y="276443"/>
                </a:lnTo>
                <a:lnTo>
                  <a:pt x="79395" y="286674"/>
                </a:lnTo>
                <a:lnTo>
                  <a:pt x="84319" y="296544"/>
                </a:lnTo>
                <a:lnTo>
                  <a:pt x="89646" y="305983"/>
                </a:lnTo>
                <a:lnTo>
                  <a:pt x="95376" y="315132"/>
                </a:lnTo>
                <a:lnTo>
                  <a:pt x="101672" y="323850"/>
                </a:lnTo>
                <a:lnTo>
                  <a:pt x="108209" y="332280"/>
                </a:lnTo>
                <a:lnTo>
                  <a:pt x="115312" y="340277"/>
                </a:lnTo>
                <a:lnTo>
                  <a:pt x="122818" y="347986"/>
                </a:lnTo>
                <a:lnTo>
                  <a:pt x="130728" y="355190"/>
                </a:lnTo>
                <a:lnTo>
                  <a:pt x="139122" y="362035"/>
                </a:lnTo>
                <a:lnTo>
                  <a:pt x="147919" y="368591"/>
                </a:lnTo>
                <a:lnTo>
                  <a:pt x="157120" y="374787"/>
                </a:lnTo>
                <a:lnTo>
                  <a:pt x="166805" y="380479"/>
                </a:lnTo>
                <a:lnTo>
                  <a:pt x="176894" y="385810"/>
                </a:lnTo>
                <a:lnTo>
                  <a:pt x="187387" y="390782"/>
                </a:lnTo>
                <a:lnTo>
                  <a:pt x="198525" y="395392"/>
                </a:lnTo>
                <a:lnTo>
                  <a:pt x="209905" y="399571"/>
                </a:lnTo>
                <a:lnTo>
                  <a:pt x="221689" y="403390"/>
                </a:lnTo>
                <a:lnTo>
                  <a:pt x="223707" y="403822"/>
                </a:lnTo>
                <a:lnTo>
                  <a:pt x="225805" y="404110"/>
                </a:lnTo>
                <a:lnTo>
                  <a:pt x="227823" y="404110"/>
                </a:lnTo>
                <a:lnTo>
                  <a:pt x="229679" y="403678"/>
                </a:lnTo>
                <a:lnTo>
                  <a:pt x="239607" y="400724"/>
                </a:lnTo>
                <a:lnTo>
                  <a:pt x="249292" y="397410"/>
                </a:lnTo>
                <a:lnTo>
                  <a:pt x="258655" y="393735"/>
                </a:lnTo>
                <a:lnTo>
                  <a:pt x="268017" y="389701"/>
                </a:lnTo>
                <a:lnTo>
                  <a:pt x="277057" y="385378"/>
                </a:lnTo>
                <a:lnTo>
                  <a:pt x="285774" y="380695"/>
                </a:lnTo>
                <a:lnTo>
                  <a:pt x="294248" y="375652"/>
                </a:lnTo>
                <a:lnTo>
                  <a:pt x="302642" y="370176"/>
                </a:lnTo>
                <a:lnTo>
                  <a:pt x="310633" y="364268"/>
                </a:lnTo>
                <a:lnTo>
                  <a:pt x="318300" y="358072"/>
                </a:lnTo>
                <a:lnTo>
                  <a:pt x="326049" y="351084"/>
                </a:lnTo>
                <a:lnTo>
                  <a:pt x="331618" y="346041"/>
                </a:lnTo>
                <a:lnTo>
                  <a:pt x="336702" y="340709"/>
                </a:lnTo>
                <a:lnTo>
                  <a:pt x="341626" y="335161"/>
                </a:lnTo>
                <a:lnTo>
                  <a:pt x="348890" y="326444"/>
                </a:lnTo>
                <a:lnTo>
                  <a:pt x="355670" y="317438"/>
                </a:lnTo>
                <a:lnTo>
                  <a:pt x="361884" y="308288"/>
                </a:lnTo>
                <a:lnTo>
                  <a:pt x="367534" y="298850"/>
                </a:lnTo>
                <a:lnTo>
                  <a:pt x="372619" y="289268"/>
                </a:lnTo>
                <a:lnTo>
                  <a:pt x="377058" y="279541"/>
                </a:lnTo>
                <a:lnTo>
                  <a:pt x="381094" y="269527"/>
                </a:lnTo>
                <a:lnTo>
                  <a:pt x="384645" y="259296"/>
                </a:lnTo>
                <a:lnTo>
                  <a:pt x="387551" y="248994"/>
                </a:lnTo>
                <a:lnTo>
                  <a:pt x="390133" y="238475"/>
                </a:lnTo>
                <a:lnTo>
                  <a:pt x="392151" y="227812"/>
                </a:lnTo>
                <a:lnTo>
                  <a:pt x="393685" y="216861"/>
                </a:lnTo>
                <a:lnTo>
                  <a:pt x="394734" y="205910"/>
                </a:lnTo>
                <a:lnTo>
                  <a:pt x="395460" y="194670"/>
                </a:lnTo>
                <a:lnTo>
                  <a:pt x="395460" y="183431"/>
                </a:lnTo>
                <a:lnTo>
                  <a:pt x="394976" y="172336"/>
                </a:lnTo>
                <a:lnTo>
                  <a:pt x="393685" y="161457"/>
                </a:lnTo>
                <a:lnTo>
                  <a:pt x="391909" y="150578"/>
                </a:lnTo>
                <a:lnTo>
                  <a:pt x="389488" y="139987"/>
                </a:lnTo>
                <a:lnTo>
                  <a:pt x="386421" y="129468"/>
                </a:lnTo>
                <a:lnTo>
                  <a:pt x="382869" y="119166"/>
                </a:lnTo>
                <a:lnTo>
                  <a:pt x="378753" y="108863"/>
                </a:lnTo>
                <a:lnTo>
                  <a:pt x="373991" y="98848"/>
                </a:lnTo>
                <a:lnTo>
                  <a:pt x="368826" y="88906"/>
                </a:lnTo>
                <a:lnTo>
                  <a:pt x="363176" y="79108"/>
                </a:lnTo>
                <a:lnTo>
                  <a:pt x="357042" y="69453"/>
                </a:lnTo>
                <a:lnTo>
                  <a:pt x="350423" y="59871"/>
                </a:lnTo>
                <a:lnTo>
                  <a:pt x="350101" y="59439"/>
                </a:lnTo>
                <a:lnTo>
                  <a:pt x="349778" y="59007"/>
                </a:lnTo>
                <a:lnTo>
                  <a:pt x="349374" y="58718"/>
                </a:lnTo>
                <a:lnTo>
                  <a:pt x="349051" y="58502"/>
                </a:lnTo>
                <a:lnTo>
                  <a:pt x="348809" y="58286"/>
                </a:lnTo>
                <a:lnTo>
                  <a:pt x="336783" y="61312"/>
                </a:lnTo>
                <a:lnTo>
                  <a:pt x="324919" y="63762"/>
                </a:lnTo>
                <a:lnTo>
                  <a:pt x="312893" y="65563"/>
                </a:lnTo>
                <a:lnTo>
                  <a:pt x="300947" y="66571"/>
                </a:lnTo>
                <a:lnTo>
                  <a:pt x="289083" y="67004"/>
                </a:lnTo>
                <a:lnTo>
                  <a:pt x="277218" y="66788"/>
                </a:lnTo>
                <a:lnTo>
                  <a:pt x="265435" y="65851"/>
                </a:lnTo>
                <a:lnTo>
                  <a:pt x="253489" y="64194"/>
                </a:lnTo>
                <a:lnTo>
                  <a:pt x="241625" y="61888"/>
                </a:lnTo>
                <a:lnTo>
                  <a:pt x="229679" y="58790"/>
                </a:lnTo>
                <a:lnTo>
                  <a:pt x="227581" y="58430"/>
                </a:lnTo>
                <a:lnTo>
                  <a:pt x="225240" y="58430"/>
                </a:lnTo>
                <a:lnTo>
                  <a:pt x="222980" y="58718"/>
                </a:lnTo>
                <a:lnTo>
                  <a:pt x="211197" y="61888"/>
                </a:lnTo>
                <a:lnTo>
                  <a:pt x="199332" y="64266"/>
                </a:lnTo>
                <a:lnTo>
                  <a:pt x="187387" y="65851"/>
                </a:lnTo>
                <a:lnTo>
                  <a:pt x="175522" y="66788"/>
                </a:lnTo>
                <a:lnTo>
                  <a:pt x="163577" y="67148"/>
                </a:lnTo>
                <a:lnTo>
                  <a:pt x="151712" y="66571"/>
                </a:lnTo>
                <a:lnTo>
                  <a:pt x="139848" y="65563"/>
                </a:lnTo>
                <a:lnTo>
                  <a:pt x="127822" y="63762"/>
                </a:lnTo>
                <a:lnTo>
                  <a:pt x="115877" y="61312"/>
                </a:lnTo>
                <a:close/>
                <a:moveTo>
                  <a:pt x="62592" y="0"/>
                </a:moveTo>
                <a:lnTo>
                  <a:pt x="78672" y="4046"/>
                </a:lnTo>
                <a:lnTo>
                  <a:pt x="94644" y="7321"/>
                </a:lnTo>
                <a:lnTo>
                  <a:pt x="110724" y="9730"/>
                </a:lnTo>
                <a:lnTo>
                  <a:pt x="126587" y="11078"/>
                </a:lnTo>
                <a:lnTo>
                  <a:pt x="142451" y="11849"/>
                </a:lnTo>
                <a:lnTo>
                  <a:pt x="158423" y="11367"/>
                </a:lnTo>
                <a:lnTo>
                  <a:pt x="174287" y="10115"/>
                </a:lnTo>
                <a:lnTo>
                  <a:pt x="190259" y="7996"/>
                </a:lnTo>
                <a:lnTo>
                  <a:pt x="206123" y="4817"/>
                </a:lnTo>
                <a:lnTo>
                  <a:pt x="221879" y="578"/>
                </a:lnTo>
                <a:lnTo>
                  <a:pt x="224900" y="193"/>
                </a:lnTo>
                <a:lnTo>
                  <a:pt x="228030" y="193"/>
                </a:lnTo>
                <a:lnTo>
                  <a:pt x="230836" y="674"/>
                </a:lnTo>
                <a:lnTo>
                  <a:pt x="246808" y="4817"/>
                </a:lnTo>
                <a:lnTo>
                  <a:pt x="262671" y="7899"/>
                </a:lnTo>
                <a:lnTo>
                  <a:pt x="278643" y="10115"/>
                </a:lnTo>
                <a:lnTo>
                  <a:pt x="294399" y="11367"/>
                </a:lnTo>
                <a:lnTo>
                  <a:pt x="310263" y="11656"/>
                </a:lnTo>
                <a:lnTo>
                  <a:pt x="326127" y="11078"/>
                </a:lnTo>
                <a:lnTo>
                  <a:pt x="342099" y="9730"/>
                </a:lnTo>
                <a:lnTo>
                  <a:pt x="358178" y="7321"/>
                </a:lnTo>
                <a:lnTo>
                  <a:pt x="374042" y="4046"/>
                </a:lnTo>
                <a:lnTo>
                  <a:pt x="390122" y="0"/>
                </a:lnTo>
                <a:lnTo>
                  <a:pt x="390446" y="289"/>
                </a:lnTo>
                <a:lnTo>
                  <a:pt x="390877" y="578"/>
                </a:lnTo>
                <a:lnTo>
                  <a:pt x="391417" y="963"/>
                </a:lnTo>
                <a:lnTo>
                  <a:pt x="391849" y="1541"/>
                </a:lnTo>
                <a:lnTo>
                  <a:pt x="392280" y="2119"/>
                </a:lnTo>
                <a:lnTo>
                  <a:pt x="401130" y="14932"/>
                </a:lnTo>
                <a:lnTo>
                  <a:pt x="409331" y="27840"/>
                </a:lnTo>
                <a:lnTo>
                  <a:pt x="416885" y="40941"/>
                </a:lnTo>
                <a:lnTo>
                  <a:pt x="423792" y="54235"/>
                </a:lnTo>
                <a:lnTo>
                  <a:pt x="430159" y="67626"/>
                </a:lnTo>
                <a:lnTo>
                  <a:pt x="435663" y="81401"/>
                </a:lnTo>
                <a:lnTo>
                  <a:pt x="440411" y="95177"/>
                </a:lnTo>
                <a:lnTo>
                  <a:pt x="444512" y="109241"/>
                </a:lnTo>
                <a:lnTo>
                  <a:pt x="447750" y="123402"/>
                </a:lnTo>
                <a:lnTo>
                  <a:pt x="450124" y="137948"/>
                </a:lnTo>
                <a:lnTo>
                  <a:pt x="451851" y="152494"/>
                </a:lnTo>
                <a:lnTo>
                  <a:pt x="452498" y="167330"/>
                </a:lnTo>
                <a:lnTo>
                  <a:pt x="452498" y="182358"/>
                </a:lnTo>
                <a:lnTo>
                  <a:pt x="451527" y="197385"/>
                </a:lnTo>
                <a:lnTo>
                  <a:pt x="450124" y="212028"/>
                </a:lnTo>
                <a:lnTo>
                  <a:pt x="448074" y="226671"/>
                </a:lnTo>
                <a:lnTo>
                  <a:pt x="445376" y="240928"/>
                </a:lnTo>
                <a:lnTo>
                  <a:pt x="441922" y="254992"/>
                </a:lnTo>
                <a:lnTo>
                  <a:pt x="438037" y="268768"/>
                </a:lnTo>
                <a:lnTo>
                  <a:pt x="433289" y="282447"/>
                </a:lnTo>
                <a:lnTo>
                  <a:pt x="427893" y="295837"/>
                </a:lnTo>
                <a:lnTo>
                  <a:pt x="421958" y="308842"/>
                </a:lnTo>
                <a:lnTo>
                  <a:pt x="415159" y="321654"/>
                </a:lnTo>
                <a:lnTo>
                  <a:pt x="407605" y="334274"/>
                </a:lnTo>
                <a:lnTo>
                  <a:pt x="399295" y="346508"/>
                </a:lnTo>
                <a:lnTo>
                  <a:pt x="390230" y="358550"/>
                </a:lnTo>
                <a:lnTo>
                  <a:pt x="380517" y="370206"/>
                </a:lnTo>
                <a:lnTo>
                  <a:pt x="373934" y="377624"/>
                </a:lnTo>
                <a:lnTo>
                  <a:pt x="367136" y="384752"/>
                </a:lnTo>
                <a:lnTo>
                  <a:pt x="359689" y="391495"/>
                </a:lnTo>
                <a:lnTo>
                  <a:pt x="349329" y="400840"/>
                </a:lnTo>
                <a:lnTo>
                  <a:pt x="339077" y="409124"/>
                </a:lnTo>
                <a:lnTo>
                  <a:pt x="328393" y="417024"/>
                </a:lnTo>
                <a:lnTo>
                  <a:pt x="317170" y="424345"/>
                </a:lnTo>
                <a:lnTo>
                  <a:pt x="305838" y="431088"/>
                </a:lnTo>
                <a:lnTo>
                  <a:pt x="294183" y="437350"/>
                </a:lnTo>
                <a:lnTo>
                  <a:pt x="282097" y="443130"/>
                </a:lnTo>
                <a:lnTo>
                  <a:pt x="269578" y="448524"/>
                </a:lnTo>
                <a:lnTo>
                  <a:pt x="257060" y="453437"/>
                </a:lnTo>
                <a:lnTo>
                  <a:pt x="244110" y="457869"/>
                </a:lnTo>
                <a:lnTo>
                  <a:pt x="230836" y="461818"/>
                </a:lnTo>
                <a:lnTo>
                  <a:pt x="228354" y="462396"/>
                </a:lnTo>
                <a:lnTo>
                  <a:pt x="225656" y="462396"/>
                </a:lnTo>
                <a:lnTo>
                  <a:pt x="222850" y="462011"/>
                </a:lnTo>
                <a:lnTo>
                  <a:pt x="220152" y="461433"/>
                </a:lnTo>
                <a:lnTo>
                  <a:pt x="204396" y="456327"/>
                </a:lnTo>
                <a:lnTo>
                  <a:pt x="189180" y="450740"/>
                </a:lnTo>
                <a:lnTo>
                  <a:pt x="174287" y="444575"/>
                </a:lnTo>
                <a:lnTo>
                  <a:pt x="160258" y="437928"/>
                </a:lnTo>
                <a:lnTo>
                  <a:pt x="146768" y="430799"/>
                </a:lnTo>
                <a:lnTo>
                  <a:pt x="133818" y="423189"/>
                </a:lnTo>
                <a:lnTo>
                  <a:pt x="121515" y="414904"/>
                </a:lnTo>
                <a:lnTo>
                  <a:pt x="109752" y="406138"/>
                </a:lnTo>
                <a:lnTo>
                  <a:pt x="98529" y="396986"/>
                </a:lnTo>
                <a:lnTo>
                  <a:pt x="87953" y="387353"/>
                </a:lnTo>
                <a:lnTo>
                  <a:pt x="77917" y="377046"/>
                </a:lnTo>
                <a:lnTo>
                  <a:pt x="68420" y="366353"/>
                </a:lnTo>
                <a:lnTo>
                  <a:pt x="59679" y="355082"/>
                </a:lnTo>
                <a:lnTo>
                  <a:pt x="51261" y="343426"/>
                </a:lnTo>
                <a:lnTo>
                  <a:pt x="43599" y="331191"/>
                </a:lnTo>
                <a:lnTo>
                  <a:pt x="36476" y="318572"/>
                </a:lnTo>
                <a:lnTo>
                  <a:pt x="29893" y="305374"/>
                </a:lnTo>
                <a:lnTo>
                  <a:pt x="23850" y="291695"/>
                </a:lnTo>
                <a:lnTo>
                  <a:pt x="18346" y="277534"/>
                </a:lnTo>
                <a:lnTo>
                  <a:pt x="12842" y="260483"/>
                </a:lnTo>
                <a:lnTo>
                  <a:pt x="8094" y="243625"/>
                </a:lnTo>
                <a:lnTo>
                  <a:pt x="4641" y="226960"/>
                </a:lnTo>
                <a:lnTo>
                  <a:pt x="2051" y="210198"/>
                </a:lnTo>
                <a:lnTo>
                  <a:pt x="540" y="193725"/>
                </a:lnTo>
                <a:lnTo>
                  <a:pt x="0" y="177252"/>
                </a:lnTo>
                <a:lnTo>
                  <a:pt x="432" y="160972"/>
                </a:lnTo>
                <a:lnTo>
                  <a:pt x="2051" y="144692"/>
                </a:lnTo>
                <a:lnTo>
                  <a:pt x="4317" y="128604"/>
                </a:lnTo>
                <a:lnTo>
                  <a:pt x="7878" y="112613"/>
                </a:lnTo>
                <a:lnTo>
                  <a:pt x="12195" y="96718"/>
                </a:lnTo>
                <a:lnTo>
                  <a:pt x="17591" y="81016"/>
                </a:lnTo>
                <a:lnTo>
                  <a:pt x="24066" y="65410"/>
                </a:lnTo>
                <a:lnTo>
                  <a:pt x="31296" y="49900"/>
                </a:lnTo>
                <a:lnTo>
                  <a:pt x="39606" y="34487"/>
                </a:lnTo>
                <a:lnTo>
                  <a:pt x="48887" y="19170"/>
                </a:lnTo>
                <a:lnTo>
                  <a:pt x="59031" y="3950"/>
                </a:lnTo>
                <a:lnTo>
                  <a:pt x="61405" y="674"/>
                </a:lnTo>
                <a:lnTo>
                  <a:pt x="61837" y="385"/>
                </a:lnTo>
                <a:lnTo>
                  <a:pt x="62161" y="193"/>
                </a:lnTo>
                <a:close/>
              </a:path>
            </a:pathLst>
          </a:custGeom>
          <a:solidFill>
            <a:srgbClr val="FFFFFF"/>
          </a:solidFill>
          <a:ln w="12700">
            <a:solidFill>
              <a:srgbClr val="00188F"/>
            </a:solidFill>
          </a:ln>
        </p:spPr>
        <p:txBody>
          <a:bodyPr vert="horz" wrap="square" lIns="91401" tIns="45700" rIns="91401" bIns="45700" numCol="1" anchor="t" anchorCtr="0" compatLnSpc="1">
            <a:prstTxWarp prst="textNoShape">
              <a:avLst/>
            </a:prstTxWarp>
            <a:noAutofit/>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83000">
                    <a:srgbClr val="505050"/>
                  </a:gs>
                  <a:gs pos="100000">
                    <a:srgbClr val="505050"/>
                  </a:gs>
                </a:gsLst>
                <a:lin ang="5400000" scaled="1"/>
              </a:gradFill>
              <a:effectLst/>
              <a:uLnTx/>
              <a:uFillTx/>
              <a:latin typeface="Segoe UI"/>
              <a:ea typeface="+mn-ea"/>
              <a:cs typeface="+mn-cs"/>
            </a:endParaRPr>
          </a:p>
        </p:txBody>
      </p:sp>
      <p:sp>
        <p:nvSpPr>
          <p:cNvPr id="289" name="Freeform 8">
            <a:extLst>
              <a:ext uri="{FF2B5EF4-FFF2-40B4-BE49-F238E27FC236}">
                <a16:creationId xmlns:a16="http://schemas.microsoft.com/office/drawing/2014/main" id="{59C615C3-BA83-4C66-9CF6-CF91FC6BD8B5}"/>
              </a:ext>
            </a:extLst>
          </p:cNvPr>
          <p:cNvSpPr/>
          <p:nvPr/>
        </p:nvSpPr>
        <p:spPr>
          <a:xfrm>
            <a:off x="1690543" y="4563264"/>
            <a:ext cx="365882" cy="530563"/>
          </a:xfrm>
          <a:custGeom>
            <a:avLst/>
            <a:gdLst>
              <a:gd name="connsiteX0" fmla="*/ 854488 w 1026319"/>
              <a:gd name="connsiteY0" fmla="*/ 1243372 h 1488280"/>
              <a:gd name="connsiteX1" fmla="*/ 854488 w 1026319"/>
              <a:gd name="connsiteY1" fmla="*/ 1343956 h 1488280"/>
              <a:gd name="connsiteX2" fmla="*/ 956882 w 1026319"/>
              <a:gd name="connsiteY2" fmla="*/ 1343956 h 1488280"/>
              <a:gd name="connsiteX3" fmla="*/ 956882 w 1026319"/>
              <a:gd name="connsiteY3" fmla="*/ 1243372 h 1488280"/>
              <a:gd name="connsiteX4" fmla="*/ 686181 w 1026319"/>
              <a:gd name="connsiteY4" fmla="*/ 1243372 h 1488280"/>
              <a:gd name="connsiteX5" fmla="*/ 686181 w 1026319"/>
              <a:gd name="connsiteY5" fmla="*/ 1343956 h 1488280"/>
              <a:gd name="connsiteX6" fmla="*/ 788575 w 1026319"/>
              <a:gd name="connsiteY6" fmla="*/ 1343956 h 1488280"/>
              <a:gd name="connsiteX7" fmla="*/ 788575 w 1026319"/>
              <a:gd name="connsiteY7" fmla="*/ 1243372 h 1488280"/>
              <a:gd name="connsiteX8" fmla="*/ 390144 w 1026319"/>
              <a:gd name="connsiteY8" fmla="*/ 1243372 h 1488280"/>
              <a:gd name="connsiteX9" fmla="*/ 390144 w 1026319"/>
              <a:gd name="connsiteY9" fmla="*/ 1343956 h 1488280"/>
              <a:gd name="connsiteX10" fmla="*/ 492538 w 1026319"/>
              <a:gd name="connsiteY10" fmla="*/ 1343956 h 1488280"/>
              <a:gd name="connsiteX11" fmla="*/ 492538 w 1026319"/>
              <a:gd name="connsiteY11" fmla="*/ 1243372 h 1488280"/>
              <a:gd name="connsiteX12" fmla="*/ 221837 w 1026319"/>
              <a:gd name="connsiteY12" fmla="*/ 1243372 h 1488280"/>
              <a:gd name="connsiteX13" fmla="*/ 221837 w 1026319"/>
              <a:gd name="connsiteY13" fmla="*/ 1343956 h 1488280"/>
              <a:gd name="connsiteX14" fmla="*/ 324231 w 1026319"/>
              <a:gd name="connsiteY14" fmla="*/ 1343956 h 1488280"/>
              <a:gd name="connsiteX15" fmla="*/ 324231 w 1026319"/>
              <a:gd name="connsiteY15" fmla="*/ 1243372 h 1488280"/>
              <a:gd name="connsiteX16" fmla="*/ 59912 w 1026319"/>
              <a:gd name="connsiteY16" fmla="*/ 1243372 h 1488280"/>
              <a:gd name="connsiteX17" fmla="*/ 59912 w 1026319"/>
              <a:gd name="connsiteY17" fmla="*/ 1343956 h 1488280"/>
              <a:gd name="connsiteX18" fmla="*/ 162306 w 1026319"/>
              <a:gd name="connsiteY18" fmla="*/ 1343956 h 1488280"/>
              <a:gd name="connsiteX19" fmla="*/ 162306 w 1026319"/>
              <a:gd name="connsiteY19" fmla="*/ 1243372 h 1488280"/>
              <a:gd name="connsiteX20" fmla="*/ 854488 w 1026319"/>
              <a:gd name="connsiteY20" fmla="*/ 1041995 h 1488280"/>
              <a:gd name="connsiteX21" fmla="*/ 854488 w 1026319"/>
              <a:gd name="connsiteY21" fmla="*/ 1142579 h 1488280"/>
              <a:gd name="connsiteX22" fmla="*/ 956882 w 1026319"/>
              <a:gd name="connsiteY22" fmla="*/ 1142579 h 1488280"/>
              <a:gd name="connsiteX23" fmla="*/ 956882 w 1026319"/>
              <a:gd name="connsiteY23" fmla="*/ 1041995 h 1488280"/>
              <a:gd name="connsiteX24" fmla="*/ 686181 w 1026319"/>
              <a:gd name="connsiteY24" fmla="*/ 1041995 h 1488280"/>
              <a:gd name="connsiteX25" fmla="*/ 686181 w 1026319"/>
              <a:gd name="connsiteY25" fmla="*/ 1142579 h 1488280"/>
              <a:gd name="connsiteX26" fmla="*/ 788575 w 1026319"/>
              <a:gd name="connsiteY26" fmla="*/ 1142579 h 1488280"/>
              <a:gd name="connsiteX27" fmla="*/ 788575 w 1026319"/>
              <a:gd name="connsiteY27" fmla="*/ 1041995 h 1488280"/>
              <a:gd name="connsiteX28" fmla="*/ 390144 w 1026319"/>
              <a:gd name="connsiteY28" fmla="*/ 1041995 h 1488280"/>
              <a:gd name="connsiteX29" fmla="*/ 390144 w 1026319"/>
              <a:gd name="connsiteY29" fmla="*/ 1142579 h 1488280"/>
              <a:gd name="connsiteX30" fmla="*/ 492538 w 1026319"/>
              <a:gd name="connsiteY30" fmla="*/ 1142579 h 1488280"/>
              <a:gd name="connsiteX31" fmla="*/ 492538 w 1026319"/>
              <a:gd name="connsiteY31" fmla="*/ 1041995 h 1488280"/>
              <a:gd name="connsiteX32" fmla="*/ 221837 w 1026319"/>
              <a:gd name="connsiteY32" fmla="*/ 1041995 h 1488280"/>
              <a:gd name="connsiteX33" fmla="*/ 221837 w 1026319"/>
              <a:gd name="connsiteY33" fmla="*/ 1142579 h 1488280"/>
              <a:gd name="connsiteX34" fmla="*/ 324231 w 1026319"/>
              <a:gd name="connsiteY34" fmla="*/ 1142579 h 1488280"/>
              <a:gd name="connsiteX35" fmla="*/ 324231 w 1026319"/>
              <a:gd name="connsiteY35" fmla="*/ 1041995 h 1488280"/>
              <a:gd name="connsiteX36" fmla="*/ 59912 w 1026319"/>
              <a:gd name="connsiteY36" fmla="*/ 1041995 h 1488280"/>
              <a:gd name="connsiteX37" fmla="*/ 59912 w 1026319"/>
              <a:gd name="connsiteY37" fmla="*/ 1142579 h 1488280"/>
              <a:gd name="connsiteX38" fmla="*/ 162306 w 1026319"/>
              <a:gd name="connsiteY38" fmla="*/ 1142579 h 1488280"/>
              <a:gd name="connsiteX39" fmla="*/ 162306 w 1026319"/>
              <a:gd name="connsiteY39" fmla="*/ 1041995 h 1488280"/>
              <a:gd name="connsiteX40" fmla="*/ 854488 w 1026319"/>
              <a:gd name="connsiteY40" fmla="*/ 840618 h 1488280"/>
              <a:gd name="connsiteX41" fmla="*/ 854488 w 1026319"/>
              <a:gd name="connsiteY41" fmla="*/ 941202 h 1488280"/>
              <a:gd name="connsiteX42" fmla="*/ 956882 w 1026319"/>
              <a:gd name="connsiteY42" fmla="*/ 941202 h 1488280"/>
              <a:gd name="connsiteX43" fmla="*/ 956882 w 1026319"/>
              <a:gd name="connsiteY43" fmla="*/ 840618 h 1488280"/>
              <a:gd name="connsiteX44" fmla="*/ 686181 w 1026319"/>
              <a:gd name="connsiteY44" fmla="*/ 840618 h 1488280"/>
              <a:gd name="connsiteX45" fmla="*/ 686181 w 1026319"/>
              <a:gd name="connsiteY45" fmla="*/ 941202 h 1488280"/>
              <a:gd name="connsiteX46" fmla="*/ 788575 w 1026319"/>
              <a:gd name="connsiteY46" fmla="*/ 941202 h 1488280"/>
              <a:gd name="connsiteX47" fmla="*/ 788575 w 1026319"/>
              <a:gd name="connsiteY47" fmla="*/ 840618 h 1488280"/>
              <a:gd name="connsiteX48" fmla="*/ 390144 w 1026319"/>
              <a:gd name="connsiteY48" fmla="*/ 840618 h 1488280"/>
              <a:gd name="connsiteX49" fmla="*/ 390144 w 1026319"/>
              <a:gd name="connsiteY49" fmla="*/ 941202 h 1488280"/>
              <a:gd name="connsiteX50" fmla="*/ 492538 w 1026319"/>
              <a:gd name="connsiteY50" fmla="*/ 941202 h 1488280"/>
              <a:gd name="connsiteX51" fmla="*/ 492538 w 1026319"/>
              <a:gd name="connsiteY51" fmla="*/ 840618 h 1488280"/>
              <a:gd name="connsiteX52" fmla="*/ 221837 w 1026319"/>
              <a:gd name="connsiteY52" fmla="*/ 840618 h 1488280"/>
              <a:gd name="connsiteX53" fmla="*/ 221837 w 1026319"/>
              <a:gd name="connsiteY53" fmla="*/ 941202 h 1488280"/>
              <a:gd name="connsiteX54" fmla="*/ 324231 w 1026319"/>
              <a:gd name="connsiteY54" fmla="*/ 941202 h 1488280"/>
              <a:gd name="connsiteX55" fmla="*/ 324231 w 1026319"/>
              <a:gd name="connsiteY55" fmla="*/ 840618 h 1488280"/>
              <a:gd name="connsiteX56" fmla="*/ 59912 w 1026319"/>
              <a:gd name="connsiteY56" fmla="*/ 840618 h 1488280"/>
              <a:gd name="connsiteX57" fmla="*/ 59912 w 1026319"/>
              <a:gd name="connsiteY57" fmla="*/ 941202 h 1488280"/>
              <a:gd name="connsiteX58" fmla="*/ 162306 w 1026319"/>
              <a:gd name="connsiteY58" fmla="*/ 941202 h 1488280"/>
              <a:gd name="connsiteX59" fmla="*/ 162306 w 1026319"/>
              <a:gd name="connsiteY59" fmla="*/ 840618 h 1488280"/>
              <a:gd name="connsiteX60" fmla="*/ 390144 w 1026319"/>
              <a:gd name="connsiteY60" fmla="*/ 639241 h 1488280"/>
              <a:gd name="connsiteX61" fmla="*/ 390144 w 1026319"/>
              <a:gd name="connsiteY61" fmla="*/ 739825 h 1488280"/>
              <a:gd name="connsiteX62" fmla="*/ 492538 w 1026319"/>
              <a:gd name="connsiteY62" fmla="*/ 739825 h 1488280"/>
              <a:gd name="connsiteX63" fmla="*/ 492538 w 1026319"/>
              <a:gd name="connsiteY63" fmla="*/ 639241 h 1488280"/>
              <a:gd name="connsiteX64" fmla="*/ 221837 w 1026319"/>
              <a:gd name="connsiteY64" fmla="*/ 639241 h 1488280"/>
              <a:gd name="connsiteX65" fmla="*/ 221837 w 1026319"/>
              <a:gd name="connsiteY65" fmla="*/ 739825 h 1488280"/>
              <a:gd name="connsiteX66" fmla="*/ 324231 w 1026319"/>
              <a:gd name="connsiteY66" fmla="*/ 739825 h 1488280"/>
              <a:gd name="connsiteX67" fmla="*/ 324231 w 1026319"/>
              <a:gd name="connsiteY67" fmla="*/ 639241 h 1488280"/>
              <a:gd name="connsiteX68" fmla="*/ 59912 w 1026319"/>
              <a:gd name="connsiteY68" fmla="*/ 639241 h 1488280"/>
              <a:gd name="connsiteX69" fmla="*/ 59912 w 1026319"/>
              <a:gd name="connsiteY69" fmla="*/ 739825 h 1488280"/>
              <a:gd name="connsiteX70" fmla="*/ 162306 w 1026319"/>
              <a:gd name="connsiteY70" fmla="*/ 739825 h 1488280"/>
              <a:gd name="connsiteX71" fmla="*/ 162306 w 1026319"/>
              <a:gd name="connsiteY71" fmla="*/ 639241 h 1488280"/>
              <a:gd name="connsiteX72" fmla="*/ 854488 w 1026319"/>
              <a:gd name="connsiteY72" fmla="*/ 616953 h 1488280"/>
              <a:gd name="connsiteX73" fmla="*/ 854488 w 1026319"/>
              <a:gd name="connsiteY73" fmla="*/ 717537 h 1488280"/>
              <a:gd name="connsiteX74" fmla="*/ 956882 w 1026319"/>
              <a:gd name="connsiteY74" fmla="*/ 717537 h 1488280"/>
              <a:gd name="connsiteX75" fmla="*/ 956882 w 1026319"/>
              <a:gd name="connsiteY75" fmla="*/ 616953 h 1488280"/>
              <a:gd name="connsiteX76" fmla="*/ 686181 w 1026319"/>
              <a:gd name="connsiteY76" fmla="*/ 616953 h 1488280"/>
              <a:gd name="connsiteX77" fmla="*/ 686181 w 1026319"/>
              <a:gd name="connsiteY77" fmla="*/ 717537 h 1488280"/>
              <a:gd name="connsiteX78" fmla="*/ 788575 w 1026319"/>
              <a:gd name="connsiteY78" fmla="*/ 717537 h 1488280"/>
              <a:gd name="connsiteX79" fmla="*/ 788575 w 1026319"/>
              <a:gd name="connsiteY79" fmla="*/ 616953 h 1488280"/>
              <a:gd name="connsiteX80" fmla="*/ 0 w 1026319"/>
              <a:gd name="connsiteY80" fmla="*/ 488156 h 1488280"/>
              <a:gd name="connsiteX81" fmla="*/ 552450 w 1026319"/>
              <a:gd name="connsiteY81" fmla="*/ 488156 h 1488280"/>
              <a:gd name="connsiteX82" fmla="*/ 552450 w 1026319"/>
              <a:gd name="connsiteY82" fmla="*/ 1488280 h 1488280"/>
              <a:gd name="connsiteX83" fmla="*/ 0 w 1026319"/>
              <a:gd name="connsiteY83" fmla="*/ 1488280 h 1488280"/>
              <a:gd name="connsiteX84" fmla="*/ 854488 w 1026319"/>
              <a:gd name="connsiteY84" fmla="*/ 414052 h 1488280"/>
              <a:gd name="connsiteX85" fmla="*/ 854488 w 1026319"/>
              <a:gd name="connsiteY85" fmla="*/ 514636 h 1488280"/>
              <a:gd name="connsiteX86" fmla="*/ 956882 w 1026319"/>
              <a:gd name="connsiteY86" fmla="*/ 514636 h 1488280"/>
              <a:gd name="connsiteX87" fmla="*/ 956882 w 1026319"/>
              <a:gd name="connsiteY87" fmla="*/ 414052 h 1488280"/>
              <a:gd name="connsiteX88" fmla="*/ 686181 w 1026319"/>
              <a:gd name="connsiteY88" fmla="*/ 414052 h 1488280"/>
              <a:gd name="connsiteX89" fmla="*/ 686181 w 1026319"/>
              <a:gd name="connsiteY89" fmla="*/ 514636 h 1488280"/>
              <a:gd name="connsiteX90" fmla="*/ 788575 w 1026319"/>
              <a:gd name="connsiteY90" fmla="*/ 514636 h 1488280"/>
              <a:gd name="connsiteX91" fmla="*/ 788575 w 1026319"/>
              <a:gd name="connsiteY91" fmla="*/ 414052 h 1488280"/>
              <a:gd name="connsiteX92" fmla="*/ 287274 w 1026319"/>
              <a:gd name="connsiteY92" fmla="*/ 388144 h 1488280"/>
              <a:gd name="connsiteX93" fmla="*/ 552450 w 1026319"/>
              <a:gd name="connsiteY93" fmla="*/ 388144 h 1488280"/>
              <a:gd name="connsiteX94" fmla="*/ 552450 w 1026319"/>
              <a:gd name="connsiteY94" fmla="*/ 464344 h 1488280"/>
              <a:gd name="connsiteX95" fmla="*/ 287274 w 1026319"/>
              <a:gd name="connsiteY95" fmla="*/ 464344 h 1488280"/>
              <a:gd name="connsiteX96" fmla="*/ 0 w 1026319"/>
              <a:gd name="connsiteY96" fmla="*/ 388144 h 1488280"/>
              <a:gd name="connsiteX97" fmla="*/ 265176 w 1026319"/>
              <a:gd name="connsiteY97" fmla="*/ 388144 h 1488280"/>
              <a:gd name="connsiteX98" fmla="*/ 265176 w 1026319"/>
              <a:gd name="connsiteY98" fmla="*/ 464344 h 1488280"/>
              <a:gd name="connsiteX99" fmla="*/ 0 w 1026319"/>
              <a:gd name="connsiteY99" fmla="*/ 464344 h 1488280"/>
              <a:gd name="connsiteX100" fmla="*/ 854488 w 1026319"/>
              <a:gd name="connsiteY100" fmla="*/ 218750 h 1488280"/>
              <a:gd name="connsiteX101" fmla="*/ 854488 w 1026319"/>
              <a:gd name="connsiteY101" fmla="*/ 319334 h 1488280"/>
              <a:gd name="connsiteX102" fmla="*/ 956882 w 1026319"/>
              <a:gd name="connsiteY102" fmla="*/ 319334 h 1488280"/>
              <a:gd name="connsiteX103" fmla="*/ 956882 w 1026319"/>
              <a:gd name="connsiteY103" fmla="*/ 218750 h 1488280"/>
              <a:gd name="connsiteX104" fmla="*/ 686181 w 1026319"/>
              <a:gd name="connsiteY104" fmla="*/ 218750 h 1488280"/>
              <a:gd name="connsiteX105" fmla="*/ 686181 w 1026319"/>
              <a:gd name="connsiteY105" fmla="*/ 319334 h 1488280"/>
              <a:gd name="connsiteX106" fmla="*/ 788575 w 1026319"/>
              <a:gd name="connsiteY106" fmla="*/ 319334 h 1488280"/>
              <a:gd name="connsiteX107" fmla="*/ 788575 w 1026319"/>
              <a:gd name="connsiteY107" fmla="*/ 218750 h 1488280"/>
              <a:gd name="connsiteX108" fmla="*/ 616744 w 1026319"/>
              <a:gd name="connsiteY108" fmla="*/ 100011 h 1488280"/>
              <a:gd name="connsiteX109" fmla="*/ 1026319 w 1026319"/>
              <a:gd name="connsiteY109" fmla="*/ 100011 h 1488280"/>
              <a:gd name="connsiteX110" fmla="*/ 1026319 w 1026319"/>
              <a:gd name="connsiteY110" fmla="*/ 1488280 h 1488280"/>
              <a:gd name="connsiteX111" fmla="*/ 616744 w 1026319"/>
              <a:gd name="connsiteY111" fmla="*/ 1488280 h 1488280"/>
              <a:gd name="connsiteX112" fmla="*/ 616744 w 1026319"/>
              <a:gd name="connsiteY112" fmla="*/ 0 h 1488280"/>
              <a:gd name="connsiteX113" fmla="*/ 1026319 w 1026319"/>
              <a:gd name="connsiteY113" fmla="*/ 0 h 1488280"/>
              <a:gd name="connsiteX114" fmla="*/ 1026319 w 1026319"/>
              <a:gd name="connsiteY114" fmla="*/ 76200 h 1488280"/>
              <a:gd name="connsiteX115" fmla="*/ 616744 w 1026319"/>
              <a:gd name="connsiteY115" fmla="*/ 76200 h 148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26319" h="1488280">
                <a:moveTo>
                  <a:pt x="854488" y="1243372"/>
                </a:moveTo>
                <a:lnTo>
                  <a:pt x="854488" y="1343956"/>
                </a:lnTo>
                <a:lnTo>
                  <a:pt x="956882" y="1343956"/>
                </a:lnTo>
                <a:lnTo>
                  <a:pt x="956882" y="1243372"/>
                </a:lnTo>
                <a:close/>
                <a:moveTo>
                  <a:pt x="686181" y="1243372"/>
                </a:moveTo>
                <a:lnTo>
                  <a:pt x="686181" y="1343956"/>
                </a:lnTo>
                <a:lnTo>
                  <a:pt x="788575" y="1343956"/>
                </a:lnTo>
                <a:lnTo>
                  <a:pt x="788575" y="1243372"/>
                </a:lnTo>
                <a:close/>
                <a:moveTo>
                  <a:pt x="390144" y="1243372"/>
                </a:moveTo>
                <a:lnTo>
                  <a:pt x="390144" y="1343956"/>
                </a:lnTo>
                <a:lnTo>
                  <a:pt x="492538" y="1343956"/>
                </a:lnTo>
                <a:lnTo>
                  <a:pt x="492538" y="1243372"/>
                </a:lnTo>
                <a:close/>
                <a:moveTo>
                  <a:pt x="221837" y="1243372"/>
                </a:moveTo>
                <a:lnTo>
                  <a:pt x="221837" y="1343956"/>
                </a:lnTo>
                <a:lnTo>
                  <a:pt x="324231" y="1343956"/>
                </a:lnTo>
                <a:lnTo>
                  <a:pt x="324231" y="1243372"/>
                </a:lnTo>
                <a:close/>
                <a:moveTo>
                  <a:pt x="59912" y="1243372"/>
                </a:moveTo>
                <a:lnTo>
                  <a:pt x="59912" y="1343956"/>
                </a:lnTo>
                <a:lnTo>
                  <a:pt x="162306" y="1343956"/>
                </a:lnTo>
                <a:lnTo>
                  <a:pt x="162306" y="1243372"/>
                </a:lnTo>
                <a:close/>
                <a:moveTo>
                  <a:pt x="854488" y="1041995"/>
                </a:moveTo>
                <a:lnTo>
                  <a:pt x="854488" y="1142579"/>
                </a:lnTo>
                <a:lnTo>
                  <a:pt x="956882" y="1142579"/>
                </a:lnTo>
                <a:lnTo>
                  <a:pt x="956882" y="1041995"/>
                </a:lnTo>
                <a:close/>
                <a:moveTo>
                  <a:pt x="686181" y="1041995"/>
                </a:moveTo>
                <a:lnTo>
                  <a:pt x="686181" y="1142579"/>
                </a:lnTo>
                <a:lnTo>
                  <a:pt x="788575" y="1142579"/>
                </a:lnTo>
                <a:lnTo>
                  <a:pt x="788575" y="1041995"/>
                </a:lnTo>
                <a:close/>
                <a:moveTo>
                  <a:pt x="390144" y="1041995"/>
                </a:moveTo>
                <a:lnTo>
                  <a:pt x="390144" y="1142579"/>
                </a:lnTo>
                <a:lnTo>
                  <a:pt x="492538" y="1142579"/>
                </a:lnTo>
                <a:lnTo>
                  <a:pt x="492538" y="1041995"/>
                </a:lnTo>
                <a:close/>
                <a:moveTo>
                  <a:pt x="221837" y="1041995"/>
                </a:moveTo>
                <a:lnTo>
                  <a:pt x="221837" y="1142579"/>
                </a:lnTo>
                <a:lnTo>
                  <a:pt x="324231" y="1142579"/>
                </a:lnTo>
                <a:lnTo>
                  <a:pt x="324231" y="1041995"/>
                </a:lnTo>
                <a:close/>
                <a:moveTo>
                  <a:pt x="59912" y="1041995"/>
                </a:moveTo>
                <a:lnTo>
                  <a:pt x="59912" y="1142579"/>
                </a:lnTo>
                <a:lnTo>
                  <a:pt x="162306" y="1142579"/>
                </a:lnTo>
                <a:lnTo>
                  <a:pt x="162306" y="1041995"/>
                </a:lnTo>
                <a:close/>
                <a:moveTo>
                  <a:pt x="854488" y="840618"/>
                </a:moveTo>
                <a:lnTo>
                  <a:pt x="854488" y="941202"/>
                </a:lnTo>
                <a:lnTo>
                  <a:pt x="956882" y="941202"/>
                </a:lnTo>
                <a:lnTo>
                  <a:pt x="956882" y="840618"/>
                </a:lnTo>
                <a:close/>
                <a:moveTo>
                  <a:pt x="686181" y="840618"/>
                </a:moveTo>
                <a:lnTo>
                  <a:pt x="686181" y="941202"/>
                </a:lnTo>
                <a:lnTo>
                  <a:pt x="788575" y="941202"/>
                </a:lnTo>
                <a:lnTo>
                  <a:pt x="788575" y="840618"/>
                </a:lnTo>
                <a:close/>
                <a:moveTo>
                  <a:pt x="390144" y="840618"/>
                </a:moveTo>
                <a:lnTo>
                  <a:pt x="390144" y="941202"/>
                </a:lnTo>
                <a:lnTo>
                  <a:pt x="492538" y="941202"/>
                </a:lnTo>
                <a:lnTo>
                  <a:pt x="492538" y="840618"/>
                </a:lnTo>
                <a:close/>
                <a:moveTo>
                  <a:pt x="221837" y="840618"/>
                </a:moveTo>
                <a:lnTo>
                  <a:pt x="221837" y="941202"/>
                </a:lnTo>
                <a:lnTo>
                  <a:pt x="324231" y="941202"/>
                </a:lnTo>
                <a:lnTo>
                  <a:pt x="324231" y="840618"/>
                </a:lnTo>
                <a:close/>
                <a:moveTo>
                  <a:pt x="59912" y="840618"/>
                </a:moveTo>
                <a:lnTo>
                  <a:pt x="59912" y="941202"/>
                </a:lnTo>
                <a:lnTo>
                  <a:pt x="162306" y="941202"/>
                </a:lnTo>
                <a:lnTo>
                  <a:pt x="162306" y="840618"/>
                </a:lnTo>
                <a:close/>
                <a:moveTo>
                  <a:pt x="390144" y="639241"/>
                </a:moveTo>
                <a:lnTo>
                  <a:pt x="390144" y="739825"/>
                </a:lnTo>
                <a:lnTo>
                  <a:pt x="492538" y="739825"/>
                </a:lnTo>
                <a:lnTo>
                  <a:pt x="492538" y="639241"/>
                </a:lnTo>
                <a:close/>
                <a:moveTo>
                  <a:pt x="221837" y="639241"/>
                </a:moveTo>
                <a:lnTo>
                  <a:pt x="221837" y="739825"/>
                </a:lnTo>
                <a:lnTo>
                  <a:pt x="324231" y="739825"/>
                </a:lnTo>
                <a:lnTo>
                  <a:pt x="324231" y="639241"/>
                </a:lnTo>
                <a:close/>
                <a:moveTo>
                  <a:pt x="59912" y="639241"/>
                </a:moveTo>
                <a:lnTo>
                  <a:pt x="59912" y="739825"/>
                </a:lnTo>
                <a:lnTo>
                  <a:pt x="162306" y="739825"/>
                </a:lnTo>
                <a:lnTo>
                  <a:pt x="162306" y="639241"/>
                </a:lnTo>
                <a:close/>
                <a:moveTo>
                  <a:pt x="854488" y="616953"/>
                </a:moveTo>
                <a:lnTo>
                  <a:pt x="854488" y="717537"/>
                </a:lnTo>
                <a:lnTo>
                  <a:pt x="956882" y="717537"/>
                </a:lnTo>
                <a:lnTo>
                  <a:pt x="956882" y="616953"/>
                </a:lnTo>
                <a:close/>
                <a:moveTo>
                  <a:pt x="686181" y="616953"/>
                </a:moveTo>
                <a:lnTo>
                  <a:pt x="686181" y="717537"/>
                </a:lnTo>
                <a:lnTo>
                  <a:pt x="788575" y="717537"/>
                </a:lnTo>
                <a:lnTo>
                  <a:pt x="788575" y="616953"/>
                </a:lnTo>
                <a:close/>
                <a:moveTo>
                  <a:pt x="0" y="488156"/>
                </a:moveTo>
                <a:lnTo>
                  <a:pt x="552450" y="488156"/>
                </a:lnTo>
                <a:lnTo>
                  <a:pt x="552450" y="1488280"/>
                </a:lnTo>
                <a:lnTo>
                  <a:pt x="0" y="1488280"/>
                </a:lnTo>
                <a:close/>
                <a:moveTo>
                  <a:pt x="854488" y="414052"/>
                </a:moveTo>
                <a:lnTo>
                  <a:pt x="854488" y="514636"/>
                </a:lnTo>
                <a:lnTo>
                  <a:pt x="956882" y="514636"/>
                </a:lnTo>
                <a:lnTo>
                  <a:pt x="956882" y="414052"/>
                </a:lnTo>
                <a:close/>
                <a:moveTo>
                  <a:pt x="686181" y="414052"/>
                </a:moveTo>
                <a:lnTo>
                  <a:pt x="686181" y="514636"/>
                </a:lnTo>
                <a:lnTo>
                  <a:pt x="788575" y="514636"/>
                </a:lnTo>
                <a:lnTo>
                  <a:pt x="788575" y="414052"/>
                </a:lnTo>
                <a:close/>
                <a:moveTo>
                  <a:pt x="287274" y="388144"/>
                </a:moveTo>
                <a:lnTo>
                  <a:pt x="552450" y="388144"/>
                </a:lnTo>
                <a:lnTo>
                  <a:pt x="552450" y="464344"/>
                </a:lnTo>
                <a:lnTo>
                  <a:pt x="287274" y="464344"/>
                </a:lnTo>
                <a:close/>
                <a:moveTo>
                  <a:pt x="0" y="388144"/>
                </a:moveTo>
                <a:lnTo>
                  <a:pt x="265176" y="388144"/>
                </a:lnTo>
                <a:lnTo>
                  <a:pt x="265176" y="464344"/>
                </a:lnTo>
                <a:lnTo>
                  <a:pt x="0" y="464344"/>
                </a:lnTo>
                <a:close/>
                <a:moveTo>
                  <a:pt x="854488" y="218750"/>
                </a:moveTo>
                <a:lnTo>
                  <a:pt x="854488" y="319334"/>
                </a:lnTo>
                <a:lnTo>
                  <a:pt x="956882" y="319334"/>
                </a:lnTo>
                <a:lnTo>
                  <a:pt x="956882" y="218750"/>
                </a:lnTo>
                <a:close/>
                <a:moveTo>
                  <a:pt x="686181" y="218750"/>
                </a:moveTo>
                <a:lnTo>
                  <a:pt x="686181" y="319334"/>
                </a:lnTo>
                <a:lnTo>
                  <a:pt x="788575" y="319334"/>
                </a:lnTo>
                <a:lnTo>
                  <a:pt x="788575" y="218750"/>
                </a:lnTo>
                <a:close/>
                <a:moveTo>
                  <a:pt x="616744" y="100011"/>
                </a:moveTo>
                <a:lnTo>
                  <a:pt x="1026319" y="100011"/>
                </a:lnTo>
                <a:lnTo>
                  <a:pt x="1026319" y="1488280"/>
                </a:lnTo>
                <a:lnTo>
                  <a:pt x="616744" y="1488280"/>
                </a:lnTo>
                <a:close/>
                <a:moveTo>
                  <a:pt x="616744" y="0"/>
                </a:moveTo>
                <a:lnTo>
                  <a:pt x="1026319" y="0"/>
                </a:lnTo>
                <a:lnTo>
                  <a:pt x="1026319" y="76200"/>
                </a:lnTo>
                <a:lnTo>
                  <a:pt x="616744" y="76200"/>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83000">
                    <a:srgbClr val="505050"/>
                  </a:gs>
                  <a:gs pos="100000">
                    <a:srgbClr val="505050"/>
                  </a:gs>
                </a:gsLst>
                <a:lin ang="5400000" scaled="1"/>
              </a:gradFill>
              <a:effectLst/>
              <a:uLnTx/>
              <a:uFillTx/>
              <a:latin typeface="Segoe UI"/>
              <a:ea typeface="+mn-ea"/>
              <a:cs typeface="Segoe UI" pitchFamily="34" charset="0"/>
            </a:endParaRPr>
          </a:p>
        </p:txBody>
      </p:sp>
      <p:sp>
        <p:nvSpPr>
          <p:cNvPr id="290" name="Freeform: Shape 289">
            <a:extLst>
              <a:ext uri="{FF2B5EF4-FFF2-40B4-BE49-F238E27FC236}">
                <a16:creationId xmlns:a16="http://schemas.microsoft.com/office/drawing/2014/main" id="{F2536714-5D55-4B80-B327-7EB7A9100D51}"/>
              </a:ext>
            </a:extLst>
          </p:cNvPr>
          <p:cNvSpPr/>
          <p:nvPr/>
        </p:nvSpPr>
        <p:spPr bwMode="auto">
          <a:xfrm rot="5400000">
            <a:off x="1659930" y="6362499"/>
            <a:ext cx="433310" cy="389407"/>
          </a:xfrm>
          <a:custGeom>
            <a:avLst/>
            <a:gdLst>
              <a:gd name="connsiteX0" fmla="*/ 593399 w 719725"/>
              <a:gd name="connsiteY0" fmla="*/ 575404 h 639439"/>
              <a:gd name="connsiteX1" fmla="*/ 602232 w 719725"/>
              <a:gd name="connsiteY1" fmla="*/ 584237 h 639439"/>
              <a:gd name="connsiteX2" fmla="*/ 611064 w 719725"/>
              <a:gd name="connsiteY2" fmla="*/ 575404 h 639439"/>
              <a:gd name="connsiteX3" fmla="*/ 611064 w 719725"/>
              <a:gd name="connsiteY3" fmla="*/ 504744 h 639439"/>
              <a:gd name="connsiteX4" fmla="*/ 602232 w 719725"/>
              <a:gd name="connsiteY4" fmla="*/ 495911 h 639439"/>
              <a:gd name="connsiteX5" fmla="*/ 593399 w 719725"/>
              <a:gd name="connsiteY5" fmla="*/ 504744 h 639439"/>
              <a:gd name="connsiteX6" fmla="*/ 492931 w 719725"/>
              <a:gd name="connsiteY6" fmla="*/ 603005 h 639439"/>
              <a:gd name="connsiteX7" fmla="*/ 492931 w 719725"/>
              <a:gd name="connsiteY7" fmla="*/ 36434 h 639439"/>
              <a:gd name="connsiteX8" fmla="*/ 529365 w 719725"/>
              <a:gd name="connsiteY8" fmla="*/ 0 h 639439"/>
              <a:gd name="connsiteX9" fmla="*/ 675099 w 719725"/>
              <a:gd name="connsiteY9" fmla="*/ 0 h 639439"/>
              <a:gd name="connsiteX10" fmla="*/ 711534 w 719725"/>
              <a:gd name="connsiteY10" fmla="*/ 36434 h 639439"/>
              <a:gd name="connsiteX11" fmla="*/ 711534 w 719725"/>
              <a:gd name="connsiteY11" fmla="*/ 306471 h 639439"/>
              <a:gd name="connsiteX12" fmla="*/ 719725 w 719725"/>
              <a:gd name="connsiteY12" fmla="*/ 306471 h 639439"/>
              <a:gd name="connsiteX13" fmla="*/ 719725 w 719725"/>
              <a:gd name="connsiteY13" fmla="*/ 332969 h 639439"/>
              <a:gd name="connsiteX14" fmla="*/ 711534 w 719725"/>
              <a:gd name="connsiteY14" fmla="*/ 332969 h 639439"/>
              <a:gd name="connsiteX15" fmla="*/ 711534 w 719725"/>
              <a:gd name="connsiteY15" fmla="*/ 603005 h 639439"/>
              <a:gd name="connsiteX16" fmla="*/ 675099 w 719725"/>
              <a:gd name="connsiteY16" fmla="*/ 639439 h 639439"/>
              <a:gd name="connsiteX17" fmla="*/ 529365 w 719725"/>
              <a:gd name="connsiteY17" fmla="*/ 639439 h 639439"/>
              <a:gd name="connsiteX18" fmla="*/ 492931 w 719725"/>
              <a:gd name="connsiteY18" fmla="*/ 603005 h 639439"/>
              <a:gd name="connsiteX19" fmla="*/ 346934 w 719725"/>
              <a:gd name="connsiteY19" fmla="*/ 575404 h 639439"/>
              <a:gd name="connsiteX20" fmla="*/ 355767 w 719725"/>
              <a:gd name="connsiteY20" fmla="*/ 584237 h 639439"/>
              <a:gd name="connsiteX21" fmla="*/ 364599 w 719725"/>
              <a:gd name="connsiteY21" fmla="*/ 575404 h 639439"/>
              <a:gd name="connsiteX22" fmla="*/ 364599 w 719725"/>
              <a:gd name="connsiteY22" fmla="*/ 504744 h 639439"/>
              <a:gd name="connsiteX23" fmla="*/ 355767 w 719725"/>
              <a:gd name="connsiteY23" fmla="*/ 495911 h 639439"/>
              <a:gd name="connsiteX24" fmla="*/ 346934 w 719725"/>
              <a:gd name="connsiteY24" fmla="*/ 504744 h 639439"/>
              <a:gd name="connsiteX25" fmla="*/ 246466 w 719725"/>
              <a:gd name="connsiteY25" fmla="*/ 603005 h 639439"/>
              <a:gd name="connsiteX26" fmla="*/ 246466 w 719725"/>
              <a:gd name="connsiteY26" fmla="*/ 36434 h 639439"/>
              <a:gd name="connsiteX27" fmla="*/ 282900 w 719725"/>
              <a:gd name="connsiteY27" fmla="*/ 0 h 639439"/>
              <a:gd name="connsiteX28" fmla="*/ 428634 w 719725"/>
              <a:gd name="connsiteY28" fmla="*/ 0 h 639439"/>
              <a:gd name="connsiteX29" fmla="*/ 465069 w 719725"/>
              <a:gd name="connsiteY29" fmla="*/ 36434 h 639439"/>
              <a:gd name="connsiteX30" fmla="*/ 465069 w 719725"/>
              <a:gd name="connsiteY30" fmla="*/ 603005 h 639439"/>
              <a:gd name="connsiteX31" fmla="*/ 428634 w 719725"/>
              <a:gd name="connsiteY31" fmla="*/ 639439 h 639439"/>
              <a:gd name="connsiteX32" fmla="*/ 282900 w 719725"/>
              <a:gd name="connsiteY32" fmla="*/ 639439 h 639439"/>
              <a:gd name="connsiteX33" fmla="*/ 246466 w 719725"/>
              <a:gd name="connsiteY33" fmla="*/ 603005 h 639439"/>
              <a:gd name="connsiteX34" fmla="*/ 100468 w 719725"/>
              <a:gd name="connsiteY34" fmla="*/ 575404 h 639439"/>
              <a:gd name="connsiteX35" fmla="*/ 109301 w 719725"/>
              <a:gd name="connsiteY35" fmla="*/ 584237 h 639439"/>
              <a:gd name="connsiteX36" fmla="*/ 118133 w 719725"/>
              <a:gd name="connsiteY36" fmla="*/ 575404 h 639439"/>
              <a:gd name="connsiteX37" fmla="*/ 118133 w 719725"/>
              <a:gd name="connsiteY37" fmla="*/ 504744 h 639439"/>
              <a:gd name="connsiteX38" fmla="*/ 109301 w 719725"/>
              <a:gd name="connsiteY38" fmla="*/ 495911 h 639439"/>
              <a:gd name="connsiteX39" fmla="*/ 100468 w 719725"/>
              <a:gd name="connsiteY39" fmla="*/ 504744 h 639439"/>
              <a:gd name="connsiteX40" fmla="*/ 0 w 719725"/>
              <a:gd name="connsiteY40" fmla="*/ 603005 h 639439"/>
              <a:gd name="connsiteX41" fmla="*/ 0 w 719725"/>
              <a:gd name="connsiteY41" fmla="*/ 36434 h 639439"/>
              <a:gd name="connsiteX42" fmla="*/ 36434 w 719725"/>
              <a:gd name="connsiteY42" fmla="*/ 0 h 639439"/>
              <a:gd name="connsiteX43" fmla="*/ 182168 w 719725"/>
              <a:gd name="connsiteY43" fmla="*/ 0 h 639439"/>
              <a:gd name="connsiteX44" fmla="*/ 218603 w 719725"/>
              <a:gd name="connsiteY44" fmla="*/ 36434 h 639439"/>
              <a:gd name="connsiteX45" fmla="*/ 218603 w 719725"/>
              <a:gd name="connsiteY45" fmla="*/ 603005 h 639439"/>
              <a:gd name="connsiteX46" fmla="*/ 182168 w 719725"/>
              <a:gd name="connsiteY46" fmla="*/ 639439 h 639439"/>
              <a:gd name="connsiteX47" fmla="*/ 36434 w 719725"/>
              <a:gd name="connsiteY47" fmla="*/ 639439 h 639439"/>
              <a:gd name="connsiteX48" fmla="*/ 0 w 719725"/>
              <a:gd name="connsiteY48" fmla="*/ 603005 h 639439"/>
              <a:gd name="connsiteX0" fmla="*/ 593399 w 719725"/>
              <a:gd name="connsiteY0" fmla="*/ 575404 h 639439"/>
              <a:gd name="connsiteX1" fmla="*/ 602232 w 719725"/>
              <a:gd name="connsiteY1" fmla="*/ 584237 h 639439"/>
              <a:gd name="connsiteX2" fmla="*/ 611064 w 719725"/>
              <a:gd name="connsiteY2" fmla="*/ 575404 h 639439"/>
              <a:gd name="connsiteX3" fmla="*/ 611064 w 719725"/>
              <a:gd name="connsiteY3" fmla="*/ 504744 h 639439"/>
              <a:gd name="connsiteX4" fmla="*/ 602232 w 719725"/>
              <a:gd name="connsiteY4" fmla="*/ 495911 h 639439"/>
              <a:gd name="connsiteX5" fmla="*/ 593399 w 719725"/>
              <a:gd name="connsiteY5" fmla="*/ 504744 h 639439"/>
              <a:gd name="connsiteX6" fmla="*/ 593399 w 719725"/>
              <a:gd name="connsiteY6" fmla="*/ 575404 h 639439"/>
              <a:gd name="connsiteX7" fmla="*/ 492931 w 719725"/>
              <a:gd name="connsiteY7" fmla="*/ 603005 h 639439"/>
              <a:gd name="connsiteX8" fmla="*/ 492931 w 719725"/>
              <a:gd name="connsiteY8" fmla="*/ 36434 h 639439"/>
              <a:gd name="connsiteX9" fmla="*/ 529365 w 719725"/>
              <a:gd name="connsiteY9" fmla="*/ 0 h 639439"/>
              <a:gd name="connsiteX10" fmla="*/ 675099 w 719725"/>
              <a:gd name="connsiteY10" fmla="*/ 0 h 639439"/>
              <a:gd name="connsiteX11" fmla="*/ 711534 w 719725"/>
              <a:gd name="connsiteY11" fmla="*/ 36434 h 639439"/>
              <a:gd name="connsiteX12" fmla="*/ 711534 w 719725"/>
              <a:gd name="connsiteY12" fmla="*/ 306471 h 639439"/>
              <a:gd name="connsiteX13" fmla="*/ 719725 w 719725"/>
              <a:gd name="connsiteY13" fmla="*/ 306471 h 639439"/>
              <a:gd name="connsiteX14" fmla="*/ 711534 w 719725"/>
              <a:gd name="connsiteY14" fmla="*/ 332969 h 639439"/>
              <a:gd name="connsiteX15" fmla="*/ 711534 w 719725"/>
              <a:gd name="connsiteY15" fmla="*/ 603005 h 639439"/>
              <a:gd name="connsiteX16" fmla="*/ 675099 w 719725"/>
              <a:gd name="connsiteY16" fmla="*/ 639439 h 639439"/>
              <a:gd name="connsiteX17" fmla="*/ 529365 w 719725"/>
              <a:gd name="connsiteY17" fmla="*/ 639439 h 639439"/>
              <a:gd name="connsiteX18" fmla="*/ 492931 w 719725"/>
              <a:gd name="connsiteY18" fmla="*/ 603005 h 639439"/>
              <a:gd name="connsiteX19" fmla="*/ 346934 w 719725"/>
              <a:gd name="connsiteY19" fmla="*/ 575404 h 639439"/>
              <a:gd name="connsiteX20" fmla="*/ 355767 w 719725"/>
              <a:gd name="connsiteY20" fmla="*/ 584237 h 639439"/>
              <a:gd name="connsiteX21" fmla="*/ 364599 w 719725"/>
              <a:gd name="connsiteY21" fmla="*/ 575404 h 639439"/>
              <a:gd name="connsiteX22" fmla="*/ 364599 w 719725"/>
              <a:gd name="connsiteY22" fmla="*/ 504744 h 639439"/>
              <a:gd name="connsiteX23" fmla="*/ 355767 w 719725"/>
              <a:gd name="connsiteY23" fmla="*/ 495911 h 639439"/>
              <a:gd name="connsiteX24" fmla="*/ 346934 w 719725"/>
              <a:gd name="connsiteY24" fmla="*/ 504744 h 639439"/>
              <a:gd name="connsiteX25" fmla="*/ 346934 w 719725"/>
              <a:gd name="connsiteY25" fmla="*/ 575404 h 639439"/>
              <a:gd name="connsiteX26" fmla="*/ 246466 w 719725"/>
              <a:gd name="connsiteY26" fmla="*/ 603005 h 639439"/>
              <a:gd name="connsiteX27" fmla="*/ 246466 w 719725"/>
              <a:gd name="connsiteY27" fmla="*/ 36434 h 639439"/>
              <a:gd name="connsiteX28" fmla="*/ 282900 w 719725"/>
              <a:gd name="connsiteY28" fmla="*/ 0 h 639439"/>
              <a:gd name="connsiteX29" fmla="*/ 428634 w 719725"/>
              <a:gd name="connsiteY29" fmla="*/ 0 h 639439"/>
              <a:gd name="connsiteX30" fmla="*/ 465069 w 719725"/>
              <a:gd name="connsiteY30" fmla="*/ 36434 h 639439"/>
              <a:gd name="connsiteX31" fmla="*/ 465069 w 719725"/>
              <a:gd name="connsiteY31" fmla="*/ 603005 h 639439"/>
              <a:gd name="connsiteX32" fmla="*/ 428634 w 719725"/>
              <a:gd name="connsiteY32" fmla="*/ 639439 h 639439"/>
              <a:gd name="connsiteX33" fmla="*/ 282900 w 719725"/>
              <a:gd name="connsiteY33" fmla="*/ 639439 h 639439"/>
              <a:gd name="connsiteX34" fmla="*/ 246466 w 719725"/>
              <a:gd name="connsiteY34" fmla="*/ 603005 h 639439"/>
              <a:gd name="connsiteX35" fmla="*/ 100468 w 719725"/>
              <a:gd name="connsiteY35" fmla="*/ 575404 h 639439"/>
              <a:gd name="connsiteX36" fmla="*/ 109301 w 719725"/>
              <a:gd name="connsiteY36" fmla="*/ 584237 h 639439"/>
              <a:gd name="connsiteX37" fmla="*/ 118133 w 719725"/>
              <a:gd name="connsiteY37" fmla="*/ 575404 h 639439"/>
              <a:gd name="connsiteX38" fmla="*/ 118133 w 719725"/>
              <a:gd name="connsiteY38" fmla="*/ 504744 h 639439"/>
              <a:gd name="connsiteX39" fmla="*/ 109301 w 719725"/>
              <a:gd name="connsiteY39" fmla="*/ 495911 h 639439"/>
              <a:gd name="connsiteX40" fmla="*/ 100468 w 719725"/>
              <a:gd name="connsiteY40" fmla="*/ 504744 h 639439"/>
              <a:gd name="connsiteX41" fmla="*/ 100468 w 719725"/>
              <a:gd name="connsiteY41" fmla="*/ 575404 h 639439"/>
              <a:gd name="connsiteX42" fmla="*/ 0 w 719725"/>
              <a:gd name="connsiteY42" fmla="*/ 603005 h 639439"/>
              <a:gd name="connsiteX43" fmla="*/ 0 w 719725"/>
              <a:gd name="connsiteY43" fmla="*/ 36434 h 639439"/>
              <a:gd name="connsiteX44" fmla="*/ 36434 w 719725"/>
              <a:gd name="connsiteY44" fmla="*/ 0 h 639439"/>
              <a:gd name="connsiteX45" fmla="*/ 182168 w 719725"/>
              <a:gd name="connsiteY45" fmla="*/ 0 h 639439"/>
              <a:gd name="connsiteX46" fmla="*/ 218603 w 719725"/>
              <a:gd name="connsiteY46" fmla="*/ 36434 h 639439"/>
              <a:gd name="connsiteX47" fmla="*/ 218603 w 719725"/>
              <a:gd name="connsiteY47" fmla="*/ 603005 h 639439"/>
              <a:gd name="connsiteX48" fmla="*/ 182168 w 719725"/>
              <a:gd name="connsiteY48" fmla="*/ 639439 h 639439"/>
              <a:gd name="connsiteX49" fmla="*/ 36434 w 719725"/>
              <a:gd name="connsiteY49" fmla="*/ 639439 h 639439"/>
              <a:gd name="connsiteX50" fmla="*/ 0 w 719725"/>
              <a:gd name="connsiteY50" fmla="*/ 603005 h 639439"/>
              <a:gd name="connsiteX0" fmla="*/ 593399 w 711534"/>
              <a:gd name="connsiteY0" fmla="*/ 575404 h 639439"/>
              <a:gd name="connsiteX1" fmla="*/ 602232 w 711534"/>
              <a:gd name="connsiteY1" fmla="*/ 584237 h 639439"/>
              <a:gd name="connsiteX2" fmla="*/ 611064 w 711534"/>
              <a:gd name="connsiteY2" fmla="*/ 575404 h 639439"/>
              <a:gd name="connsiteX3" fmla="*/ 611064 w 711534"/>
              <a:gd name="connsiteY3" fmla="*/ 504744 h 639439"/>
              <a:gd name="connsiteX4" fmla="*/ 602232 w 711534"/>
              <a:gd name="connsiteY4" fmla="*/ 495911 h 639439"/>
              <a:gd name="connsiteX5" fmla="*/ 593399 w 711534"/>
              <a:gd name="connsiteY5" fmla="*/ 504744 h 639439"/>
              <a:gd name="connsiteX6" fmla="*/ 593399 w 711534"/>
              <a:gd name="connsiteY6" fmla="*/ 575404 h 639439"/>
              <a:gd name="connsiteX7" fmla="*/ 492931 w 711534"/>
              <a:gd name="connsiteY7" fmla="*/ 603005 h 639439"/>
              <a:gd name="connsiteX8" fmla="*/ 492931 w 711534"/>
              <a:gd name="connsiteY8" fmla="*/ 36434 h 639439"/>
              <a:gd name="connsiteX9" fmla="*/ 529365 w 711534"/>
              <a:gd name="connsiteY9" fmla="*/ 0 h 639439"/>
              <a:gd name="connsiteX10" fmla="*/ 675099 w 711534"/>
              <a:gd name="connsiteY10" fmla="*/ 0 h 639439"/>
              <a:gd name="connsiteX11" fmla="*/ 711534 w 711534"/>
              <a:gd name="connsiteY11" fmla="*/ 36434 h 639439"/>
              <a:gd name="connsiteX12" fmla="*/ 711534 w 711534"/>
              <a:gd name="connsiteY12" fmla="*/ 306471 h 639439"/>
              <a:gd name="connsiteX13" fmla="*/ 711534 w 711534"/>
              <a:gd name="connsiteY13" fmla="*/ 332969 h 639439"/>
              <a:gd name="connsiteX14" fmla="*/ 711534 w 711534"/>
              <a:gd name="connsiteY14" fmla="*/ 603005 h 639439"/>
              <a:gd name="connsiteX15" fmla="*/ 675099 w 711534"/>
              <a:gd name="connsiteY15" fmla="*/ 639439 h 639439"/>
              <a:gd name="connsiteX16" fmla="*/ 529365 w 711534"/>
              <a:gd name="connsiteY16" fmla="*/ 639439 h 639439"/>
              <a:gd name="connsiteX17" fmla="*/ 492931 w 711534"/>
              <a:gd name="connsiteY17" fmla="*/ 603005 h 639439"/>
              <a:gd name="connsiteX18" fmla="*/ 346934 w 711534"/>
              <a:gd name="connsiteY18" fmla="*/ 575404 h 639439"/>
              <a:gd name="connsiteX19" fmla="*/ 355767 w 711534"/>
              <a:gd name="connsiteY19" fmla="*/ 584237 h 639439"/>
              <a:gd name="connsiteX20" fmla="*/ 364599 w 711534"/>
              <a:gd name="connsiteY20" fmla="*/ 575404 h 639439"/>
              <a:gd name="connsiteX21" fmla="*/ 364599 w 711534"/>
              <a:gd name="connsiteY21" fmla="*/ 504744 h 639439"/>
              <a:gd name="connsiteX22" fmla="*/ 355767 w 711534"/>
              <a:gd name="connsiteY22" fmla="*/ 495911 h 639439"/>
              <a:gd name="connsiteX23" fmla="*/ 346934 w 711534"/>
              <a:gd name="connsiteY23" fmla="*/ 504744 h 639439"/>
              <a:gd name="connsiteX24" fmla="*/ 346934 w 711534"/>
              <a:gd name="connsiteY24" fmla="*/ 575404 h 639439"/>
              <a:gd name="connsiteX25" fmla="*/ 246466 w 711534"/>
              <a:gd name="connsiteY25" fmla="*/ 603005 h 639439"/>
              <a:gd name="connsiteX26" fmla="*/ 246466 w 711534"/>
              <a:gd name="connsiteY26" fmla="*/ 36434 h 639439"/>
              <a:gd name="connsiteX27" fmla="*/ 282900 w 711534"/>
              <a:gd name="connsiteY27" fmla="*/ 0 h 639439"/>
              <a:gd name="connsiteX28" fmla="*/ 428634 w 711534"/>
              <a:gd name="connsiteY28" fmla="*/ 0 h 639439"/>
              <a:gd name="connsiteX29" fmla="*/ 465069 w 711534"/>
              <a:gd name="connsiteY29" fmla="*/ 36434 h 639439"/>
              <a:gd name="connsiteX30" fmla="*/ 465069 w 711534"/>
              <a:gd name="connsiteY30" fmla="*/ 603005 h 639439"/>
              <a:gd name="connsiteX31" fmla="*/ 428634 w 711534"/>
              <a:gd name="connsiteY31" fmla="*/ 639439 h 639439"/>
              <a:gd name="connsiteX32" fmla="*/ 282900 w 711534"/>
              <a:gd name="connsiteY32" fmla="*/ 639439 h 639439"/>
              <a:gd name="connsiteX33" fmla="*/ 246466 w 711534"/>
              <a:gd name="connsiteY33" fmla="*/ 603005 h 639439"/>
              <a:gd name="connsiteX34" fmla="*/ 100468 w 711534"/>
              <a:gd name="connsiteY34" fmla="*/ 575404 h 639439"/>
              <a:gd name="connsiteX35" fmla="*/ 109301 w 711534"/>
              <a:gd name="connsiteY35" fmla="*/ 584237 h 639439"/>
              <a:gd name="connsiteX36" fmla="*/ 118133 w 711534"/>
              <a:gd name="connsiteY36" fmla="*/ 575404 h 639439"/>
              <a:gd name="connsiteX37" fmla="*/ 118133 w 711534"/>
              <a:gd name="connsiteY37" fmla="*/ 504744 h 639439"/>
              <a:gd name="connsiteX38" fmla="*/ 109301 w 711534"/>
              <a:gd name="connsiteY38" fmla="*/ 495911 h 639439"/>
              <a:gd name="connsiteX39" fmla="*/ 100468 w 711534"/>
              <a:gd name="connsiteY39" fmla="*/ 504744 h 639439"/>
              <a:gd name="connsiteX40" fmla="*/ 100468 w 711534"/>
              <a:gd name="connsiteY40" fmla="*/ 575404 h 639439"/>
              <a:gd name="connsiteX41" fmla="*/ 0 w 711534"/>
              <a:gd name="connsiteY41" fmla="*/ 603005 h 639439"/>
              <a:gd name="connsiteX42" fmla="*/ 0 w 711534"/>
              <a:gd name="connsiteY42" fmla="*/ 36434 h 639439"/>
              <a:gd name="connsiteX43" fmla="*/ 36434 w 711534"/>
              <a:gd name="connsiteY43" fmla="*/ 0 h 639439"/>
              <a:gd name="connsiteX44" fmla="*/ 182168 w 711534"/>
              <a:gd name="connsiteY44" fmla="*/ 0 h 639439"/>
              <a:gd name="connsiteX45" fmla="*/ 218603 w 711534"/>
              <a:gd name="connsiteY45" fmla="*/ 36434 h 639439"/>
              <a:gd name="connsiteX46" fmla="*/ 218603 w 711534"/>
              <a:gd name="connsiteY46" fmla="*/ 603005 h 639439"/>
              <a:gd name="connsiteX47" fmla="*/ 182168 w 711534"/>
              <a:gd name="connsiteY47" fmla="*/ 639439 h 639439"/>
              <a:gd name="connsiteX48" fmla="*/ 36434 w 711534"/>
              <a:gd name="connsiteY48" fmla="*/ 639439 h 639439"/>
              <a:gd name="connsiteX49" fmla="*/ 0 w 711534"/>
              <a:gd name="connsiteY49" fmla="*/ 603005 h 63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711534" h="639439">
                <a:moveTo>
                  <a:pt x="593399" y="575404"/>
                </a:moveTo>
                <a:lnTo>
                  <a:pt x="602232" y="584237"/>
                </a:lnTo>
                <a:cubicBezTo>
                  <a:pt x="607110" y="584237"/>
                  <a:pt x="611064" y="580282"/>
                  <a:pt x="611064" y="575404"/>
                </a:cubicBezTo>
                <a:lnTo>
                  <a:pt x="611064" y="504744"/>
                </a:lnTo>
                <a:cubicBezTo>
                  <a:pt x="611064" y="499866"/>
                  <a:pt x="607110" y="495911"/>
                  <a:pt x="602232" y="495911"/>
                </a:cubicBezTo>
                <a:cubicBezTo>
                  <a:pt x="597354" y="495911"/>
                  <a:pt x="593399" y="499866"/>
                  <a:pt x="593399" y="504744"/>
                </a:cubicBezTo>
                <a:lnTo>
                  <a:pt x="593399" y="575404"/>
                </a:lnTo>
                <a:close/>
                <a:moveTo>
                  <a:pt x="492931" y="603005"/>
                </a:moveTo>
                <a:lnTo>
                  <a:pt x="492931" y="36434"/>
                </a:lnTo>
                <a:cubicBezTo>
                  <a:pt x="492931" y="16312"/>
                  <a:pt x="509243" y="0"/>
                  <a:pt x="529365" y="0"/>
                </a:cubicBezTo>
                <a:lnTo>
                  <a:pt x="675099" y="0"/>
                </a:lnTo>
                <a:cubicBezTo>
                  <a:pt x="695222" y="0"/>
                  <a:pt x="711534" y="16312"/>
                  <a:pt x="711534" y="36434"/>
                </a:cubicBezTo>
                <a:lnTo>
                  <a:pt x="711534" y="306471"/>
                </a:lnTo>
                <a:lnTo>
                  <a:pt x="711534" y="332969"/>
                </a:lnTo>
                <a:lnTo>
                  <a:pt x="711534" y="603005"/>
                </a:lnTo>
                <a:cubicBezTo>
                  <a:pt x="711534" y="623127"/>
                  <a:pt x="695222" y="639439"/>
                  <a:pt x="675099" y="639439"/>
                </a:cubicBezTo>
                <a:lnTo>
                  <a:pt x="529365" y="639439"/>
                </a:lnTo>
                <a:cubicBezTo>
                  <a:pt x="509243" y="639439"/>
                  <a:pt x="492931" y="623127"/>
                  <a:pt x="492931" y="603005"/>
                </a:cubicBezTo>
                <a:close/>
                <a:moveTo>
                  <a:pt x="346934" y="575404"/>
                </a:moveTo>
                <a:cubicBezTo>
                  <a:pt x="346934" y="580282"/>
                  <a:pt x="350889" y="584237"/>
                  <a:pt x="355767" y="584237"/>
                </a:cubicBezTo>
                <a:cubicBezTo>
                  <a:pt x="360645" y="584237"/>
                  <a:pt x="364599" y="580282"/>
                  <a:pt x="364599" y="575404"/>
                </a:cubicBezTo>
                <a:lnTo>
                  <a:pt x="364599" y="504744"/>
                </a:lnTo>
                <a:cubicBezTo>
                  <a:pt x="364599" y="499866"/>
                  <a:pt x="360645" y="495911"/>
                  <a:pt x="355767" y="495911"/>
                </a:cubicBezTo>
                <a:cubicBezTo>
                  <a:pt x="350889" y="495911"/>
                  <a:pt x="346934" y="499866"/>
                  <a:pt x="346934" y="504744"/>
                </a:cubicBezTo>
                <a:lnTo>
                  <a:pt x="346934" y="575404"/>
                </a:lnTo>
                <a:close/>
                <a:moveTo>
                  <a:pt x="246466" y="603005"/>
                </a:moveTo>
                <a:lnTo>
                  <a:pt x="246466" y="36434"/>
                </a:lnTo>
                <a:cubicBezTo>
                  <a:pt x="246466" y="16312"/>
                  <a:pt x="262778" y="0"/>
                  <a:pt x="282900" y="0"/>
                </a:cubicBezTo>
                <a:lnTo>
                  <a:pt x="428634" y="0"/>
                </a:lnTo>
                <a:cubicBezTo>
                  <a:pt x="448757" y="0"/>
                  <a:pt x="465069" y="16312"/>
                  <a:pt x="465069" y="36434"/>
                </a:cubicBezTo>
                <a:lnTo>
                  <a:pt x="465069" y="603005"/>
                </a:lnTo>
                <a:cubicBezTo>
                  <a:pt x="465069" y="623127"/>
                  <a:pt x="448757" y="639439"/>
                  <a:pt x="428634" y="639439"/>
                </a:cubicBezTo>
                <a:lnTo>
                  <a:pt x="282900" y="639439"/>
                </a:lnTo>
                <a:cubicBezTo>
                  <a:pt x="262778" y="639439"/>
                  <a:pt x="246466" y="623127"/>
                  <a:pt x="246466" y="603005"/>
                </a:cubicBezTo>
                <a:close/>
                <a:moveTo>
                  <a:pt x="100468" y="575404"/>
                </a:moveTo>
                <a:cubicBezTo>
                  <a:pt x="100468" y="580282"/>
                  <a:pt x="104423" y="584237"/>
                  <a:pt x="109301" y="584237"/>
                </a:cubicBezTo>
                <a:cubicBezTo>
                  <a:pt x="114179" y="584237"/>
                  <a:pt x="118133" y="580282"/>
                  <a:pt x="118133" y="575404"/>
                </a:cubicBezTo>
                <a:lnTo>
                  <a:pt x="118133" y="504744"/>
                </a:lnTo>
                <a:cubicBezTo>
                  <a:pt x="118133" y="499866"/>
                  <a:pt x="114179" y="495911"/>
                  <a:pt x="109301" y="495911"/>
                </a:cubicBezTo>
                <a:cubicBezTo>
                  <a:pt x="104423" y="495911"/>
                  <a:pt x="100468" y="499866"/>
                  <a:pt x="100468" y="504744"/>
                </a:cubicBezTo>
                <a:lnTo>
                  <a:pt x="100468" y="575404"/>
                </a:lnTo>
                <a:close/>
                <a:moveTo>
                  <a:pt x="0" y="603005"/>
                </a:moveTo>
                <a:lnTo>
                  <a:pt x="0" y="36434"/>
                </a:lnTo>
                <a:cubicBezTo>
                  <a:pt x="0" y="16312"/>
                  <a:pt x="16312" y="0"/>
                  <a:pt x="36434" y="0"/>
                </a:cubicBezTo>
                <a:lnTo>
                  <a:pt x="182168" y="0"/>
                </a:lnTo>
                <a:cubicBezTo>
                  <a:pt x="202291" y="0"/>
                  <a:pt x="218603" y="16312"/>
                  <a:pt x="218603" y="36434"/>
                </a:cubicBezTo>
                <a:lnTo>
                  <a:pt x="218603" y="603005"/>
                </a:lnTo>
                <a:cubicBezTo>
                  <a:pt x="218603" y="623127"/>
                  <a:pt x="202291" y="639439"/>
                  <a:pt x="182168" y="639439"/>
                </a:cubicBezTo>
                <a:lnTo>
                  <a:pt x="36434" y="639439"/>
                </a:lnTo>
                <a:cubicBezTo>
                  <a:pt x="16312" y="639439"/>
                  <a:pt x="0" y="623127"/>
                  <a:pt x="0" y="603005"/>
                </a:cubicBez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1" name="TextBox 290">
            <a:extLst>
              <a:ext uri="{FF2B5EF4-FFF2-40B4-BE49-F238E27FC236}">
                <a16:creationId xmlns:a16="http://schemas.microsoft.com/office/drawing/2014/main" id="{47713BC9-E353-4B1B-BF77-9E3E771F70EC}"/>
              </a:ext>
            </a:extLst>
          </p:cNvPr>
          <p:cNvSpPr txBox="1"/>
          <p:nvPr/>
        </p:nvSpPr>
        <p:spPr>
          <a:xfrm>
            <a:off x="10107949" y="675933"/>
            <a:ext cx="2357803" cy="567660"/>
          </a:xfrm>
          <a:prstGeom prst="rect">
            <a:avLst/>
          </a:prstGeom>
          <a:noFill/>
        </p:spPr>
        <p:txBody>
          <a:bodyPr wrap="none" lIns="182854" tIns="146283" rIns="182854" bIns="146283"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a:ea typeface="+mn-ea"/>
                <a:cs typeface="+mn-cs"/>
              </a:rPr>
              <a:t>Physical Security</a:t>
            </a:r>
          </a:p>
        </p:txBody>
      </p:sp>
      <p:grpSp>
        <p:nvGrpSpPr>
          <p:cNvPr id="292" name="Group 291">
            <a:extLst>
              <a:ext uri="{FF2B5EF4-FFF2-40B4-BE49-F238E27FC236}">
                <a16:creationId xmlns:a16="http://schemas.microsoft.com/office/drawing/2014/main" id="{F1F416B5-3715-494E-8261-E2DC67E061FC}"/>
              </a:ext>
            </a:extLst>
          </p:cNvPr>
          <p:cNvGrpSpPr/>
          <p:nvPr/>
        </p:nvGrpSpPr>
        <p:grpSpPr>
          <a:xfrm>
            <a:off x="10780854" y="68749"/>
            <a:ext cx="678981" cy="679967"/>
            <a:chOff x="6461125" y="374650"/>
            <a:chExt cx="1751013" cy="1751012"/>
          </a:xfrm>
          <a:solidFill>
            <a:schemeClr val="bg1"/>
          </a:solidFill>
        </p:grpSpPr>
        <p:sp>
          <p:nvSpPr>
            <p:cNvPr id="293" name="Freeform 16">
              <a:extLst>
                <a:ext uri="{FF2B5EF4-FFF2-40B4-BE49-F238E27FC236}">
                  <a16:creationId xmlns:a16="http://schemas.microsoft.com/office/drawing/2014/main" id="{93DA3E42-FB37-4A52-917E-31BA0EB6111E}"/>
                </a:ext>
              </a:extLst>
            </p:cNvPr>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17">
              <a:extLst>
                <a:ext uri="{FF2B5EF4-FFF2-40B4-BE49-F238E27FC236}">
                  <a16:creationId xmlns:a16="http://schemas.microsoft.com/office/drawing/2014/main" id="{3DF2958D-18EC-4195-87B6-F6AF5A7D7E32}"/>
                </a:ext>
              </a:extLst>
            </p:cNvPr>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25384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F8AF99-96E8-47C8-BBF1-E66EEE6FF262}"/>
              </a:ext>
            </a:extLst>
          </p:cNvPr>
          <p:cNvSpPr>
            <a:spLocks noGrp="1"/>
          </p:cNvSpPr>
          <p:nvPr>
            <p:ph type="title"/>
          </p:nvPr>
        </p:nvSpPr>
        <p:spPr/>
        <p:txBody>
          <a:bodyPr/>
          <a:lstStyle/>
          <a:p>
            <a:pPr algn="ctr"/>
            <a:r>
              <a:rPr lang="en-US"/>
              <a:t>Why do you need a BCDR strategy?</a:t>
            </a:r>
          </a:p>
        </p:txBody>
      </p:sp>
      <p:grpSp>
        <p:nvGrpSpPr>
          <p:cNvPr id="58" name="Graphic 261" descr="Outages and natural disasters&#10;">
            <a:extLst>
              <a:ext uri="{FF2B5EF4-FFF2-40B4-BE49-F238E27FC236}">
                <a16:creationId xmlns:a16="http://schemas.microsoft.com/office/drawing/2014/main" id="{44E69E73-0DCF-4AE8-9FD6-0675A31B88B9}"/>
              </a:ext>
            </a:extLst>
          </p:cNvPr>
          <p:cNvGrpSpPr/>
          <p:nvPr/>
        </p:nvGrpSpPr>
        <p:grpSpPr>
          <a:xfrm>
            <a:off x="7129810" y="2373551"/>
            <a:ext cx="1170418" cy="1161613"/>
            <a:chOff x="10090886" y="4843634"/>
            <a:chExt cx="464503" cy="461010"/>
          </a:xfrm>
        </p:grpSpPr>
        <p:sp>
          <p:nvSpPr>
            <p:cNvPr id="59" name="Freeform: Shape 58">
              <a:extLst>
                <a:ext uri="{FF2B5EF4-FFF2-40B4-BE49-F238E27FC236}">
                  <a16:creationId xmlns:a16="http://schemas.microsoft.com/office/drawing/2014/main" id="{F5CAB042-40AA-412D-8DF3-D05E463EDAAC}"/>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0" name="Freeform: Shape 59">
              <a:extLst>
                <a:ext uri="{FF2B5EF4-FFF2-40B4-BE49-F238E27FC236}">
                  <a16:creationId xmlns:a16="http://schemas.microsoft.com/office/drawing/2014/main" id="{C12231E3-76AE-41CA-B94F-DA420B5BFA08}"/>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1" name="Freeform: Shape 60">
              <a:extLst>
                <a:ext uri="{FF2B5EF4-FFF2-40B4-BE49-F238E27FC236}">
                  <a16:creationId xmlns:a16="http://schemas.microsoft.com/office/drawing/2014/main" id="{A392F59F-6A1D-4402-84E3-EA2E9D720DEF}"/>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2" name="Freeform: Shape 61">
              <a:extLst>
                <a:ext uri="{FF2B5EF4-FFF2-40B4-BE49-F238E27FC236}">
                  <a16:creationId xmlns:a16="http://schemas.microsoft.com/office/drawing/2014/main" id="{E6B75D59-40D8-494D-A40A-842E0FBA7518}"/>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3" name="Freeform: Shape 62">
              <a:extLst>
                <a:ext uri="{FF2B5EF4-FFF2-40B4-BE49-F238E27FC236}">
                  <a16:creationId xmlns:a16="http://schemas.microsoft.com/office/drawing/2014/main" id="{90C6715B-60D6-4CD7-AEDF-41806C07894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4" name="Freeform: Shape 63">
              <a:extLst>
                <a:ext uri="{FF2B5EF4-FFF2-40B4-BE49-F238E27FC236}">
                  <a16:creationId xmlns:a16="http://schemas.microsoft.com/office/drawing/2014/main" id="{B901DB0A-FF2E-49F6-8202-C462309B7960}"/>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5" name="Freeform: Shape 64">
              <a:extLst>
                <a:ext uri="{FF2B5EF4-FFF2-40B4-BE49-F238E27FC236}">
                  <a16:creationId xmlns:a16="http://schemas.microsoft.com/office/drawing/2014/main" id="{8729D78F-798B-4F58-BCAC-7A40B984004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6" name="Freeform: Shape 65">
              <a:extLst>
                <a:ext uri="{FF2B5EF4-FFF2-40B4-BE49-F238E27FC236}">
                  <a16:creationId xmlns:a16="http://schemas.microsoft.com/office/drawing/2014/main" id="{E1CEC449-8F81-4CF9-A62A-A0F0DDFF7A65}"/>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sp>
          <p:nvSpPr>
            <p:cNvPr id="67" name="Freeform: Shape 66">
              <a:extLst>
                <a:ext uri="{FF2B5EF4-FFF2-40B4-BE49-F238E27FC236}">
                  <a16:creationId xmlns:a16="http://schemas.microsoft.com/office/drawing/2014/main" id="{89EB4F73-F801-496D-9B9C-78336DE0272E}"/>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1097029"/>
              <a:endParaRPr lang="en-US" sz="2117">
                <a:solidFill>
                  <a:srgbClr val="1A1A1A"/>
                </a:solidFill>
                <a:latin typeface="Segoe UI"/>
              </a:endParaRPr>
            </a:p>
          </p:txBody>
        </p:sp>
      </p:grpSp>
      <p:grpSp>
        <p:nvGrpSpPr>
          <p:cNvPr id="68" name="Group 152" descr="Compliance&#10;">
            <a:extLst>
              <a:ext uri="{FF2B5EF4-FFF2-40B4-BE49-F238E27FC236}">
                <a16:creationId xmlns:a16="http://schemas.microsoft.com/office/drawing/2014/main" id="{4EF04552-667F-45B9-A48D-4B073D786C05}"/>
              </a:ext>
            </a:extLst>
          </p:cNvPr>
          <p:cNvGrpSpPr>
            <a:grpSpLocks noChangeAspect="1"/>
          </p:cNvGrpSpPr>
          <p:nvPr/>
        </p:nvGrpSpPr>
        <p:grpSpPr bwMode="auto">
          <a:xfrm>
            <a:off x="10078597" y="2364520"/>
            <a:ext cx="1183774" cy="1179675"/>
            <a:chOff x="4560" y="2506"/>
            <a:chExt cx="289" cy="288"/>
          </a:xfrm>
        </p:grpSpPr>
        <p:sp>
          <p:nvSpPr>
            <p:cNvPr id="69" name="AutoShape 151">
              <a:extLst>
                <a:ext uri="{FF2B5EF4-FFF2-40B4-BE49-F238E27FC236}">
                  <a16:creationId xmlns:a16="http://schemas.microsoft.com/office/drawing/2014/main" id="{5968DC05-B148-442F-B00B-2F99577335B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0" name="Oval 153">
              <a:extLst>
                <a:ext uri="{FF2B5EF4-FFF2-40B4-BE49-F238E27FC236}">
                  <a16:creationId xmlns:a16="http://schemas.microsoft.com/office/drawing/2014/main" id="{3F7487A2-315A-4B94-AA16-0B10BE9BCCF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1" name="Freeform 154">
              <a:extLst>
                <a:ext uri="{FF2B5EF4-FFF2-40B4-BE49-F238E27FC236}">
                  <a16:creationId xmlns:a16="http://schemas.microsoft.com/office/drawing/2014/main" id="{6B86BD4F-B500-4AB7-9249-A0A2E4ADF65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2" name="Freeform 155">
              <a:extLst>
                <a:ext uri="{FF2B5EF4-FFF2-40B4-BE49-F238E27FC236}">
                  <a16:creationId xmlns:a16="http://schemas.microsoft.com/office/drawing/2014/main" id="{F8927A14-BFDD-4B1C-A39F-5772939F4645}"/>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3" name="Freeform 156">
              <a:extLst>
                <a:ext uri="{FF2B5EF4-FFF2-40B4-BE49-F238E27FC236}">
                  <a16:creationId xmlns:a16="http://schemas.microsoft.com/office/drawing/2014/main" id="{66AE19FE-77DB-4B47-9825-0BA635F17EC0}"/>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4" name="Freeform 157">
              <a:extLst>
                <a:ext uri="{FF2B5EF4-FFF2-40B4-BE49-F238E27FC236}">
                  <a16:creationId xmlns:a16="http://schemas.microsoft.com/office/drawing/2014/main" id="{1FB8264A-61FA-42D4-ADCB-7B549F15866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5" name="Freeform 158">
              <a:extLst>
                <a:ext uri="{FF2B5EF4-FFF2-40B4-BE49-F238E27FC236}">
                  <a16:creationId xmlns:a16="http://schemas.microsoft.com/office/drawing/2014/main" id="{59A47DEC-CCFF-4825-A8B8-4E651FBEB0DA}"/>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6" name="Freeform 159">
              <a:extLst>
                <a:ext uri="{FF2B5EF4-FFF2-40B4-BE49-F238E27FC236}">
                  <a16:creationId xmlns:a16="http://schemas.microsoft.com/office/drawing/2014/main" id="{2492A9A9-662E-492B-951B-B206AA72FE64}"/>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7" name="Freeform 160">
              <a:extLst>
                <a:ext uri="{FF2B5EF4-FFF2-40B4-BE49-F238E27FC236}">
                  <a16:creationId xmlns:a16="http://schemas.microsoft.com/office/drawing/2014/main" id="{BC7050A6-8F3B-4C55-8F58-E2E5040A8E0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8" name="Freeform 161">
              <a:extLst>
                <a:ext uri="{FF2B5EF4-FFF2-40B4-BE49-F238E27FC236}">
                  <a16:creationId xmlns:a16="http://schemas.microsoft.com/office/drawing/2014/main" id="{E9AD2F4F-FD63-48EE-BB35-8589F3D35AC4}"/>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sp>
          <p:nvSpPr>
            <p:cNvPr id="79" name="Freeform 162">
              <a:extLst>
                <a:ext uri="{FF2B5EF4-FFF2-40B4-BE49-F238E27FC236}">
                  <a16:creationId xmlns:a16="http://schemas.microsoft.com/office/drawing/2014/main" id="{E4CB2B7F-A737-479E-8672-71A5489E2D3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12" tIns="54856" rIns="109712" bIns="54856" numCol="1" anchor="t" anchorCtr="0" compatLnSpc="1">
              <a:prstTxWarp prst="textNoShape">
                <a:avLst/>
              </a:prstTxWarp>
            </a:bodyPr>
            <a:lstStyle/>
            <a:p>
              <a:pPr defTabSz="1097029"/>
              <a:endParaRPr lang="en-US" sz="2117">
                <a:solidFill>
                  <a:srgbClr val="1A1A1A"/>
                </a:solidFill>
                <a:latin typeface="Segoe UI"/>
              </a:endParaRPr>
            </a:p>
          </p:txBody>
        </p:sp>
      </p:grpSp>
      <p:sp>
        <p:nvSpPr>
          <p:cNvPr id="52" name="Rectangle 51">
            <a:extLst>
              <a:ext uri="{FF2B5EF4-FFF2-40B4-BE49-F238E27FC236}">
                <a16:creationId xmlns:a16="http://schemas.microsoft.com/office/drawing/2014/main" id="{DC1EFFD8-64EE-45F2-834D-EAC3BADE5BB2}"/>
              </a:ext>
            </a:extLst>
          </p:cNvPr>
          <p:cNvSpPr/>
          <p:nvPr/>
        </p:nvSpPr>
        <p:spPr bwMode="auto">
          <a:xfrm>
            <a:off x="465954"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Ransomware</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4AF13FB-46F6-4799-AB17-EB111C75F328}"/>
              </a:ext>
            </a:extLst>
          </p:cNvPr>
          <p:cNvSpPr/>
          <p:nvPr/>
        </p:nvSpPr>
        <p:spPr bwMode="auto">
          <a:xfrm>
            <a:off x="3421420"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Data corruption and deletion</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E931F73E-D5BA-4F0F-8075-9AAC16CE60A5}"/>
              </a:ext>
            </a:extLst>
          </p:cNvPr>
          <p:cNvSpPr/>
          <p:nvPr/>
        </p:nvSpPr>
        <p:spPr bwMode="auto">
          <a:xfrm>
            <a:off x="6376885"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Outages and natural disasters</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5E094706-A78E-42CC-A848-0C5115E6E388}"/>
              </a:ext>
            </a:extLst>
          </p:cNvPr>
          <p:cNvSpPr/>
          <p:nvPr/>
        </p:nvSpPr>
        <p:spPr bwMode="auto">
          <a:xfrm>
            <a:off x="9332350" y="3797257"/>
            <a:ext cx="2676267" cy="9564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8">
              <a:lnSpc>
                <a:spcPct val="90000"/>
              </a:lnSpc>
            </a:pPr>
            <a:r>
              <a:rPr lang="en-US" sz="2000">
                <a:solidFill>
                  <a:prstClr val="white"/>
                </a:solidFill>
                <a:latin typeface="Segoe UI Semibold" panose="020B0702040204020203" pitchFamily="34" charset="0"/>
                <a:ea typeface="Segoe UI Black" panose="020B0A02040204020203" pitchFamily="34" charset="0"/>
                <a:cs typeface="Segoe UI Semibold" panose="020B0702040204020203" pitchFamily="34" charset="0"/>
              </a:rPr>
              <a:t>Compliance</a:t>
            </a:r>
            <a:endParaRPr lang="en-US" sz="2000">
              <a:solidFill>
                <a:prstClr val="white"/>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57" name="Group 56" descr="Data corruption and deletion&#10;">
            <a:extLst>
              <a:ext uri="{FF2B5EF4-FFF2-40B4-BE49-F238E27FC236}">
                <a16:creationId xmlns:a16="http://schemas.microsoft.com/office/drawing/2014/main" id="{072184FF-EEA9-4BBD-86A6-EDA042D2C63C}"/>
              </a:ext>
            </a:extLst>
          </p:cNvPr>
          <p:cNvGrpSpPr/>
          <p:nvPr/>
        </p:nvGrpSpPr>
        <p:grpSpPr>
          <a:xfrm>
            <a:off x="4178746" y="2332686"/>
            <a:ext cx="1161615" cy="1243344"/>
            <a:chOff x="4259934" y="2358825"/>
            <a:chExt cx="941984" cy="1008261"/>
          </a:xfrm>
        </p:grpSpPr>
        <p:grpSp>
          <p:nvGrpSpPr>
            <p:cNvPr id="38" name="Graphic 108" descr="spreadsheet, data, paper, list">
              <a:extLst>
                <a:ext uri="{FF2B5EF4-FFF2-40B4-BE49-F238E27FC236}">
                  <a16:creationId xmlns:a16="http://schemas.microsoft.com/office/drawing/2014/main" id="{7638D251-8EE7-4DA5-A5B5-7116E1884ACD}"/>
                </a:ext>
              </a:extLst>
            </p:cNvPr>
            <p:cNvGrpSpPr/>
            <p:nvPr/>
          </p:nvGrpSpPr>
          <p:grpSpPr>
            <a:xfrm>
              <a:off x="4493032" y="2641600"/>
              <a:ext cx="507890" cy="507890"/>
              <a:chOff x="6354216" y="3963965"/>
              <a:chExt cx="379710" cy="379710"/>
            </a:xfrm>
          </p:grpSpPr>
          <p:sp>
            <p:nvSpPr>
              <p:cNvPr id="39" name="Freeform: Shape 38">
                <a:extLst>
                  <a:ext uri="{FF2B5EF4-FFF2-40B4-BE49-F238E27FC236}">
                    <a16:creationId xmlns:a16="http://schemas.microsoft.com/office/drawing/2014/main" id="{7DC58847-6311-4B90-9496-116A20E95926}"/>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0" name="Freeform: Shape 39">
                <a:extLst>
                  <a:ext uri="{FF2B5EF4-FFF2-40B4-BE49-F238E27FC236}">
                    <a16:creationId xmlns:a16="http://schemas.microsoft.com/office/drawing/2014/main" id="{8B456519-8899-4A74-A20B-C10557CA539F}"/>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1" name="Freeform: Shape 40">
                <a:extLst>
                  <a:ext uri="{FF2B5EF4-FFF2-40B4-BE49-F238E27FC236}">
                    <a16:creationId xmlns:a16="http://schemas.microsoft.com/office/drawing/2014/main" id="{FB5405BF-131E-4401-89BB-85A5CE293739}"/>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2" name="Freeform: Shape 41">
                <a:extLst>
                  <a:ext uri="{FF2B5EF4-FFF2-40B4-BE49-F238E27FC236}">
                    <a16:creationId xmlns:a16="http://schemas.microsoft.com/office/drawing/2014/main" id="{3FA6BC1B-19EC-4FC6-ACE8-71168356564F}"/>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3" name="Freeform: Shape 42">
                <a:extLst>
                  <a:ext uri="{FF2B5EF4-FFF2-40B4-BE49-F238E27FC236}">
                    <a16:creationId xmlns:a16="http://schemas.microsoft.com/office/drawing/2014/main" id="{2F18FE35-5ECF-40E7-BA8C-08DE4643D8E2}"/>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4" name="Freeform: Shape 43">
                <a:extLst>
                  <a:ext uri="{FF2B5EF4-FFF2-40B4-BE49-F238E27FC236}">
                    <a16:creationId xmlns:a16="http://schemas.microsoft.com/office/drawing/2014/main" id="{EF63E834-4A03-42E7-8899-45559E4308BD}"/>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5" name="Freeform: Shape 44">
                <a:extLst>
                  <a:ext uri="{FF2B5EF4-FFF2-40B4-BE49-F238E27FC236}">
                    <a16:creationId xmlns:a16="http://schemas.microsoft.com/office/drawing/2014/main" id="{99787179-4AEC-4008-831F-03EA9C4C0F7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1097029"/>
                <a:endParaRPr lang="en-US" sz="2117">
                  <a:solidFill>
                    <a:srgbClr val="1A1A1A"/>
                  </a:solidFill>
                  <a:latin typeface="Segoe UI"/>
                </a:endParaRPr>
              </a:p>
            </p:txBody>
          </p:sp>
          <p:sp>
            <p:nvSpPr>
              <p:cNvPr id="46" name="Freeform: Shape 45">
                <a:extLst>
                  <a:ext uri="{FF2B5EF4-FFF2-40B4-BE49-F238E27FC236}">
                    <a16:creationId xmlns:a16="http://schemas.microsoft.com/office/drawing/2014/main" id="{4DAA4A1B-1333-4EB2-844D-9B6CA1F452F2}"/>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1097029"/>
                <a:endParaRPr lang="en-US" sz="2117">
                  <a:solidFill>
                    <a:srgbClr val="1A1A1A"/>
                  </a:solidFill>
                  <a:latin typeface="Segoe UI"/>
                </a:endParaRPr>
              </a:p>
            </p:txBody>
          </p:sp>
        </p:grpSp>
        <p:grpSp>
          <p:nvGrpSpPr>
            <p:cNvPr id="56" name="Group 55">
              <a:extLst>
                <a:ext uri="{FF2B5EF4-FFF2-40B4-BE49-F238E27FC236}">
                  <a16:creationId xmlns:a16="http://schemas.microsoft.com/office/drawing/2014/main" id="{1D3020DD-B6A3-4A32-9FD5-F26E0EB4288C}"/>
                </a:ext>
              </a:extLst>
            </p:cNvPr>
            <p:cNvGrpSpPr/>
            <p:nvPr/>
          </p:nvGrpSpPr>
          <p:grpSpPr>
            <a:xfrm>
              <a:off x="4259934" y="2358825"/>
              <a:ext cx="941984" cy="1008261"/>
              <a:chOff x="4262315" y="2342156"/>
              <a:chExt cx="941984" cy="1008261"/>
            </a:xfrm>
          </p:grpSpPr>
          <p:grpSp>
            <p:nvGrpSpPr>
              <p:cNvPr id="47" name="Graphic 257" descr="permissions, key">
                <a:extLst>
                  <a:ext uri="{FF2B5EF4-FFF2-40B4-BE49-F238E27FC236}">
                    <a16:creationId xmlns:a16="http://schemas.microsoft.com/office/drawing/2014/main" id="{8843E905-94C6-4FB9-A389-7D48687E679E}"/>
                  </a:ext>
                </a:extLst>
              </p:cNvPr>
              <p:cNvGrpSpPr/>
              <p:nvPr/>
            </p:nvGrpSpPr>
            <p:grpSpPr>
              <a:xfrm>
                <a:off x="4799806" y="2342156"/>
                <a:ext cx="286544" cy="267694"/>
                <a:chOff x="4453513" y="4850258"/>
                <a:chExt cx="393584" cy="393584"/>
              </a:xfrm>
            </p:grpSpPr>
            <p:sp>
              <p:nvSpPr>
                <p:cNvPr id="48" name="Freeform: Shape 47">
                  <a:extLst>
                    <a:ext uri="{FF2B5EF4-FFF2-40B4-BE49-F238E27FC236}">
                      <a16:creationId xmlns:a16="http://schemas.microsoft.com/office/drawing/2014/main" id="{E81B3C1A-A26E-427F-9088-3C5BAFDDA89E}"/>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defTabSz="1097029"/>
                  <a:endParaRPr lang="en-US" sz="2117">
                    <a:solidFill>
                      <a:srgbClr val="1A1A1A"/>
                    </a:solidFill>
                    <a:latin typeface="Segoe UI"/>
                  </a:endParaRPr>
                </a:p>
              </p:txBody>
            </p:sp>
            <p:sp>
              <p:nvSpPr>
                <p:cNvPr id="49" name="Freeform: Shape 48">
                  <a:extLst>
                    <a:ext uri="{FF2B5EF4-FFF2-40B4-BE49-F238E27FC236}">
                      <a16:creationId xmlns:a16="http://schemas.microsoft.com/office/drawing/2014/main" id="{B457F362-01C6-4C67-8BB9-5ACA21310401}"/>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noFill/>
                  <a:prstDash val="solid"/>
                  <a:miter/>
                </a:ln>
              </p:spPr>
              <p:txBody>
                <a:bodyPr rtlCol="0" anchor="ctr"/>
                <a:lstStyle/>
                <a:p>
                  <a:pPr defTabSz="1097029"/>
                  <a:endParaRPr lang="en-US" sz="2117">
                    <a:solidFill>
                      <a:srgbClr val="1A1A1A"/>
                    </a:solidFill>
                    <a:latin typeface="Segoe UI"/>
                  </a:endParaRPr>
                </a:p>
              </p:txBody>
            </p:sp>
          </p:grpSp>
          <p:sp>
            <p:nvSpPr>
              <p:cNvPr id="55" name="Freeform: Shape 54">
                <a:extLst>
                  <a:ext uri="{FF2B5EF4-FFF2-40B4-BE49-F238E27FC236}">
                    <a16:creationId xmlns:a16="http://schemas.microsoft.com/office/drawing/2014/main" id="{3CE57398-5E84-4448-8ADD-0AAB21788934}"/>
                  </a:ext>
                </a:extLst>
              </p:cNvPr>
              <p:cNvSpPr/>
              <p:nvPr/>
            </p:nvSpPr>
            <p:spPr>
              <a:xfrm rot="7200000">
                <a:off x="4286841" y="2432959"/>
                <a:ext cx="892932" cy="941984"/>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chemeClr val="accent1"/>
              </a:solidFill>
              <a:ln w="4763" cap="flat">
                <a:solidFill>
                  <a:schemeClr val="accent1"/>
                </a:solidFill>
                <a:prstDash val="solid"/>
                <a:miter/>
              </a:ln>
            </p:spPr>
            <p:txBody>
              <a:bodyPr rtlCol="0" anchor="ctr"/>
              <a:lstStyle/>
              <a:p>
                <a:pPr defTabSz="1097029"/>
                <a:endParaRPr lang="en-US" sz="2117">
                  <a:solidFill>
                    <a:srgbClr val="1A1A1A"/>
                  </a:solidFill>
                  <a:latin typeface="Segoe UI"/>
                </a:endParaRPr>
              </a:p>
            </p:txBody>
          </p:sp>
        </p:grpSp>
      </p:grpSp>
      <p:grpSp>
        <p:nvGrpSpPr>
          <p:cNvPr id="7169" name="Group 7168" descr="Ransomware&#10;">
            <a:extLst>
              <a:ext uri="{FF2B5EF4-FFF2-40B4-BE49-F238E27FC236}">
                <a16:creationId xmlns:a16="http://schemas.microsoft.com/office/drawing/2014/main" id="{B5CC285B-A5B3-4727-ADF7-9F2934674C55}"/>
              </a:ext>
            </a:extLst>
          </p:cNvPr>
          <p:cNvGrpSpPr/>
          <p:nvPr/>
        </p:nvGrpSpPr>
        <p:grpSpPr>
          <a:xfrm>
            <a:off x="1034654" y="2373551"/>
            <a:ext cx="1386490" cy="1161613"/>
            <a:chOff x="1384373" y="2607751"/>
            <a:chExt cx="1124342" cy="941984"/>
          </a:xfrm>
        </p:grpSpPr>
        <p:grpSp>
          <p:nvGrpSpPr>
            <p:cNvPr id="20" name="Graphic 5" descr="security, camera">
              <a:extLst>
                <a:ext uri="{FF2B5EF4-FFF2-40B4-BE49-F238E27FC236}">
                  <a16:creationId xmlns:a16="http://schemas.microsoft.com/office/drawing/2014/main" id="{C0D12197-C653-4F31-BB80-C922A4543A5C}"/>
                </a:ext>
              </a:extLst>
            </p:cNvPr>
            <p:cNvGrpSpPr/>
            <p:nvPr/>
          </p:nvGrpSpPr>
          <p:grpSpPr>
            <a:xfrm>
              <a:off x="1384373" y="2608293"/>
              <a:ext cx="476177" cy="476177"/>
              <a:chOff x="9207610" y="4853940"/>
              <a:chExt cx="450484" cy="450484"/>
            </a:xfrm>
          </p:grpSpPr>
          <p:sp>
            <p:nvSpPr>
              <p:cNvPr id="21" name="Freeform: Shape 20">
                <a:extLst>
                  <a:ext uri="{FF2B5EF4-FFF2-40B4-BE49-F238E27FC236}">
                    <a16:creationId xmlns:a16="http://schemas.microsoft.com/office/drawing/2014/main" id="{BB426872-279A-4680-BBBD-2C736C775386}"/>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2" name="Freeform: Shape 21">
                <a:extLst>
                  <a:ext uri="{FF2B5EF4-FFF2-40B4-BE49-F238E27FC236}">
                    <a16:creationId xmlns:a16="http://schemas.microsoft.com/office/drawing/2014/main" id="{A23FEA62-D6C5-4BBD-9595-05ACF336A8CF}"/>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3" name="Freeform: Shape 22">
                <a:extLst>
                  <a:ext uri="{FF2B5EF4-FFF2-40B4-BE49-F238E27FC236}">
                    <a16:creationId xmlns:a16="http://schemas.microsoft.com/office/drawing/2014/main" id="{07422624-A4BB-41B3-A645-5FE22DCAD97F}"/>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4" name="Freeform: Shape 23">
                <a:extLst>
                  <a:ext uri="{FF2B5EF4-FFF2-40B4-BE49-F238E27FC236}">
                    <a16:creationId xmlns:a16="http://schemas.microsoft.com/office/drawing/2014/main" id="{22981E0B-35BF-49E5-A6B3-4B19C7C3222A}"/>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5" name="Freeform: Shape 24">
                <a:extLst>
                  <a:ext uri="{FF2B5EF4-FFF2-40B4-BE49-F238E27FC236}">
                    <a16:creationId xmlns:a16="http://schemas.microsoft.com/office/drawing/2014/main" id="{0554EE56-E7EC-4CD1-8ED0-5A0CFD3C7CE4}"/>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pPr defTabSz="1097029"/>
                <a:endParaRPr lang="en-US" sz="2117">
                  <a:solidFill>
                    <a:srgbClr val="1A1A1A"/>
                  </a:solidFill>
                  <a:latin typeface="Segoe UI"/>
                </a:endParaRPr>
              </a:p>
            </p:txBody>
          </p:sp>
          <p:sp>
            <p:nvSpPr>
              <p:cNvPr id="26" name="Freeform: Shape 25">
                <a:extLst>
                  <a:ext uri="{FF2B5EF4-FFF2-40B4-BE49-F238E27FC236}">
                    <a16:creationId xmlns:a16="http://schemas.microsoft.com/office/drawing/2014/main" id="{1043B7D7-05A1-44F5-AB58-86A35B4B998A}"/>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pPr defTabSz="1097029"/>
                <a:endParaRPr lang="en-US" sz="2117">
                  <a:solidFill>
                    <a:srgbClr val="1A1A1A"/>
                  </a:solidFill>
                  <a:latin typeface="Segoe UI"/>
                </a:endParaRPr>
              </a:p>
            </p:txBody>
          </p:sp>
        </p:grpSp>
        <p:grpSp>
          <p:nvGrpSpPr>
            <p:cNvPr id="90" name="Group 89">
              <a:extLst>
                <a:ext uri="{FF2B5EF4-FFF2-40B4-BE49-F238E27FC236}">
                  <a16:creationId xmlns:a16="http://schemas.microsoft.com/office/drawing/2014/main" id="{FD82D17A-56C4-4534-A637-8F09B8515FF8}"/>
                </a:ext>
              </a:extLst>
            </p:cNvPr>
            <p:cNvGrpSpPr/>
            <p:nvPr/>
          </p:nvGrpSpPr>
          <p:grpSpPr>
            <a:xfrm>
              <a:off x="1759596" y="2836757"/>
              <a:ext cx="545454" cy="434258"/>
              <a:chOff x="6192798" y="5102604"/>
              <a:chExt cx="537707" cy="428090"/>
            </a:xfrm>
          </p:grpSpPr>
          <p:grpSp>
            <p:nvGrpSpPr>
              <p:cNvPr id="91" name="Group 90">
                <a:extLst>
                  <a:ext uri="{FF2B5EF4-FFF2-40B4-BE49-F238E27FC236}">
                    <a16:creationId xmlns:a16="http://schemas.microsoft.com/office/drawing/2014/main" id="{E0C1A3B3-BED8-49EC-8D6F-9AAD03D8776D}"/>
                  </a:ext>
                </a:extLst>
              </p:cNvPr>
              <p:cNvGrpSpPr/>
              <p:nvPr/>
            </p:nvGrpSpPr>
            <p:grpSpPr>
              <a:xfrm>
                <a:off x="6462844" y="5102604"/>
                <a:ext cx="267661" cy="197718"/>
                <a:chOff x="5056189" y="1363664"/>
                <a:chExt cx="315913" cy="233363"/>
              </a:xfrm>
            </p:grpSpPr>
            <p:sp>
              <p:nvSpPr>
                <p:cNvPr id="101" name="Freeform 44">
                  <a:extLst>
                    <a:ext uri="{FF2B5EF4-FFF2-40B4-BE49-F238E27FC236}">
                      <a16:creationId xmlns:a16="http://schemas.microsoft.com/office/drawing/2014/main" id="{3801AC70-2445-40BD-B740-2548EC46A0F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2" name="Freeform 45">
                  <a:extLst>
                    <a:ext uri="{FF2B5EF4-FFF2-40B4-BE49-F238E27FC236}">
                      <a16:creationId xmlns:a16="http://schemas.microsoft.com/office/drawing/2014/main" id="{E274A85D-8403-486F-83E4-AA50D8AA311F}"/>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3" name="Freeform 46">
                  <a:extLst>
                    <a:ext uri="{FF2B5EF4-FFF2-40B4-BE49-F238E27FC236}">
                      <a16:creationId xmlns:a16="http://schemas.microsoft.com/office/drawing/2014/main" id="{A1D306DC-AA54-428C-8C7E-667864A3AF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4" name="Rectangle 103">
                  <a:extLst>
                    <a:ext uri="{FF2B5EF4-FFF2-40B4-BE49-F238E27FC236}">
                      <a16:creationId xmlns:a16="http://schemas.microsoft.com/office/drawing/2014/main" id="{17634AE3-B140-4AAB-8B7C-33A3E107A100}"/>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5" name="Freeform 172">
                  <a:extLst>
                    <a:ext uri="{FF2B5EF4-FFF2-40B4-BE49-F238E27FC236}">
                      <a16:creationId xmlns:a16="http://schemas.microsoft.com/office/drawing/2014/main" id="{93757EDD-78FC-44F8-8A93-048739E7D07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nvGrpSpPr>
              <p:cNvPr id="92" name="Group 91">
                <a:extLst>
                  <a:ext uri="{FF2B5EF4-FFF2-40B4-BE49-F238E27FC236}">
                    <a16:creationId xmlns:a16="http://schemas.microsoft.com/office/drawing/2014/main" id="{2FD5351D-2F83-4BEA-82E1-0DECE77E7FBA}"/>
                  </a:ext>
                </a:extLst>
              </p:cNvPr>
              <p:cNvGrpSpPr/>
              <p:nvPr/>
            </p:nvGrpSpPr>
            <p:grpSpPr>
              <a:xfrm>
                <a:off x="6192798" y="5232998"/>
                <a:ext cx="407642" cy="297696"/>
                <a:chOff x="5884864" y="1174751"/>
                <a:chExt cx="382588" cy="279400"/>
              </a:xfrm>
            </p:grpSpPr>
            <p:sp>
              <p:nvSpPr>
                <p:cNvPr id="98" name="Freeform 51">
                  <a:extLst>
                    <a:ext uri="{FF2B5EF4-FFF2-40B4-BE49-F238E27FC236}">
                      <a16:creationId xmlns:a16="http://schemas.microsoft.com/office/drawing/2014/main" id="{A569510C-FC1A-4E4E-A143-58E0EDE634C3}"/>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9" name="Freeform 52">
                  <a:extLst>
                    <a:ext uri="{FF2B5EF4-FFF2-40B4-BE49-F238E27FC236}">
                      <a16:creationId xmlns:a16="http://schemas.microsoft.com/office/drawing/2014/main" id="{6B356454-FE7C-40D3-A575-D7FC5D5B2F46}"/>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100" name="Freeform 174">
                  <a:extLst>
                    <a:ext uri="{FF2B5EF4-FFF2-40B4-BE49-F238E27FC236}">
                      <a16:creationId xmlns:a16="http://schemas.microsoft.com/office/drawing/2014/main" id="{8E42F78C-7E73-41B3-AEF2-83BB46B33220}"/>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nvGrpSpPr>
              <p:cNvPr id="93" name="Group 92">
                <a:extLst>
                  <a:ext uri="{FF2B5EF4-FFF2-40B4-BE49-F238E27FC236}">
                    <a16:creationId xmlns:a16="http://schemas.microsoft.com/office/drawing/2014/main" id="{C59F03C7-7A57-4042-AD49-55BDB76BB48D}"/>
                  </a:ext>
                </a:extLst>
              </p:cNvPr>
              <p:cNvGrpSpPr/>
              <p:nvPr/>
            </p:nvGrpSpPr>
            <p:grpSpPr>
              <a:xfrm>
                <a:off x="6613123" y="5331563"/>
                <a:ext cx="117382" cy="199131"/>
                <a:chOff x="6597743" y="5280126"/>
                <a:chExt cx="117382" cy="199131"/>
              </a:xfrm>
            </p:grpSpPr>
            <p:sp>
              <p:nvSpPr>
                <p:cNvPr id="94" name="Freeform 48">
                  <a:extLst>
                    <a:ext uri="{FF2B5EF4-FFF2-40B4-BE49-F238E27FC236}">
                      <a16:creationId xmlns:a16="http://schemas.microsoft.com/office/drawing/2014/main" id="{D42E7D6B-61A9-46D0-8063-86B50DC72773}"/>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5" name="Rectangle 94">
                  <a:extLst>
                    <a:ext uri="{FF2B5EF4-FFF2-40B4-BE49-F238E27FC236}">
                      <a16:creationId xmlns:a16="http://schemas.microsoft.com/office/drawing/2014/main" id="{4489A71B-1D81-441E-BF56-1FEF410C2287}"/>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6" name="Freeform 50">
                  <a:extLst>
                    <a:ext uri="{FF2B5EF4-FFF2-40B4-BE49-F238E27FC236}">
                      <a16:creationId xmlns:a16="http://schemas.microsoft.com/office/drawing/2014/main" id="{36FDD588-5D81-4E99-A2DA-DC9C7E6AFE7B}"/>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sp>
              <p:nvSpPr>
                <p:cNvPr id="97" name="Freeform 175">
                  <a:extLst>
                    <a:ext uri="{FF2B5EF4-FFF2-40B4-BE49-F238E27FC236}">
                      <a16:creationId xmlns:a16="http://schemas.microsoft.com/office/drawing/2014/main" id="{851C38C0-6AF2-4FBC-B9B2-1EDF18573C54}"/>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107554" tIns="53778" rIns="107554" bIns="53778" numCol="1" anchor="t" anchorCtr="0" compatLnSpc="1">
                  <a:prstTxWarp prst="textNoShape">
                    <a:avLst/>
                  </a:prstTxWarp>
                </a:bodyPr>
                <a:lstStyle/>
                <a:p>
                  <a:pPr algn="ctr" defTabSz="1075456" fontAlgn="base"/>
                  <a:endParaRPr lang="en-US" sz="2000">
                    <a:solidFill>
                      <a:srgbClr val="505050"/>
                    </a:solidFill>
                    <a:latin typeface="Segoe UI"/>
                  </a:endParaRPr>
                </a:p>
              </p:txBody>
            </p:sp>
          </p:grpSp>
        </p:grpSp>
        <p:sp>
          <p:nvSpPr>
            <p:cNvPr id="7168" name="Freeform: Shape 7167">
              <a:extLst>
                <a:ext uri="{FF2B5EF4-FFF2-40B4-BE49-F238E27FC236}">
                  <a16:creationId xmlns:a16="http://schemas.microsoft.com/office/drawing/2014/main" id="{39BE5832-3F16-468B-BA85-5F61A93C17B9}"/>
                </a:ext>
              </a:extLst>
            </p:cNvPr>
            <p:cNvSpPr/>
            <p:nvPr/>
          </p:nvSpPr>
          <p:spPr>
            <a:xfrm rot="1800000">
              <a:off x="1615783" y="2607751"/>
              <a:ext cx="892932" cy="941984"/>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chemeClr val="accent1">
                <a:lumMod val="90000"/>
              </a:schemeClr>
            </a:solidFill>
            <a:ln w="4763" cap="flat">
              <a:noFill/>
              <a:prstDash val="solid"/>
              <a:miter/>
            </a:ln>
          </p:spPr>
          <p:txBody>
            <a:bodyPr rtlCol="0" anchor="ctr"/>
            <a:lstStyle/>
            <a:p>
              <a:pPr defTabSz="1097029"/>
              <a:endParaRPr lang="en-US" sz="2117">
                <a:solidFill>
                  <a:srgbClr val="1A1A1A"/>
                </a:solidFill>
                <a:latin typeface="Segoe UI"/>
              </a:endParaRPr>
            </a:p>
          </p:txBody>
        </p:sp>
      </p:grpSp>
    </p:spTree>
    <p:extLst>
      <p:ext uri="{BB962C8B-B14F-4D97-AF65-F5344CB8AC3E}">
        <p14:creationId xmlns:p14="http://schemas.microsoft.com/office/powerpoint/2010/main" val="198521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69"/>
                                        </p:tgtEl>
                                        <p:attrNameLst>
                                          <p:attrName>style.visibility</p:attrName>
                                        </p:attrNameLst>
                                      </p:cBhvr>
                                      <p:to>
                                        <p:strVal val="visible"/>
                                      </p:to>
                                    </p:set>
                                    <p:animEffect transition="in" filter="fade">
                                      <p:cBhvr>
                                        <p:cTn id="7" dur="500"/>
                                        <p:tgtEl>
                                          <p:spTgt spid="7169"/>
                                        </p:tgtEl>
                                      </p:cBhvr>
                                    </p:animEffect>
                                  </p:childTnLst>
                                </p:cTn>
                              </p:par>
                              <p:par>
                                <p:cTn id="8" presetID="42" presetClass="path" presetSubtype="0" decel="100000" fill="hold" nodeType="withEffect">
                                  <p:stCondLst>
                                    <p:cond delay="0"/>
                                  </p:stCondLst>
                                  <p:childTnLst>
                                    <p:animMotion origin="layout" path="M -1.37605E-6 0.04608 L -1.37605E-6 -3.11847E-6 " pathEditMode="relative" rAng="0" ptsTypes="AA">
                                      <p:cBhvr>
                                        <p:cTn id="9" dur="600" fill="hold"/>
                                        <p:tgtEl>
                                          <p:spTgt spid="7169"/>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0"/>
                                  </p:stCondLst>
                                  <p:childTnLst>
                                    <p:animMotion origin="layout" path="M -3.72734E-6 -0.04494 L -3.72734E-6 2.56015E-6 " pathEditMode="relative" rAng="0" ptsTypes="AA">
                                      <p:cBhvr>
                                        <p:cTn id="14" dur="600" fill="hold"/>
                                        <p:tgtEl>
                                          <p:spTgt spid="52"/>
                                        </p:tgtEl>
                                        <p:attrNameLst>
                                          <p:attrName>ppt_x</p:attrName>
                                          <p:attrName>ppt_y</p:attrName>
                                        </p:attrNameLst>
                                      </p:cBhvr>
                                      <p:rCtr x="0" y="2247"/>
                                    </p:animMotion>
                                  </p:childTnLst>
                                </p:cTn>
                              </p:par>
                              <p:par>
                                <p:cTn id="15" presetID="10" presetClass="entr" presetSubtype="0" fill="hold" nodeType="withEffect">
                                  <p:stCondLst>
                                    <p:cond delay="10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42" presetClass="path" presetSubtype="0" decel="100000" fill="hold" nodeType="withEffect">
                                  <p:stCondLst>
                                    <p:cond delay="100"/>
                                  </p:stCondLst>
                                  <p:childTnLst>
                                    <p:animMotion origin="layout" path="M -1.37605E-6 0.04608 L -1.37605E-6 -3.11847E-6 " pathEditMode="relative" rAng="0" ptsTypes="AA">
                                      <p:cBhvr>
                                        <p:cTn id="19" dur="600" fill="hold"/>
                                        <p:tgtEl>
                                          <p:spTgt spid="57"/>
                                        </p:tgtEl>
                                        <p:attrNameLst>
                                          <p:attrName>ppt_x</p:attrName>
                                          <p:attrName>ppt_y</p:attrName>
                                        </p:attrNameLst>
                                      </p:cBhvr>
                                      <p:rCtr x="0" y="-2315"/>
                                    </p:animMotion>
                                  </p:childTnLst>
                                </p:cTn>
                              </p:par>
                              <p:par>
                                <p:cTn id="20" presetID="10" presetClass="entr" presetSubtype="0" fill="hold" grpId="0" nodeType="withEffect">
                                  <p:stCondLst>
                                    <p:cond delay="10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42" presetClass="path" presetSubtype="0" decel="100000" fill="hold" grpId="1" nodeType="withEffect">
                                  <p:stCondLst>
                                    <p:cond delay="100"/>
                                  </p:stCondLst>
                                  <p:childTnLst>
                                    <p:animMotion origin="layout" path="M -3.72734E-6 -0.04494 L -3.72734E-6 2.56015E-6 " pathEditMode="relative" rAng="0" ptsTypes="AA">
                                      <p:cBhvr>
                                        <p:cTn id="24" dur="600" fill="hold"/>
                                        <p:tgtEl>
                                          <p:spTgt spid="81"/>
                                        </p:tgtEl>
                                        <p:attrNameLst>
                                          <p:attrName>ppt_x</p:attrName>
                                          <p:attrName>ppt_y</p:attrName>
                                        </p:attrNameLst>
                                      </p:cBhvr>
                                      <p:rCtr x="0" y="2247"/>
                                    </p:animMotion>
                                  </p:childTnLst>
                                </p:cTn>
                              </p:par>
                              <p:par>
                                <p:cTn id="25" presetID="10" presetClass="entr" presetSubtype="0" fill="hold" nodeType="withEffect">
                                  <p:stCondLst>
                                    <p:cond delay="2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42" presetClass="path" presetSubtype="0" decel="100000" fill="hold" nodeType="withEffect">
                                  <p:stCondLst>
                                    <p:cond delay="200"/>
                                  </p:stCondLst>
                                  <p:childTnLst>
                                    <p:animMotion origin="layout" path="M -1.37605E-6 0.04608 L -1.37605E-6 -3.11847E-6 " pathEditMode="relative" rAng="0" ptsTypes="AA">
                                      <p:cBhvr>
                                        <p:cTn id="29" dur="600" fill="hold"/>
                                        <p:tgtEl>
                                          <p:spTgt spid="58"/>
                                        </p:tgtEl>
                                        <p:attrNameLst>
                                          <p:attrName>ppt_x</p:attrName>
                                          <p:attrName>ppt_y</p:attrName>
                                        </p:attrNameLst>
                                      </p:cBhvr>
                                      <p:rCtr x="0" y="-2315"/>
                                    </p:animMotion>
                                  </p:childTnLst>
                                </p:cTn>
                              </p:par>
                              <p:par>
                                <p:cTn id="30" presetID="10" presetClass="entr" presetSubtype="0" fill="hold" grpId="0" nodeType="withEffect">
                                  <p:stCondLst>
                                    <p:cond delay="20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par>
                                <p:cTn id="33" presetID="42" presetClass="path" presetSubtype="0" decel="100000" fill="hold" grpId="1" nodeType="withEffect">
                                  <p:stCondLst>
                                    <p:cond delay="200"/>
                                  </p:stCondLst>
                                  <p:childTnLst>
                                    <p:animMotion origin="layout" path="M -3.72734E-6 -0.04494 L -3.72734E-6 2.56015E-6 " pathEditMode="relative" rAng="0" ptsTypes="AA">
                                      <p:cBhvr>
                                        <p:cTn id="34" dur="600" fill="hold"/>
                                        <p:tgtEl>
                                          <p:spTgt spid="82"/>
                                        </p:tgtEl>
                                        <p:attrNameLst>
                                          <p:attrName>ppt_x</p:attrName>
                                          <p:attrName>ppt_y</p:attrName>
                                        </p:attrNameLst>
                                      </p:cBhvr>
                                      <p:rCtr x="0" y="2247"/>
                                    </p:animMotion>
                                  </p:childTnLst>
                                </p:cTn>
                              </p:par>
                              <p:par>
                                <p:cTn id="35" presetID="10" presetClass="entr" presetSubtype="0" fill="hold"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42" presetClass="path" presetSubtype="0" decel="100000" fill="hold" nodeType="withEffect">
                                  <p:stCondLst>
                                    <p:cond delay="300"/>
                                  </p:stCondLst>
                                  <p:childTnLst>
                                    <p:animMotion origin="layout" path="M -1.37605E-6 0.04608 L -1.37605E-6 -3.11847E-6 " pathEditMode="relative" rAng="0" ptsTypes="AA">
                                      <p:cBhvr>
                                        <p:cTn id="39" dur="600" fill="hold"/>
                                        <p:tgtEl>
                                          <p:spTgt spid="68"/>
                                        </p:tgtEl>
                                        <p:attrNameLst>
                                          <p:attrName>ppt_x</p:attrName>
                                          <p:attrName>ppt_y</p:attrName>
                                        </p:attrNameLst>
                                      </p:cBhvr>
                                      <p:rCtr x="0" y="-2315"/>
                                    </p:animMotion>
                                  </p:childTnLst>
                                </p:cTn>
                              </p:par>
                              <p:par>
                                <p:cTn id="40" presetID="10" presetClass="entr" presetSubtype="0" fill="hold" grpId="0" nodeType="withEffect">
                                  <p:stCondLst>
                                    <p:cond delay="30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par>
                                <p:cTn id="43" presetID="42" presetClass="path" presetSubtype="0" decel="100000" fill="hold" grpId="1" nodeType="withEffect">
                                  <p:stCondLst>
                                    <p:cond delay="300"/>
                                  </p:stCondLst>
                                  <p:childTnLst>
                                    <p:animMotion origin="layout" path="M -3.72734E-6 -0.04494 L -3.72734E-6 2.56015E-6 " pathEditMode="relative" rAng="0" ptsTypes="AA">
                                      <p:cBhvr>
                                        <p:cTn id="44" dur="600" fill="hold"/>
                                        <p:tgtEl>
                                          <p:spTgt spid="8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81" grpId="0"/>
      <p:bldP spid="81" grpId="1"/>
      <p:bldP spid="82" grpId="0"/>
      <p:bldP spid="82" grpId="1"/>
      <p:bldP spid="83" grpId="0"/>
      <p:bldP spid="8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a:extLst>
              <a:ext uri="{28A0092B-C50C-407E-A947-70E740481C1C}">
                <a14:useLocalDpi xmlns:a14="http://schemas.microsoft.com/office/drawing/2010/main"/>
              </a:ext>
            </a:extLst>
          </a:blip>
          <a:srcRect l="80927" t="19773" r="195"/>
          <a:stretch/>
        </p:blipFill>
        <p:spPr>
          <a:xfrm>
            <a:off x="-2375" y="496"/>
            <a:ext cx="2536321" cy="6993534"/>
          </a:xfrm>
          <a:custGeom>
            <a:avLst/>
            <a:gdLst>
              <a:gd name="connsiteX0" fmla="*/ 0 w 2487168"/>
              <a:gd name="connsiteY0" fmla="*/ 0 h 6853999"/>
              <a:gd name="connsiteX1" fmla="*/ 2487168 w 2487168"/>
              <a:gd name="connsiteY1" fmla="*/ 0 h 6853999"/>
              <a:gd name="connsiteX2" fmla="*/ 2487168 w 2487168"/>
              <a:gd name="connsiteY2" fmla="*/ 6853999 h 6853999"/>
              <a:gd name="connsiteX3" fmla="*/ 0 w 2487168"/>
              <a:gd name="connsiteY3" fmla="*/ 6853999 h 6853999"/>
            </a:gdLst>
            <a:ahLst/>
            <a:cxnLst>
              <a:cxn ang="0">
                <a:pos x="connsiteX0" y="connsiteY0"/>
              </a:cxn>
              <a:cxn ang="0">
                <a:pos x="connsiteX1" y="connsiteY1"/>
              </a:cxn>
              <a:cxn ang="0">
                <a:pos x="connsiteX2" y="connsiteY2"/>
              </a:cxn>
              <a:cxn ang="0">
                <a:pos x="connsiteX3" y="connsiteY3"/>
              </a:cxn>
            </a:cxnLst>
            <a:rect l="l" t="t" r="r" b="b"/>
            <a:pathLst>
              <a:path w="2487168" h="6853999">
                <a:moveTo>
                  <a:pt x="0" y="0"/>
                </a:moveTo>
                <a:lnTo>
                  <a:pt x="2487168" y="0"/>
                </a:lnTo>
                <a:lnTo>
                  <a:pt x="2487168" y="6853999"/>
                </a:lnTo>
                <a:lnTo>
                  <a:pt x="0" y="6853999"/>
                </a:lnTo>
                <a:close/>
              </a:path>
            </a:pathLst>
          </a:custGeom>
        </p:spPr>
      </p:pic>
      <p:graphicFrame>
        <p:nvGraphicFramePr>
          <p:cNvPr id="58" name="Table 57"/>
          <p:cNvGraphicFramePr>
            <a:graphicFrameLocks noGrp="1"/>
          </p:cNvGraphicFramePr>
          <p:nvPr/>
        </p:nvGraphicFramePr>
        <p:xfrm>
          <a:off x="9888488" y="1567273"/>
          <a:ext cx="2264540" cy="938812"/>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27018</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9" name="Table 58"/>
          <p:cNvGraphicFramePr>
            <a:graphicFrameLocks noGrp="1"/>
          </p:cNvGraphicFramePr>
          <p:nvPr/>
        </p:nvGraphicFramePr>
        <p:xfrm>
          <a:off x="4665415" y="1567273"/>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CSA STAR Self-Assessment</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60" name="Table 59"/>
          <p:cNvGraphicFramePr>
            <a:graphicFrameLocks noGrp="1"/>
          </p:cNvGraphicFramePr>
          <p:nvPr/>
        </p:nvGraphicFramePr>
        <p:xfrm>
          <a:off x="7330862" y="1567273"/>
          <a:ext cx="2432338" cy="938812"/>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22301</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27001</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ISO 27017</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0" indent="0" algn="l" defTabSz="914367" rtl="0" eaLnBrk="1" fontAlgn="b" latinLnBrk="0" hangingPunct="1">
                        <a:buClr>
                          <a:schemeClr val="tx2"/>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771" marR="7771" marT="7771" marB="9325" anchor="b">
                    <a:lnB w="12700" cmpd="sng">
                      <a:noFill/>
                    </a:lnB>
                    <a:noFill/>
                  </a:tcPr>
                </a:tc>
                <a:extLst>
                  <a:ext uri="{0D108BD9-81ED-4DB2-BD59-A6C34878D82A}">
                    <a16:rowId xmlns:a16="http://schemas.microsoft.com/office/drawing/2014/main" val="2022765806"/>
                  </a:ext>
                </a:extLst>
              </a:tr>
            </a:tbl>
          </a:graphicData>
        </a:graphic>
      </p:graphicFrame>
      <p:sp>
        <p:nvSpPr>
          <p:cNvPr id="31" name="Rectangle 30"/>
          <p:cNvSpPr/>
          <p:nvPr/>
        </p:nvSpPr>
        <p:spPr>
          <a:xfrm>
            <a:off x="2533946" y="271975"/>
            <a:ext cx="9900765" cy="1107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a:xfrm>
            <a:off x="2542748" y="366974"/>
            <a:ext cx="9425728" cy="917444"/>
          </a:xfrm>
        </p:spPr>
        <p:txBody>
          <a:bodyPr anchor="ctr"/>
          <a:lstStyle/>
          <a:p>
            <a:r>
              <a:rPr lang="en-US" sz="2856" spc="0">
                <a:solidFill>
                  <a:srgbClr val="FFFFFF"/>
                </a:solidFill>
              </a:rPr>
              <a:t>Azure – The Most Comprehensive Assurance Certifications</a:t>
            </a:r>
            <a:endParaRPr lang="en-US"/>
          </a:p>
        </p:txBody>
      </p:sp>
      <p:sp>
        <p:nvSpPr>
          <p:cNvPr id="32" name="Rectangle 31"/>
          <p:cNvSpPr/>
          <p:nvPr/>
        </p:nvSpPr>
        <p:spPr>
          <a:xfrm>
            <a:off x="1764" y="271975"/>
            <a:ext cx="2532182" cy="110744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4330" tIns="62165" rIns="124330" bIns="62165" numCol="1" spcCol="0" rtlCol="0" fromWordArt="0" anchor="ctr" anchorCtr="0" forceAA="0" compatLnSpc="1">
            <a:prstTxWarp prst="textNoShape">
              <a:avLst/>
            </a:prstTxWarp>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49" name="Table 48"/>
          <p:cNvGraphicFramePr>
            <a:graphicFrameLocks noGrp="1"/>
          </p:cNvGraphicFramePr>
          <p:nvPr/>
        </p:nvGraphicFramePr>
        <p:xfrm>
          <a:off x="9888488" y="5324533"/>
          <a:ext cx="2264540" cy="1392534"/>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Japan My Number Act</a:t>
                      </a:r>
                    </a:p>
                  </a:txBody>
                  <a:tcPr marL="5157" marR="5157" marT="5157" marB="9325" anchor="b">
                    <a:noFill/>
                  </a:tcPr>
                </a:tc>
                <a:extLst>
                  <a:ext uri="{0D108BD9-81ED-4DB2-BD59-A6C34878D82A}">
                    <a16:rowId xmlns:a16="http://schemas.microsoft.com/office/drawing/2014/main" val="229286013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New Zealand GCIO</a:t>
                      </a:r>
                    </a:p>
                  </a:txBody>
                  <a:tcPr marL="5157" marR="5157" marT="5157" marB="9325" anchor="b">
                    <a:noFill/>
                  </a:tcPr>
                </a:tc>
                <a:extLst>
                  <a:ext uri="{0D108BD9-81ED-4DB2-BD59-A6C34878D82A}">
                    <a16:rowId xmlns:a16="http://schemas.microsoft.com/office/drawing/2014/main" val="229920595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a:t>
                      </a:r>
                    </a:p>
                  </a:txBody>
                  <a:tcPr marL="5157" marR="5157" marT="5157" marB="9325" anchor="b">
                    <a:noFill/>
                  </a:tcPr>
                </a:tc>
                <a:extLst>
                  <a:ext uri="{0D108BD9-81ED-4DB2-BD59-A6C34878D82A}">
                    <a16:rowId xmlns:a16="http://schemas.microsoft.com/office/drawing/2014/main" val="3770249277"/>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Spain DPA</a:t>
                      </a:r>
                    </a:p>
                  </a:txBody>
                  <a:tcPr marL="5157" marR="5157" marT="5157" marB="9325" anchor="b">
                    <a:noFill/>
                  </a:tcPr>
                </a:tc>
                <a:extLst>
                  <a:ext uri="{0D108BD9-81ED-4DB2-BD59-A6C34878D82A}">
                    <a16:rowId xmlns:a16="http://schemas.microsoft.com/office/drawing/2014/main" val="592009700"/>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5157" marR="5157" marT="5157" marB="9325" anchor="b">
                    <a:noFill/>
                  </a:tcPr>
                </a:tc>
                <a:extLst>
                  <a:ext uri="{0D108BD9-81ED-4DB2-BD59-A6C34878D82A}">
                    <a16:rowId xmlns:a16="http://schemas.microsoft.com/office/drawing/2014/main" val="2544904379"/>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UK G-Cloud</a:t>
                      </a:r>
                    </a:p>
                  </a:txBody>
                  <a:tcPr marL="5157" marR="5157" marT="5157" marB="9325" anchor="b">
                    <a:noFill/>
                  </a:tcPr>
                </a:tc>
                <a:extLst>
                  <a:ext uri="{0D108BD9-81ED-4DB2-BD59-A6C34878D82A}">
                    <a16:rowId xmlns:a16="http://schemas.microsoft.com/office/drawing/2014/main" val="2314569505"/>
                  </a:ext>
                </a:extLst>
              </a:tr>
            </a:tbl>
          </a:graphicData>
        </a:graphic>
      </p:graphicFrame>
      <p:graphicFrame>
        <p:nvGraphicFramePr>
          <p:cNvPr id="6" name="Table 5"/>
          <p:cNvGraphicFramePr>
            <a:graphicFrameLocks noGrp="1"/>
          </p:cNvGraphicFramePr>
          <p:nvPr/>
        </p:nvGraphicFramePr>
        <p:xfrm>
          <a:off x="4665415" y="5324533"/>
          <a:ext cx="2475580" cy="1392534"/>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5157" marR="5157" marT="5157" marB="9325" anchor="b">
                    <a:noFill/>
                  </a:tcPr>
                </a:tc>
                <a:extLst>
                  <a:ext uri="{0D108BD9-81ED-4DB2-BD59-A6C34878D82A}">
                    <a16:rowId xmlns:a16="http://schemas.microsoft.com/office/drawing/2014/main" val="1154936237"/>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Australia IRAP/CCSL</a:t>
                      </a:r>
                    </a:p>
                  </a:txBody>
                  <a:tcPr marL="5157" marR="5157" marT="5157" marB="9325" anchor="b">
                    <a:noFill/>
                  </a:tcPr>
                </a:tc>
                <a:extLst>
                  <a:ext uri="{0D108BD9-81ED-4DB2-BD59-A6C34878D82A}">
                    <a16:rowId xmlns:a16="http://schemas.microsoft.com/office/drawing/2014/main" val="1088196963"/>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Canada Privacy Laws</a:t>
                      </a:r>
                    </a:p>
                  </a:txBody>
                  <a:tcPr marL="5157" marR="5157" marT="5157" marB="9325" anchor="b">
                    <a:noFill/>
                  </a:tcPr>
                </a:tc>
                <a:extLst>
                  <a:ext uri="{0D108BD9-81ED-4DB2-BD59-A6C34878D82A}">
                    <a16:rowId xmlns:a16="http://schemas.microsoft.com/office/drawing/2014/main" val="1088144286"/>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DJCP</a:t>
                      </a:r>
                    </a:p>
                  </a:txBody>
                  <a:tcPr marL="5157" marR="5157" marT="5157" marB="9325" anchor="b">
                    <a:noFill/>
                  </a:tcPr>
                </a:tc>
                <a:extLst>
                  <a:ext uri="{0D108BD9-81ED-4DB2-BD59-A6C34878D82A}">
                    <a16:rowId xmlns:a16="http://schemas.microsoft.com/office/drawing/2014/main" val="217628583"/>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GB 18030</a:t>
                      </a:r>
                    </a:p>
                  </a:txBody>
                  <a:tcPr marL="5157" marR="5157" marT="5157" marB="9325" anchor="b">
                    <a:noFill/>
                  </a:tcPr>
                </a:tc>
                <a:extLst>
                  <a:ext uri="{0D108BD9-81ED-4DB2-BD59-A6C34878D82A}">
                    <a16:rowId xmlns:a16="http://schemas.microsoft.com/office/drawing/2014/main" val="268118642"/>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China TRUCS</a:t>
                      </a:r>
                    </a:p>
                  </a:txBody>
                  <a:tcPr marL="5157" marR="5157" marT="5157" marB="9325" anchor="b">
                    <a:noFill/>
                  </a:tcPr>
                </a:tc>
                <a:extLst>
                  <a:ext uri="{0D108BD9-81ED-4DB2-BD59-A6C34878D82A}">
                    <a16:rowId xmlns:a16="http://schemas.microsoft.com/office/drawing/2014/main" val="2052215666"/>
                  </a:ext>
                </a:extLst>
              </a:tr>
            </a:tbl>
          </a:graphicData>
        </a:graphic>
      </p:graphicFrame>
      <p:graphicFrame>
        <p:nvGraphicFramePr>
          <p:cNvPr id="7" name="Table 6"/>
          <p:cNvGraphicFramePr>
            <a:graphicFrameLocks noGrp="1"/>
          </p:cNvGraphicFramePr>
          <p:nvPr/>
        </p:nvGraphicFramePr>
        <p:xfrm>
          <a:off x="7330862" y="5324533"/>
          <a:ext cx="2432338" cy="1392534"/>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ENISA IAF</a:t>
                      </a:r>
                    </a:p>
                  </a:txBody>
                  <a:tcPr marL="5157" marR="5157" marT="5157" marB="9325" anchor="b">
                    <a:noFill/>
                  </a:tcPr>
                </a:tc>
                <a:extLst>
                  <a:ext uri="{0D108BD9-81ED-4DB2-BD59-A6C34878D82A}">
                    <a16:rowId xmlns:a16="http://schemas.microsoft.com/office/drawing/2014/main" val="261639135"/>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EU Model Clauses</a:t>
                      </a:r>
                    </a:p>
                  </a:txBody>
                  <a:tcPr marL="5157" marR="5157" marT="5157" marB="9325" anchor="b">
                    <a:noFill/>
                  </a:tcPr>
                </a:tc>
                <a:extLst>
                  <a:ext uri="{0D108BD9-81ED-4DB2-BD59-A6C34878D82A}">
                    <a16:rowId xmlns:a16="http://schemas.microsoft.com/office/drawing/2014/main" val="3982501761"/>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EU-US Privacy Shield</a:t>
                      </a:r>
                    </a:p>
                  </a:txBody>
                  <a:tcPr marL="5157" marR="5157" marT="5157" marB="9325" anchor="b">
                    <a:noFill/>
                  </a:tcPr>
                </a:tc>
                <a:extLst>
                  <a:ext uri="{0D108BD9-81ED-4DB2-BD59-A6C34878D82A}">
                    <a16:rowId xmlns:a16="http://schemas.microsoft.com/office/drawing/2014/main" val="1796786648"/>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Germany IT Grundschutz</a:t>
                      </a:r>
                    </a:p>
                  </a:txBody>
                  <a:tcPr marL="5157" marR="5157" marT="5157" marB="9325" anchor="b">
                    <a:lnB w="12700" cmpd="sng">
                      <a:noFill/>
                    </a:lnB>
                    <a:noFill/>
                  </a:tcPr>
                </a:tc>
                <a:extLst>
                  <a:ext uri="{0D108BD9-81ED-4DB2-BD59-A6C34878D82A}">
                    <a16:rowId xmlns:a16="http://schemas.microsoft.com/office/drawing/2014/main" val="2022765806"/>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India MeitY</a:t>
                      </a:r>
                    </a:p>
                  </a:txBody>
                  <a:tcPr marL="5157" marR="5157" marT="5157"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r h="232089">
                <a:tc>
                  <a:txBody>
                    <a:bodyPr/>
                    <a:lstStyle/>
                    <a:p>
                      <a:pPr marL="285750" indent="-285750" algn="l" defTabSz="914367" rtl="0" eaLnBrk="1" fontAlgn="b" latinLnBrk="0" hangingPunct="1">
                        <a:spcBef>
                          <a:spcPts val="100"/>
                        </a:spcBef>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5157" marR="5157" marT="5157" marB="9325" anchor="b">
                    <a:lnT w="12700" cmpd="sng">
                      <a:noFill/>
                    </a:lnT>
                    <a:noFill/>
                  </a:tcPr>
                </a:tc>
                <a:extLst>
                  <a:ext uri="{0D108BD9-81ED-4DB2-BD59-A6C34878D82A}">
                    <a16:rowId xmlns:a16="http://schemas.microsoft.com/office/drawing/2014/main" val="2919377789"/>
                  </a:ext>
                </a:extLst>
              </a:tr>
            </a:tbl>
          </a:graphicData>
        </a:graphic>
      </p:graphicFrame>
      <p:graphicFrame>
        <p:nvGraphicFramePr>
          <p:cNvPr id="51" name="Table 50"/>
          <p:cNvGraphicFramePr>
            <a:graphicFrameLocks noGrp="1"/>
          </p:cNvGraphicFramePr>
          <p:nvPr/>
        </p:nvGraphicFramePr>
        <p:xfrm>
          <a:off x="9888488" y="3868805"/>
          <a:ext cx="2264540" cy="1173515"/>
        </p:xfrm>
        <a:graphic>
          <a:graphicData uri="http://schemas.openxmlformats.org/drawingml/2006/table">
            <a:tbl>
              <a:tblPr>
                <a:tableStyleId>{5C22544A-7EE6-4342-B048-85BDC9FD1C3A}</a:tableStyleId>
              </a:tblPr>
              <a:tblGrid>
                <a:gridCol w="226454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IG Toolkit UK</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MARS-E</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MPAA</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771" marR="7771" marT="7771" marB="9325" anchor="b">
                    <a:noFill/>
                  </a:tcPr>
                </a:tc>
                <a:extLst>
                  <a:ext uri="{0D108BD9-81ED-4DB2-BD59-A6C34878D82A}">
                    <a16:rowId xmlns:a16="http://schemas.microsoft.com/office/drawing/2014/main" val="592009700"/>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Shared Assessments</a:t>
                      </a: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2" name="Table 51"/>
          <p:cNvGraphicFramePr>
            <a:graphicFrameLocks noGrp="1"/>
          </p:cNvGraphicFramePr>
          <p:nvPr/>
        </p:nvGraphicFramePr>
        <p:xfrm>
          <a:off x="4665415" y="3868804"/>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FACT UK</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FERPA</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FFIEC</a:t>
                      </a: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53" name="Table 52"/>
          <p:cNvGraphicFramePr>
            <a:graphicFrameLocks noGrp="1"/>
          </p:cNvGraphicFramePr>
          <p:nvPr/>
        </p:nvGraphicFramePr>
        <p:xfrm>
          <a:off x="7330862" y="3868805"/>
          <a:ext cx="2432338" cy="1173515"/>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FISC Japan</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err="1">
                          <a:solidFill>
                            <a:schemeClr val="tx1"/>
                          </a:solidFill>
                          <a:effectLst/>
                          <a:latin typeface="+mn-lt"/>
                          <a:ea typeface="+mn-ea"/>
                          <a:cs typeface="+mn-cs"/>
                        </a:rPr>
                        <a:t>GxP</a:t>
                      </a:r>
                      <a:r>
                        <a:rPr lang="en-US" sz="1400" u="none" strike="noStrike" kern="1200">
                          <a:solidFill>
                            <a:schemeClr val="tx1"/>
                          </a:solidFill>
                          <a:effectLst/>
                          <a:latin typeface="+mn-lt"/>
                          <a:ea typeface="+mn-ea"/>
                          <a:cs typeface="+mn-cs"/>
                        </a:rPr>
                        <a:t> 21 CFR Part 11</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HIPAA / HITECH </a:t>
                      </a:r>
                    </a:p>
                  </a:txBody>
                  <a:tcPr marL="7771" marR="7771" marT="7771" marB="9325" anchor="b">
                    <a:lnB w="12700" cmpd="sng">
                      <a:noFill/>
                    </a:lnB>
                    <a:noFill/>
                  </a:tcPr>
                </a:tc>
                <a:extLst>
                  <a:ext uri="{0D108BD9-81ED-4DB2-BD59-A6C34878D82A}">
                    <a16:rowId xmlns:a16="http://schemas.microsoft.com/office/drawing/2014/main" val="202276580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HITRUST</a:t>
                      </a:r>
                    </a:p>
                  </a:txBody>
                  <a:tcPr marL="7771" marR="7771" marT="7771" marB="9325"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124594"/>
                  </a:ext>
                </a:extLst>
              </a:tr>
            </a:tbl>
          </a:graphicData>
        </a:graphic>
      </p:graphicFrame>
      <p:graphicFrame>
        <p:nvGraphicFramePr>
          <p:cNvPr id="55" name="Table 54"/>
          <p:cNvGraphicFramePr>
            <a:graphicFrameLocks noGrp="1"/>
          </p:cNvGraphicFramePr>
          <p:nvPr/>
        </p:nvGraphicFramePr>
        <p:xfrm>
          <a:off x="9888488" y="2660773"/>
          <a:ext cx="2249420" cy="938812"/>
        </p:xfrm>
        <a:graphic>
          <a:graphicData uri="http://schemas.openxmlformats.org/drawingml/2006/table">
            <a:tbl>
              <a:tblPr>
                <a:tableStyleId>{5C22544A-7EE6-4342-B048-85BDC9FD1C3A}</a:tableStyleId>
              </a:tblPr>
              <a:tblGrid>
                <a:gridCol w="2249420">
                  <a:extLst>
                    <a:ext uri="{9D8B030D-6E8A-4147-A177-3AD203B41FA5}">
                      <a16:colId xmlns:a16="http://schemas.microsoft.com/office/drawing/2014/main" val="199612208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771" marR="7771" marT="7771" marB="9325" anchor="b">
                    <a:noFill/>
                  </a:tcPr>
                </a:tc>
                <a:extLst>
                  <a:ext uri="{0D108BD9-81ED-4DB2-BD59-A6C34878D82A}">
                    <a16:rowId xmlns:a16="http://schemas.microsoft.com/office/drawing/2014/main" val="229286013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Moderate JAB P-ATO</a:t>
                      </a:r>
                    </a:p>
                  </a:txBody>
                  <a:tcPr marL="7771" marR="7771" marT="7771" marB="9325" anchor="b">
                    <a:noFill/>
                  </a:tcPr>
                </a:tc>
                <a:extLst>
                  <a:ext uri="{0D108BD9-81ED-4DB2-BD59-A6C34878D82A}">
                    <a16:rowId xmlns:a16="http://schemas.microsoft.com/office/drawing/2014/main" val="2299205954"/>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Section 508 VPAT</a:t>
                      </a:r>
                    </a:p>
                  </a:txBody>
                  <a:tcPr marL="7771" marR="7771" marT="7771" marB="9325" anchor="b">
                    <a:noFill/>
                  </a:tcPr>
                </a:tc>
                <a:extLst>
                  <a:ext uri="{0D108BD9-81ED-4DB2-BD59-A6C34878D82A}">
                    <a16:rowId xmlns:a16="http://schemas.microsoft.com/office/drawing/2014/main" val="377024927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SP 800-171</a:t>
                      </a:r>
                    </a:p>
                  </a:txBody>
                  <a:tcPr marL="7771" marR="7771" marT="7771" marB="9325" anchor="b">
                    <a:noFill/>
                  </a:tcPr>
                </a:tc>
                <a:extLst>
                  <a:ext uri="{0D108BD9-81ED-4DB2-BD59-A6C34878D82A}">
                    <a16:rowId xmlns:a16="http://schemas.microsoft.com/office/drawing/2014/main" val="2544904379"/>
                  </a:ext>
                </a:extLst>
              </a:tr>
            </a:tbl>
          </a:graphicData>
        </a:graphic>
      </p:graphicFrame>
      <p:graphicFrame>
        <p:nvGraphicFramePr>
          <p:cNvPr id="56" name="Table 55"/>
          <p:cNvGraphicFramePr>
            <a:graphicFrameLocks noGrp="1"/>
          </p:cNvGraphicFramePr>
          <p:nvPr/>
        </p:nvGraphicFramePr>
        <p:xfrm>
          <a:off x="4665415" y="2660773"/>
          <a:ext cx="2475580" cy="938812"/>
        </p:xfrm>
        <a:graphic>
          <a:graphicData uri="http://schemas.openxmlformats.org/drawingml/2006/table">
            <a:tbl>
              <a:tblPr>
                <a:tableStyleId>{5C22544A-7EE6-4342-B048-85BDC9FD1C3A}</a:tableStyleId>
              </a:tblPr>
              <a:tblGrid>
                <a:gridCol w="2475580">
                  <a:extLst>
                    <a:ext uri="{9D8B030D-6E8A-4147-A177-3AD203B41FA5}">
                      <a16:colId xmlns:a16="http://schemas.microsoft.com/office/drawing/2014/main" val="1179555562"/>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771" marR="7771" marT="7771" marB="9325" anchor="b">
                    <a:noFill/>
                  </a:tcPr>
                </a:tc>
                <a:extLst>
                  <a:ext uri="{0D108BD9-81ED-4DB2-BD59-A6C34878D82A}">
                    <a16:rowId xmlns:a16="http://schemas.microsoft.com/office/drawing/2014/main" val="1154936237"/>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2</a:t>
                      </a:r>
                    </a:p>
                  </a:txBody>
                  <a:tcPr marL="7771" marR="7771" marT="7771" marB="9325" anchor="b">
                    <a:noFill/>
                  </a:tcPr>
                </a:tc>
                <a:extLst>
                  <a:ext uri="{0D108BD9-81ED-4DB2-BD59-A6C34878D82A}">
                    <a16:rowId xmlns:a16="http://schemas.microsoft.com/office/drawing/2014/main" val="1088196963"/>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4</a:t>
                      </a:r>
                    </a:p>
                  </a:txBody>
                  <a:tcPr marL="7771" marR="7771" marT="7771" marB="9325" anchor="b">
                    <a:noFill/>
                  </a:tcPr>
                </a:tc>
                <a:extLst>
                  <a:ext uri="{0D108BD9-81ED-4DB2-BD59-A6C34878D82A}">
                    <a16:rowId xmlns:a16="http://schemas.microsoft.com/office/drawing/2014/main" val="1088144286"/>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771" marR="7771" marT="7771" marB="9325" anchor="b">
                    <a:noFill/>
                  </a:tcPr>
                </a:tc>
                <a:extLst>
                  <a:ext uri="{0D108BD9-81ED-4DB2-BD59-A6C34878D82A}">
                    <a16:rowId xmlns:a16="http://schemas.microsoft.com/office/drawing/2014/main" val="217628583"/>
                  </a:ext>
                </a:extLst>
              </a:tr>
            </a:tbl>
          </a:graphicData>
        </a:graphic>
      </p:graphicFrame>
      <p:graphicFrame>
        <p:nvGraphicFramePr>
          <p:cNvPr id="57" name="Table 56"/>
          <p:cNvGraphicFramePr>
            <a:graphicFrameLocks noGrp="1"/>
          </p:cNvGraphicFramePr>
          <p:nvPr/>
        </p:nvGraphicFramePr>
        <p:xfrm>
          <a:off x="7330862" y="2660773"/>
          <a:ext cx="2432338" cy="938812"/>
        </p:xfrm>
        <a:graphic>
          <a:graphicData uri="http://schemas.openxmlformats.org/drawingml/2006/table">
            <a:tbl>
              <a:tblPr>
                <a:tableStyleId>{5C22544A-7EE6-4342-B048-85BDC9FD1C3A}</a:tableStyleId>
              </a:tblPr>
              <a:tblGrid>
                <a:gridCol w="2432338">
                  <a:extLst>
                    <a:ext uri="{9D8B030D-6E8A-4147-A177-3AD203B41FA5}">
                      <a16:colId xmlns:a16="http://schemas.microsoft.com/office/drawing/2014/main" val="3257907270"/>
                    </a:ext>
                  </a:extLst>
                </a:gridCol>
              </a:tblGrid>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FedRAMP</a:t>
                      </a:r>
                    </a:p>
                  </a:txBody>
                  <a:tcPr marL="7771" marR="7771" marT="7771" marB="9325" anchor="b">
                    <a:noFill/>
                  </a:tcPr>
                </a:tc>
                <a:extLst>
                  <a:ext uri="{0D108BD9-81ED-4DB2-BD59-A6C34878D82A}">
                    <a16:rowId xmlns:a16="http://schemas.microsoft.com/office/drawing/2014/main" val="261639135"/>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txBody>
                  <a:tcPr marL="7771" marR="7771" marT="7771" marB="9325" anchor="b">
                    <a:noFill/>
                  </a:tcPr>
                </a:tc>
                <a:extLst>
                  <a:ext uri="{0D108BD9-81ED-4DB2-BD59-A6C34878D82A}">
                    <a16:rowId xmlns:a16="http://schemas.microsoft.com/office/drawing/2014/main" val="3982501761"/>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High JAB P-ATO</a:t>
                      </a:r>
                    </a:p>
                  </a:txBody>
                  <a:tcPr marL="7771" marR="7771" marT="7771" marB="9325" anchor="b">
                    <a:noFill/>
                  </a:tcPr>
                </a:tc>
                <a:extLst>
                  <a:ext uri="{0D108BD9-81ED-4DB2-BD59-A6C34878D82A}">
                    <a16:rowId xmlns:a16="http://schemas.microsoft.com/office/drawing/2014/main" val="1796786648"/>
                  </a:ext>
                </a:extLst>
              </a:tr>
              <a:tr h="234703">
                <a:tc>
                  <a:txBody>
                    <a:bodyPr/>
                    <a:lstStyle/>
                    <a:p>
                      <a:pPr marL="285750" indent="-285750" algn="l" defTabSz="914367" rtl="0" eaLnBrk="1" fontAlgn="b" latinLnBrk="0" hangingPunct="1">
                        <a:buClr>
                          <a:schemeClr val="tx2"/>
                        </a:buClr>
                        <a:buFont typeface="Wingdings" panose="05000000000000000000" pitchFamily="2" charset="2"/>
                        <a:buChar char=""/>
                      </a:pPr>
                      <a:r>
                        <a:rPr lang="en-US" sz="1400" u="none" strike="noStrike" kern="1200">
                          <a:solidFill>
                            <a:schemeClr val="tx1"/>
                          </a:solidFill>
                          <a:effectLst/>
                          <a:latin typeface="+mn-lt"/>
                          <a:ea typeface="+mn-ea"/>
                          <a:cs typeface="+mn-cs"/>
                        </a:rPr>
                        <a:t>IRS 1075</a:t>
                      </a:r>
                    </a:p>
                  </a:txBody>
                  <a:tcPr marL="7771" marR="7771" marT="7771" marB="9325" anchor="b">
                    <a:lnB w="12700" cmpd="sng">
                      <a:noFill/>
                    </a:lnB>
                    <a:noFill/>
                  </a:tcPr>
                </a:tc>
                <a:extLst>
                  <a:ext uri="{0D108BD9-81ED-4DB2-BD59-A6C34878D82A}">
                    <a16:rowId xmlns:a16="http://schemas.microsoft.com/office/drawing/2014/main" val="2022765806"/>
                  </a:ext>
                </a:extLst>
              </a:tr>
            </a:tbl>
          </a:graphicData>
        </a:graphic>
      </p:graphicFrame>
      <p:cxnSp>
        <p:nvCxnSpPr>
          <p:cNvPr id="50" name="Straight Connector 49"/>
          <p:cNvCxnSpPr>
            <a:cxnSpLocks/>
          </p:cNvCxnSpPr>
          <p:nvPr/>
        </p:nvCxnSpPr>
        <p:spPr>
          <a:xfrm flipV="1">
            <a:off x="2542748" y="5168007"/>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2542748" y="3712277"/>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V="1">
            <a:off x="2542748" y="2486763"/>
            <a:ext cx="9410186" cy="1"/>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Content Placeholder 12"/>
          <p:cNvSpPr txBox="1">
            <a:spLocks/>
          </p:cNvSpPr>
          <p:nvPr/>
        </p:nvSpPr>
        <p:spPr>
          <a:xfrm>
            <a:off x="2685207" y="1620781"/>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Global</a:t>
            </a:r>
          </a:p>
        </p:txBody>
      </p:sp>
      <p:sp>
        <p:nvSpPr>
          <p:cNvPr id="63" name="Content Placeholder 12"/>
          <p:cNvSpPr txBox="1">
            <a:spLocks/>
          </p:cNvSpPr>
          <p:nvPr/>
        </p:nvSpPr>
        <p:spPr>
          <a:xfrm>
            <a:off x="2685207" y="2660775"/>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U.S. Government</a:t>
            </a:r>
          </a:p>
        </p:txBody>
      </p:sp>
      <p:sp>
        <p:nvSpPr>
          <p:cNvPr id="64" name="Content Placeholder 12"/>
          <p:cNvSpPr txBox="1">
            <a:spLocks/>
          </p:cNvSpPr>
          <p:nvPr/>
        </p:nvSpPr>
        <p:spPr>
          <a:xfrm>
            <a:off x="2685207" y="3868805"/>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Industry</a:t>
            </a:r>
          </a:p>
        </p:txBody>
      </p:sp>
      <p:sp>
        <p:nvSpPr>
          <p:cNvPr id="66" name="Content Placeholder 12"/>
          <p:cNvSpPr txBox="1">
            <a:spLocks/>
          </p:cNvSpPr>
          <p:nvPr/>
        </p:nvSpPr>
        <p:spPr>
          <a:xfrm>
            <a:off x="2685207" y="5324534"/>
            <a:ext cx="1326506" cy="338146"/>
          </a:xfrm>
          <a:prstGeom prst="rect">
            <a:avLst/>
          </a:prstGeom>
        </p:spPr>
        <p:txBody>
          <a:bodyPr vert="horz" lIns="0" tIns="0" rIns="0" bIns="0" rtlCol="0" anchor="t">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marR="0" lvl="0" indent="0" algn="l" defTabSz="685669" rtl="0" eaLnBrk="1" fontAlgn="auto" latinLnBrk="0" hangingPunct="1">
              <a:lnSpc>
                <a:spcPct val="100000"/>
              </a:lnSpc>
              <a:spcBef>
                <a:spcPts val="750"/>
              </a:spcBef>
              <a:spcAft>
                <a:spcPts val="0"/>
              </a:spcAft>
              <a:buClr>
                <a:srgbClr val="8DC63F"/>
              </a:buClr>
              <a:buSzPct val="100000"/>
              <a:buFont typeface="Arial"/>
              <a:buNone/>
              <a:tabLst/>
              <a:defRPr/>
            </a:pPr>
            <a:r>
              <a:rPr kumimoji="0" lang="en-US" sz="1836" b="0" i="0" u="none" strike="noStrike" kern="1200" cap="none" spc="0" normalizeH="0" baseline="0" noProof="0">
                <a:ln>
                  <a:noFill/>
                </a:ln>
                <a:solidFill>
                  <a:srgbClr val="0072C6"/>
                </a:solidFill>
                <a:effectLst/>
                <a:uLnTx/>
                <a:uFillTx/>
                <a:latin typeface="Segoe UI Semibold" panose="020B0702040204020203" pitchFamily="34" charset="0"/>
                <a:cs typeface="Segoe UI Semibold" panose="020B0702040204020203" pitchFamily="34" charset="0"/>
              </a:rPr>
              <a:t>Regional</a:t>
            </a:r>
          </a:p>
        </p:txBody>
      </p:sp>
      <p:sp>
        <p:nvSpPr>
          <p:cNvPr id="69" name="Freeform 10"/>
          <p:cNvSpPr/>
          <p:nvPr/>
        </p:nvSpPr>
        <p:spPr>
          <a:xfrm rot="16200000">
            <a:off x="4022585" y="1947169"/>
            <a:ext cx="485950" cy="485950"/>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3"/>
          <p:cNvSpPr/>
          <p:nvPr/>
        </p:nvSpPr>
        <p:spPr bwMode="auto">
          <a:xfrm>
            <a:off x="3995143" y="4655874"/>
            <a:ext cx="557104" cy="418151"/>
          </a:xfrm>
          <a:custGeom>
            <a:avLst/>
            <a:gdLst/>
            <a:ahLst/>
            <a:cxnLst/>
            <a:rect l="l" t="t" r="r" b="b"/>
            <a:pathLst>
              <a:path w="6576060" h="4935855">
                <a:moveTo>
                  <a:pt x="5153046" y="3338830"/>
                </a:moveTo>
                <a:lnTo>
                  <a:pt x="5883291" y="3338830"/>
                </a:lnTo>
                <a:cubicBezTo>
                  <a:pt x="5910472" y="3338830"/>
                  <a:pt x="5932506" y="3360864"/>
                  <a:pt x="5932506" y="3388045"/>
                </a:cubicBezTo>
                <a:lnTo>
                  <a:pt x="5932506" y="4518340"/>
                </a:lnTo>
                <a:cubicBezTo>
                  <a:pt x="5932506" y="4545521"/>
                  <a:pt x="5910472" y="4567555"/>
                  <a:pt x="5883291" y="4567555"/>
                </a:cubicBezTo>
                <a:lnTo>
                  <a:pt x="5153046" y="4567555"/>
                </a:lnTo>
                <a:cubicBezTo>
                  <a:pt x="5125865" y="4567555"/>
                  <a:pt x="5103831" y="4545521"/>
                  <a:pt x="5103831" y="4518340"/>
                </a:cubicBezTo>
                <a:lnTo>
                  <a:pt x="5103831" y="3388045"/>
                </a:lnTo>
                <a:cubicBezTo>
                  <a:pt x="5103831" y="3360864"/>
                  <a:pt x="5125865" y="3338830"/>
                  <a:pt x="5153046" y="3338830"/>
                </a:cubicBezTo>
                <a:close/>
                <a:moveTo>
                  <a:pt x="2813706" y="3338830"/>
                </a:moveTo>
                <a:lnTo>
                  <a:pt x="3543951" y="3338830"/>
                </a:lnTo>
                <a:cubicBezTo>
                  <a:pt x="3571132" y="3338830"/>
                  <a:pt x="3593166" y="3360864"/>
                  <a:pt x="3593166" y="3388045"/>
                </a:cubicBezTo>
                <a:lnTo>
                  <a:pt x="3593166" y="4518340"/>
                </a:lnTo>
                <a:cubicBezTo>
                  <a:pt x="3593166" y="4545521"/>
                  <a:pt x="3571132" y="4567555"/>
                  <a:pt x="3543951" y="4567555"/>
                </a:cubicBezTo>
                <a:lnTo>
                  <a:pt x="2813706" y="4567555"/>
                </a:lnTo>
                <a:cubicBezTo>
                  <a:pt x="2786525" y="4567555"/>
                  <a:pt x="2764491" y="4545521"/>
                  <a:pt x="2764491" y="4518340"/>
                </a:cubicBezTo>
                <a:lnTo>
                  <a:pt x="2764491" y="3388045"/>
                </a:lnTo>
                <a:cubicBezTo>
                  <a:pt x="2764491" y="3360864"/>
                  <a:pt x="2786525" y="3338830"/>
                  <a:pt x="2813706" y="3338830"/>
                </a:cubicBezTo>
                <a:close/>
                <a:moveTo>
                  <a:pt x="694076" y="3338830"/>
                </a:moveTo>
                <a:lnTo>
                  <a:pt x="1424321" y="3338830"/>
                </a:lnTo>
                <a:cubicBezTo>
                  <a:pt x="1451502" y="3338830"/>
                  <a:pt x="1473536" y="3360864"/>
                  <a:pt x="1473536" y="3388045"/>
                </a:cubicBezTo>
                <a:lnTo>
                  <a:pt x="1473536" y="4518340"/>
                </a:lnTo>
                <a:cubicBezTo>
                  <a:pt x="1473536" y="4545521"/>
                  <a:pt x="1451502" y="4567555"/>
                  <a:pt x="1424321" y="4567555"/>
                </a:cubicBezTo>
                <a:lnTo>
                  <a:pt x="694076" y="4567555"/>
                </a:lnTo>
                <a:cubicBezTo>
                  <a:pt x="666895" y="4567555"/>
                  <a:pt x="644861" y="4545521"/>
                  <a:pt x="644861" y="4518340"/>
                </a:cubicBezTo>
                <a:lnTo>
                  <a:pt x="644861" y="3388045"/>
                </a:lnTo>
                <a:cubicBezTo>
                  <a:pt x="644861" y="3360864"/>
                  <a:pt x="666895" y="3338830"/>
                  <a:pt x="694076" y="3338830"/>
                </a:cubicBezTo>
                <a:close/>
                <a:moveTo>
                  <a:pt x="5046027" y="3240405"/>
                </a:moveTo>
                <a:cubicBezTo>
                  <a:pt x="5010880" y="3240405"/>
                  <a:pt x="4982387" y="3268898"/>
                  <a:pt x="4982387" y="3304045"/>
                </a:cubicBezTo>
                <a:lnTo>
                  <a:pt x="4982387" y="4602340"/>
                </a:lnTo>
                <a:cubicBezTo>
                  <a:pt x="4982387" y="4637487"/>
                  <a:pt x="5010880" y="4665980"/>
                  <a:pt x="5046027" y="4665980"/>
                </a:cubicBezTo>
                <a:lnTo>
                  <a:pt x="5990310" y="4665980"/>
                </a:lnTo>
                <a:cubicBezTo>
                  <a:pt x="6025457" y="4665980"/>
                  <a:pt x="6053950" y="4637487"/>
                  <a:pt x="6053950" y="4602340"/>
                </a:cubicBezTo>
                <a:lnTo>
                  <a:pt x="6053950" y="3304045"/>
                </a:lnTo>
                <a:cubicBezTo>
                  <a:pt x="6053950" y="3268898"/>
                  <a:pt x="6025457" y="3240405"/>
                  <a:pt x="5990310" y="3240405"/>
                </a:cubicBezTo>
                <a:close/>
                <a:moveTo>
                  <a:pt x="2706687" y="3240405"/>
                </a:moveTo>
                <a:cubicBezTo>
                  <a:pt x="2671540" y="3240405"/>
                  <a:pt x="2643047" y="3268898"/>
                  <a:pt x="2643047" y="3304045"/>
                </a:cubicBezTo>
                <a:lnTo>
                  <a:pt x="2643047" y="4602340"/>
                </a:lnTo>
                <a:cubicBezTo>
                  <a:pt x="2643047" y="4637487"/>
                  <a:pt x="2671540" y="4665980"/>
                  <a:pt x="2706687" y="4665980"/>
                </a:cubicBezTo>
                <a:lnTo>
                  <a:pt x="3650970" y="4665980"/>
                </a:lnTo>
                <a:cubicBezTo>
                  <a:pt x="3686117" y="4665980"/>
                  <a:pt x="3714610" y="4637487"/>
                  <a:pt x="3714610" y="4602340"/>
                </a:cubicBezTo>
                <a:lnTo>
                  <a:pt x="3714610" y="3304045"/>
                </a:lnTo>
                <a:cubicBezTo>
                  <a:pt x="3714610" y="3268898"/>
                  <a:pt x="3686117" y="3240405"/>
                  <a:pt x="3650970" y="3240405"/>
                </a:cubicBezTo>
                <a:close/>
                <a:moveTo>
                  <a:pt x="587057" y="3240405"/>
                </a:moveTo>
                <a:cubicBezTo>
                  <a:pt x="551910" y="3240405"/>
                  <a:pt x="523417" y="3268898"/>
                  <a:pt x="523417" y="3304045"/>
                </a:cubicBezTo>
                <a:lnTo>
                  <a:pt x="523417" y="4602340"/>
                </a:lnTo>
                <a:cubicBezTo>
                  <a:pt x="523417" y="4637487"/>
                  <a:pt x="551910" y="4665980"/>
                  <a:pt x="587057" y="4665980"/>
                </a:cubicBezTo>
                <a:lnTo>
                  <a:pt x="1531340" y="4665980"/>
                </a:lnTo>
                <a:cubicBezTo>
                  <a:pt x="1566487" y="4665980"/>
                  <a:pt x="1594980" y="4637487"/>
                  <a:pt x="1594980" y="4602340"/>
                </a:cubicBezTo>
                <a:lnTo>
                  <a:pt x="1594980" y="3304045"/>
                </a:lnTo>
                <a:cubicBezTo>
                  <a:pt x="1594980" y="3268898"/>
                  <a:pt x="1566487" y="3240405"/>
                  <a:pt x="1531340" y="3240405"/>
                </a:cubicBezTo>
                <a:close/>
                <a:moveTo>
                  <a:pt x="5257799" y="1871665"/>
                </a:moveTo>
                <a:cubicBezTo>
                  <a:pt x="5489435" y="1871665"/>
                  <a:pt x="5677213" y="2053758"/>
                  <a:pt x="5677213" y="2278380"/>
                </a:cubicBezTo>
                <a:cubicBezTo>
                  <a:pt x="5677213" y="2503002"/>
                  <a:pt x="5489435" y="2685095"/>
                  <a:pt x="5257799" y="2685095"/>
                </a:cubicBezTo>
                <a:cubicBezTo>
                  <a:pt x="5026163" y="2685095"/>
                  <a:pt x="4838385" y="2503002"/>
                  <a:pt x="4838385" y="2278380"/>
                </a:cubicBezTo>
                <a:cubicBezTo>
                  <a:pt x="4838385" y="2053758"/>
                  <a:pt x="5026163" y="1871665"/>
                  <a:pt x="5257799" y="1871665"/>
                </a:cubicBezTo>
                <a:close/>
                <a:moveTo>
                  <a:pt x="3092449" y="1871665"/>
                </a:moveTo>
                <a:cubicBezTo>
                  <a:pt x="3324085" y="1871665"/>
                  <a:pt x="3511863" y="2053758"/>
                  <a:pt x="3511863" y="2278380"/>
                </a:cubicBezTo>
                <a:cubicBezTo>
                  <a:pt x="3511863" y="2503002"/>
                  <a:pt x="3324085" y="2685095"/>
                  <a:pt x="3092449" y="2685095"/>
                </a:cubicBezTo>
                <a:cubicBezTo>
                  <a:pt x="2860813" y="2685095"/>
                  <a:pt x="2673035" y="2503002"/>
                  <a:pt x="2673035" y="2278380"/>
                </a:cubicBezTo>
                <a:cubicBezTo>
                  <a:pt x="2673035" y="2053758"/>
                  <a:pt x="2860813" y="1871665"/>
                  <a:pt x="3092449" y="1871665"/>
                </a:cubicBezTo>
                <a:close/>
                <a:moveTo>
                  <a:pt x="5257800" y="1770380"/>
                </a:moveTo>
                <a:cubicBezTo>
                  <a:pt x="4970225" y="1770380"/>
                  <a:pt x="4737100" y="1997819"/>
                  <a:pt x="4737100" y="2278380"/>
                </a:cubicBezTo>
                <a:cubicBezTo>
                  <a:pt x="4737100" y="2558941"/>
                  <a:pt x="4970225" y="2786380"/>
                  <a:pt x="5257800" y="2786380"/>
                </a:cubicBezTo>
                <a:cubicBezTo>
                  <a:pt x="5545375" y="2786380"/>
                  <a:pt x="5778500" y="2558941"/>
                  <a:pt x="5778500" y="2278380"/>
                </a:cubicBezTo>
                <a:cubicBezTo>
                  <a:pt x="5778500" y="1997819"/>
                  <a:pt x="5545375" y="1770380"/>
                  <a:pt x="5257800" y="1770380"/>
                </a:cubicBezTo>
                <a:close/>
                <a:moveTo>
                  <a:pt x="3092450" y="1770380"/>
                </a:moveTo>
                <a:cubicBezTo>
                  <a:pt x="2804875" y="1770380"/>
                  <a:pt x="2571750" y="1997819"/>
                  <a:pt x="2571750" y="2278380"/>
                </a:cubicBezTo>
                <a:cubicBezTo>
                  <a:pt x="2571750" y="2558941"/>
                  <a:pt x="2804875" y="2786380"/>
                  <a:pt x="3092450" y="2786380"/>
                </a:cubicBezTo>
                <a:cubicBezTo>
                  <a:pt x="3380025" y="2786380"/>
                  <a:pt x="3613150" y="2558941"/>
                  <a:pt x="3613150" y="2278380"/>
                </a:cubicBezTo>
                <a:cubicBezTo>
                  <a:pt x="3613150" y="1997819"/>
                  <a:pt x="3380025" y="1770380"/>
                  <a:pt x="3092450" y="1770380"/>
                </a:cubicBezTo>
                <a:close/>
                <a:moveTo>
                  <a:pt x="2049780" y="0"/>
                </a:moveTo>
                <a:lnTo>
                  <a:pt x="4297679" y="2259330"/>
                </a:lnTo>
                <a:lnTo>
                  <a:pt x="4297680" y="2259330"/>
                </a:lnTo>
                <a:lnTo>
                  <a:pt x="4297680" y="0"/>
                </a:lnTo>
                <a:lnTo>
                  <a:pt x="6484619" y="2259330"/>
                </a:lnTo>
                <a:lnTo>
                  <a:pt x="6576060" y="2259330"/>
                </a:lnTo>
                <a:lnTo>
                  <a:pt x="6576060" y="4935855"/>
                </a:lnTo>
                <a:lnTo>
                  <a:pt x="0" y="4935855"/>
                </a:lnTo>
                <a:lnTo>
                  <a:pt x="0" y="2259330"/>
                </a:lnTo>
                <a:lnTo>
                  <a:pt x="437415" y="2259330"/>
                </a:lnTo>
                <a:cubicBezTo>
                  <a:pt x="435276" y="2254675"/>
                  <a:pt x="434341" y="2249498"/>
                  <a:pt x="434341" y="2244103"/>
                </a:cubicBezTo>
                <a:lnTo>
                  <a:pt x="434341" y="1220459"/>
                </a:lnTo>
                <a:cubicBezTo>
                  <a:pt x="434341" y="1195215"/>
                  <a:pt x="454805" y="1174751"/>
                  <a:pt x="480049" y="1174751"/>
                </a:cubicBezTo>
                <a:lnTo>
                  <a:pt x="1158253" y="1174751"/>
                </a:lnTo>
                <a:cubicBezTo>
                  <a:pt x="1183497" y="1174751"/>
                  <a:pt x="1203961" y="1195215"/>
                  <a:pt x="1203961" y="1220459"/>
                </a:cubicBezTo>
                <a:lnTo>
                  <a:pt x="1203961" y="2244103"/>
                </a:lnTo>
                <a:lnTo>
                  <a:pt x="1200887" y="2259330"/>
                </a:lnTo>
                <a:lnTo>
                  <a:pt x="2049780" y="2259330"/>
                </a:lnTo>
                <a:close/>
              </a:path>
            </a:pathLst>
          </a:custGeom>
          <a:noFill/>
          <a:ln w="6350">
            <a:solidFill>
              <a:schemeClr val="accent1"/>
            </a:solidFill>
          </a:ln>
        </p:spPr>
        <p:txBody>
          <a:bodyPr vert="horz" wrap="square" lIns="93247" tIns="46623" rIns="93247" bIns="46623"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2" name="Rounded Rectangle 3"/>
          <p:cNvSpPr/>
          <p:nvPr/>
        </p:nvSpPr>
        <p:spPr bwMode="auto">
          <a:xfrm>
            <a:off x="4149012" y="6177290"/>
            <a:ext cx="315812" cy="473862"/>
          </a:xfrm>
          <a:custGeom>
            <a:avLst/>
            <a:gdLst/>
            <a:ahLst/>
            <a:cxnLst/>
            <a:rect l="l" t="t" r="r" b="b"/>
            <a:pathLst>
              <a:path w="1742632" h="2614718">
                <a:moveTo>
                  <a:pt x="871316" y="509739"/>
                </a:moveTo>
                <a:cubicBezTo>
                  <a:pt x="671056" y="509739"/>
                  <a:pt x="508713" y="672082"/>
                  <a:pt x="508713" y="872342"/>
                </a:cubicBezTo>
                <a:cubicBezTo>
                  <a:pt x="508713" y="1072602"/>
                  <a:pt x="671056" y="1234945"/>
                  <a:pt x="871316" y="1234945"/>
                </a:cubicBezTo>
                <a:cubicBezTo>
                  <a:pt x="1071576" y="1234945"/>
                  <a:pt x="1233919" y="1072602"/>
                  <a:pt x="1233919" y="872342"/>
                </a:cubicBezTo>
                <a:cubicBezTo>
                  <a:pt x="1233919" y="672082"/>
                  <a:pt x="1071576" y="509739"/>
                  <a:pt x="871316" y="509739"/>
                </a:cubicBezTo>
                <a:close/>
                <a:moveTo>
                  <a:pt x="874265" y="4"/>
                </a:moveTo>
                <a:cubicBezTo>
                  <a:pt x="1097252" y="760"/>
                  <a:pt x="1319952" y="86583"/>
                  <a:pt x="1489511" y="257292"/>
                </a:cubicBezTo>
                <a:cubicBezTo>
                  <a:pt x="1828628" y="598713"/>
                  <a:pt x="1826761" y="1150398"/>
                  <a:pt x="1485341" y="1489512"/>
                </a:cubicBezTo>
                <a:cubicBezTo>
                  <a:pt x="1214042" y="1758980"/>
                  <a:pt x="1107637" y="1820083"/>
                  <a:pt x="990890" y="2506084"/>
                </a:cubicBezTo>
                <a:cubicBezTo>
                  <a:pt x="983667" y="2543071"/>
                  <a:pt x="964542" y="2611015"/>
                  <a:pt x="878739" y="2614665"/>
                </a:cubicBezTo>
                <a:cubicBezTo>
                  <a:pt x="767906" y="2617046"/>
                  <a:pt x="753044" y="2539011"/>
                  <a:pt x="749514" y="2506733"/>
                </a:cubicBezTo>
                <a:cubicBezTo>
                  <a:pt x="666724" y="1823100"/>
                  <a:pt x="522350" y="1756399"/>
                  <a:pt x="253122" y="1485342"/>
                </a:cubicBezTo>
                <a:cubicBezTo>
                  <a:pt x="-85996" y="1143921"/>
                  <a:pt x="-84129" y="592236"/>
                  <a:pt x="257292" y="253122"/>
                </a:cubicBezTo>
                <a:cubicBezTo>
                  <a:pt x="428003" y="83563"/>
                  <a:pt x="651278" y="-748"/>
                  <a:pt x="874265" y="4"/>
                </a:cubicBezTo>
                <a:close/>
              </a:path>
            </a:pathLst>
          </a:custGeom>
          <a:noFill/>
          <a:ln w="6350">
            <a:solidFill>
              <a:schemeClr val="accent1"/>
            </a:solidFill>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err="1">
              <a:ln>
                <a:noFill/>
              </a:ln>
              <a:solidFill>
                <a:srgbClr val="505050"/>
              </a:solidFill>
              <a:effectLst/>
              <a:uLnTx/>
              <a:uFillTx/>
              <a:latin typeface="Segoe UI"/>
              <a:ea typeface="+mn-ea"/>
              <a:cs typeface="+mn-cs"/>
            </a:endParaRPr>
          </a:p>
        </p:txBody>
      </p:sp>
      <p:sp>
        <p:nvSpPr>
          <p:cNvPr id="73" name="Rectangle 21"/>
          <p:cNvSpPr/>
          <p:nvPr/>
        </p:nvSpPr>
        <p:spPr>
          <a:xfrm>
            <a:off x="4047699" y="3132261"/>
            <a:ext cx="504546" cy="487294"/>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03" tIns="95103" rIns="95103" bIns="95103" numCol="1" spcCol="0" rtlCol="0" fromWordArt="0" anchor="b" anchorCtr="0" forceAA="0" compatLnSpc="1">
            <a:prstTxWarp prst="textNoShape">
              <a:avLst/>
            </a:prstTxWarp>
            <a:no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0951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p:stCondLst>
                              <p:cond delay="1500"/>
                            </p:stCondLst>
                            <p:childTnLst>
                              <p:par>
                                <p:cTn id="62" presetID="10" presetClass="entr" presetSubtype="0"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6" grpId="0"/>
      <p:bldP spid="69" grpId="0" animBg="1"/>
      <p:bldP spid="70" grpId="0" animBg="1"/>
      <p:bldP spid="72" grpId="0" animBg="1"/>
      <p:bldP spid="7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A7BBEBF-B2C4-4C54-98E0-1F911F3B1DC5}"/>
              </a:ext>
              <a:ext uri="{C183D7F6-B498-43B3-948B-1728B52AA6E4}">
                <adec:decorative xmlns:adec="http://schemas.microsoft.com/office/drawing/2017/decorative" val="1"/>
              </a:ext>
            </a:extLst>
          </p:cNvPr>
          <p:cNvSpPr/>
          <p:nvPr/>
        </p:nvSpPr>
        <p:spPr bwMode="auto">
          <a:xfrm>
            <a:off x="8454822" y="5126871"/>
            <a:ext cx="1272859" cy="1272859"/>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D3706900-4D6F-45E5-ACC7-3EDE92393158}"/>
              </a:ext>
              <a:ext uri="{C183D7F6-B498-43B3-948B-1728B52AA6E4}">
                <adec:decorative xmlns:adec="http://schemas.microsoft.com/office/drawing/2017/decorative" val="1"/>
              </a:ext>
            </a:extLst>
          </p:cNvPr>
          <p:cNvSpPr/>
          <p:nvPr/>
        </p:nvSpPr>
        <p:spPr bwMode="auto">
          <a:xfrm>
            <a:off x="3012751" y="5250388"/>
            <a:ext cx="1269240" cy="1269240"/>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8EBC1978-EEA8-4D4B-B48E-9A44FE561F98}"/>
              </a:ext>
              <a:ext uri="{C183D7F6-B498-43B3-948B-1728B52AA6E4}">
                <adec:decorative xmlns:adec="http://schemas.microsoft.com/office/drawing/2017/decorative" val="1"/>
              </a:ext>
            </a:extLst>
          </p:cNvPr>
          <p:cNvSpPr/>
          <p:nvPr/>
        </p:nvSpPr>
        <p:spPr bwMode="auto">
          <a:xfrm>
            <a:off x="3283644" y="5095517"/>
            <a:ext cx="700491" cy="5344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E22DA525-499F-42B3-90D3-4095FDA0D4E3}"/>
              </a:ext>
              <a:ext uri="{C183D7F6-B498-43B3-948B-1728B52AA6E4}">
                <adec:decorative xmlns:adec="http://schemas.microsoft.com/office/drawing/2017/decorative" val="1"/>
              </a:ext>
            </a:extLst>
          </p:cNvPr>
          <p:cNvSpPr/>
          <p:nvPr/>
        </p:nvSpPr>
        <p:spPr bwMode="auto">
          <a:xfrm>
            <a:off x="4875352" y="1571899"/>
            <a:ext cx="2610749" cy="2558753"/>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36DF0D71-0849-4CE4-9DBC-BC7EBF765FFA}"/>
              </a:ext>
              <a:ext uri="{C183D7F6-B498-43B3-948B-1728B52AA6E4}">
                <adec:decorative xmlns:adec="http://schemas.microsoft.com/office/drawing/2017/decorative" val="1"/>
              </a:ext>
            </a:extLst>
          </p:cNvPr>
          <p:cNvSpPr/>
          <p:nvPr/>
        </p:nvSpPr>
        <p:spPr bwMode="auto">
          <a:xfrm>
            <a:off x="750253" y="1672603"/>
            <a:ext cx="2327490" cy="232749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 name="Straight Arrow Connector 16">
            <a:extLst>
              <a:ext uri="{FF2B5EF4-FFF2-40B4-BE49-F238E27FC236}">
                <a16:creationId xmlns:a16="http://schemas.microsoft.com/office/drawing/2014/main" id="{D0B2575C-213E-4A0A-8A96-262AB43A4B88}"/>
              </a:ext>
              <a:ext uri="{C183D7F6-B498-43B3-948B-1728B52AA6E4}">
                <adec:decorative xmlns:adec="http://schemas.microsoft.com/office/drawing/2017/decorative" val="1"/>
              </a:ext>
            </a:extLst>
          </p:cNvPr>
          <p:cNvCxnSpPr>
            <a:cxnSpLocks/>
            <a:endCxn id="45" idx="15"/>
          </p:cNvCxnSpPr>
          <p:nvPr/>
        </p:nvCxnSpPr>
        <p:spPr>
          <a:xfrm flipH="1">
            <a:off x="7241263" y="4116048"/>
            <a:ext cx="1499494" cy="3852"/>
          </a:xfrm>
          <a:prstGeom prst="straightConnector1">
            <a:avLst/>
          </a:prstGeom>
          <a:noFill/>
          <a:ln w="28575" cap="rnd" cmpd="sng" algn="ctr">
            <a:solidFill>
              <a:srgbClr val="0072C6"/>
            </a:solidFill>
            <a:prstDash val="sysDot"/>
            <a:headEnd type="none"/>
            <a:tailEnd type="triangle"/>
          </a:ln>
          <a:effectLst/>
        </p:spPr>
      </p:cxnSp>
      <p:cxnSp>
        <p:nvCxnSpPr>
          <p:cNvPr id="18" name="Straight Arrow Connector 17">
            <a:extLst>
              <a:ext uri="{FF2B5EF4-FFF2-40B4-BE49-F238E27FC236}">
                <a16:creationId xmlns:a16="http://schemas.microsoft.com/office/drawing/2014/main" id="{1FBB5387-4003-4018-8D2B-6EE006D4BF89}"/>
              </a:ext>
              <a:ext uri="{C183D7F6-B498-43B3-948B-1728B52AA6E4}">
                <adec:decorative xmlns:adec="http://schemas.microsoft.com/office/drawing/2017/decorative" val="1"/>
              </a:ext>
            </a:extLst>
          </p:cNvPr>
          <p:cNvCxnSpPr>
            <a:cxnSpLocks/>
          </p:cNvCxnSpPr>
          <p:nvPr/>
        </p:nvCxnSpPr>
        <p:spPr>
          <a:xfrm>
            <a:off x="7234789" y="3802158"/>
            <a:ext cx="1574792" cy="0"/>
          </a:xfrm>
          <a:prstGeom prst="straightConnector1">
            <a:avLst/>
          </a:prstGeom>
          <a:noFill/>
          <a:ln w="28575" cap="rnd" cmpd="sng" algn="ctr">
            <a:solidFill>
              <a:srgbClr val="0072C6"/>
            </a:solidFill>
            <a:prstDash val="sysDot"/>
            <a:headEnd type="none"/>
            <a:tailEnd type="triangle"/>
          </a:ln>
          <a:effectLst/>
        </p:spPr>
      </p:cxnSp>
      <p:cxnSp>
        <p:nvCxnSpPr>
          <p:cNvPr id="19" name="Straight Arrow Connector 18">
            <a:extLst>
              <a:ext uri="{FF2B5EF4-FFF2-40B4-BE49-F238E27FC236}">
                <a16:creationId xmlns:a16="http://schemas.microsoft.com/office/drawing/2014/main" id="{4DD79ADB-818A-4DA4-B144-AE67B2896FF9}"/>
              </a:ext>
              <a:ext uri="{C183D7F6-B498-43B3-948B-1728B52AA6E4}">
                <adec:decorative xmlns:adec="http://schemas.microsoft.com/office/drawing/2017/decorative" val="1"/>
              </a:ext>
            </a:extLst>
          </p:cNvPr>
          <p:cNvCxnSpPr>
            <a:cxnSpLocks/>
          </p:cNvCxnSpPr>
          <p:nvPr/>
        </p:nvCxnSpPr>
        <p:spPr>
          <a:xfrm flipH="1">
            <a:off x="2870277" y="3727686"/>
            <a:ext cx="2170694" cy="0"/>
          </a:xfrm>
          <a:prstGeom prst="straightConnector1">
            <a:avLst/>
          </a:prstGeom>
          <a:noFill/>
          <a:ln w="28575" cap="rnd" cmpd="sng" algn="ctr">
            <a:solidFill>
              <a:srgbClr val="0072C6"/>
            </a:solidFill>
            <a:prstDash val="sysDot"/>
            <a:headEnd type="triangle" w="sm" len="med"/>
            <a:tailEnd type="triangle"/>
          </a:ln>
          <a:effectLst/>
        </p:spPr>
      </p:cxnSp>
      <p:pic>
        <p:nvPicPr>
          <p:cNvPr id="20" name="Picture 19">
            <a:extLst>
              <a:ext uri="{FF2B5EF4-FFF2-40B4-BE49-F238E27FC236}">
                <a16:creationId xmlns:a16="http://schemas.microsoft.com/office/drawing/2014/main" id="{8FA7B4D6-D2A1-4C8F-B8F6-918DD3F29CB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5690" y="2627088"/>
            <a:ext cx="600124" cy="397265"/>
          </a:xfrm>
          <a:prstGeom prst="rect">
            <a:avLst/>
          </a:prstGeom>
        </p:spPr>
      </p:pic>
      <p:grpSp>
        <p:nvGrpSpPr>
          <p:cNvPr id="21" name="Group 20">
            <a:extLst>
              <a:ext uri="{FF2B5EF4-FFF2-40B4-BE49-F238E27FC236}">
                <a16:creationId xmlns:a16="http://schemas.microsoft.com/office/drawing/2014/main" id="{AABFCEBE-7701-415F-8963-61C29F5149B5}"/>
              </a:ext>
              <a:ext uri="{C183D7F6-B498-43B3-948B-1728B52AA6E4}">
                <adec:decorative xmlns:adec="http://schemas.microsoft.com/office/drawing/2017/decorative" val="1"/>
              </a:ext>
            </a:extLst>
          </p:cNvPr>
          <p:cNvGrpSpPr/>
          <p:nvPr/>
        </p:nvGrpSpPr>
        <p:grpSpPr>
          <a:xfrm>
            <a:off x="606915" y="2588093"/>
            <a:ext cx="334207" cy="334207"/>
            <a:chOff x="368699" y="3596110"/>
            <a:chExt cx="334255" cy="334255"/>
          </a:xfrm>
        </p:grpSpPr>
        <p:sp>
          <p:nvSpPr>
            <p:cNvPr id="22" name="Rectangle: Rounded Corners 21">
              <a:extLst>
                <a:ext uri="{FF2B5EF4-FFF2-40B4-BE49-F238E27FC236}">
                  <a16:creationId xmlns:a16="http://schemas.microsoft.com/office/drawing/2014/main" id="{58FAE0E6-D2D1-4F04-A189-98DCF69A63A1}"/>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5E88C7AA-3521-49C4-BAC0-096FF01E3B0C}"/>
                </a:ext>
              </a:extLst>
            </p:cNvPr>
            <p:cNvGrpSpPr/>
            <p:nvPr/>
          </p:nvGrpSpPr>
          <p:grpSpPr>
            <a:xfrm>
              <a:off x="382033" y="3609497"/>
              <a:ext cx="307586" cy="307480"/>
              <a:chOff x="-133735" y="-444418"/>
              <a:chExt cx="9232900" cy="9229725"/>
            </a:xfrm>
            <a:solidFill>
              <a:srgbClr val="505050"/>
            </a:solidFill>
          </p:grpSpPr>
          <p:sp>
            <p:nvSpPr>
              <p:cNvPr id="24" name="Freeform 9">
                <a:extLst>
                  <a:ext uri="{FF2B5EF4-FFF2-40B4-BE49-F238E27FC236}">
                    <a16:creationId xmlns:a16="http://schemas.microsoft.com/office/drawing/2014/main" id="{1A17E738-0839-4727-9A37-7D10FBFB2D9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0">
                <a:extLst>
                  <a:ext uri="{FF2B5EF4-FFF2-40B4-BE49-F238E27FC236}">
                    <a16:creationId xmlns:a16="http://schemas.microsoft.com/office/drawing/2014/main" id="{9C31A1B2-FC60-4946-B7E0-7941827E3233}"/>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26" name="Oval 25">
            <a:extLst>
              <a:ext uri="{FF2B5EF4-FFF2-40B4-BE49-F238E27FC236}">
                <a16:creationId xmlns:a16="http://schemas.microsoft.com/office/drawing/2014/main" id="{7D103917-D297-4958-AA6C-535576F10C5E}"/>
              </a:ext>
              <a:ext uri="{C183D7F6-B498-43B3-948B-1728B52AA6E4}">
                <adec:decorative xmlns:adec="http://schemas.microsoft.com/office/drawing/2017/decorative" val="1"/>
              </a:ext>
            </a:extLst>
          </p:cNvPr>
          <p:cNvSpPr/>
          <p:nvPr/>
        </p:nvSpPr>
        <p:spPr bwMode="auto">
          <a:xfrm>
            <a:off x="9091252" y="1455582"/>
            <a:ext cx="2327491" cy="2327491"/>
          </a:xfrm>
          <a:prstGeom prst="ellipse">
            <a:avLst/>
          </a:prstGeom>
          <a:noFill/>
          <a:ln w="28575" cap="rnd" cmpd="sng" algn="ctr">
            <a:solidFill>
              <a:srgbClr val="0072C6"/>
            </a:solidFill>
            <a:prstDash val="sysDot"/>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 name="Group 26">
            <a:extLst>
              <a:ext uri="{FF2B5EF4-FFF2-40B4-BE49-F238E27FC236}">
                <a16:creationId xmlns:a16="http://schemas.microsoft.com/office/drawing/2014/main" id="{2FD4F0EF-88DA-4662-A4B7-B58828F00546}"/>
              </a:ext>
              <a:ext uri="{C183D7F6-B498-43B3-948B-1728B52AA6E4}">
                <adec:decorative xmlns:adec="http://schemas.microsoft.com/office/drawing/2017/decorative" val="1"/>
              </a:ext>
            </a:extLst>
          </p:cNvPr>
          <p:cNvGrpSpPr/>
          <p:nvPr/>
        </p:nvGrpSpPr>
        <p:grpSpPr>
          <a:xfrm>
            <a:off x="8809581" y="2259384"/>
            <a:ext cx="658782" cy="392421"/>
            <a:chOff x="10227446" y="2986117"/>
            <a:chExt cx="658968" cy="392532"/>
          </a:xfrm>
        </p:grpSpPr>
        <p:grpSp>
          <p:nvGrpSpPr>
            <p:cNvPr id="28" name="Group 27">
              <a:extLst>
                <a:ext uri="{FF2B5EF4-FFF2-40B4-BE49-F238E27FC236}">
                  <a16:creationId xmlns:a16="http://schemas.microsoft.com/office/drawing/2014/main" id="{378B7FE5-538A-41AF-8C04-EA0EC010D3CE}"/>
                </a:ext>
              </a:extLst>
            </p:cNvPr>
            <p:cNvGrpSpPr/>
            <p:nvPr/>
          </p:nvGrpSpPr>
          <p:grpSpPr>
            <a:xfrm>
              <a:off x="10227446" y="2986117"/>
              <a:ext cx="658968" cy="392532"/>
              <a:chOff x="6002760" y="3291875"/>
              <a:chExt cx="3471152" cy="1658849"/>
            </a:xfrm>
          </p:grpSpPr>
          <p:sp>
            <p:nvSpPr>
              <p:cNvPr id="30" name="Rectangle 29">
                <a:extLst>
                  <a:ext uri="{FF2B5EF4-FFF2-40B4-BE49-F238E27FC236}">
                    <a16:creationId xmlns:a16="http://schemas.microsoft.com/office/drawing/2014/main" id="{E9A6FF84-14E3-433C-B485-2542C2C5F90A}"/>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4287541B-8C4E-4387-9EEB-71F5DCFD0641}"/>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9" name="icon GEARS">
              <a:extLst>
                <a:ext uri="{FF2B5EF4-FFF2-40B4-BE49-F238E27FC236}">
                  <a16:creationId xmlns:a16="http://schemas.microsoft.com/office/drawing/2014/main" id="{5CE51160-EB28-4D83-A04F-CF553ACD6502}"/>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p:spPr>
          <p:txBody>
            <a:bodyPr/>
            <a:lstStyle/>
            <a:p>
              <a:pPr marL="0" marR="0" lvl="0" indent="0" algn="l" defTabSz="912894"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noFill/>
                <a:effectLst/>
                <a:uLnTx/>
                <a:uFillTx/>
                <a:latin typeface="Segoe UI"/>
                <a:ea typeface="ＭＳ Ｐゴシック" charset="0"/>
                <a:cs typeface="+mn-cs"/>
              </a:endParaRPr>
            </a:p>
          </p:txBody>
        </p:sp>
      </p:grpSp>
      <p:grpSp>
        <p:nvGrpSpPr>
          <p:cNvPr id="32" name="Group 31">
            <a:extLst>
              <a:ext uri="{FF2B5EF4-FFF2-40B4-BE49-F238E27FC236}">
                <a16:creationId xmlns:a16="http://schemas.microsoft.com/office/drawing/2014/main" id="{F99A1199-DEE2-490F-9926-1A016D3FD40C}"/>
              </a:ext>
              <a:ext uri="{C183D7F6-B498-43B3-948B-1728B52AA6E4}">
                <adec:decorative xmlns:adec="http://schemas.microsoft.com/office/drawing/2017/decorative" val="1"/>
              </a:ext>
            </a:extLst>
          </p:cNvPr>
          <p:cNvGrpSpPr/>
          <p:nvPr/>
        </p:nvGrpSpPr>
        <p:grpSpPr>
          <a:xfrm>
            <a:off x="9979758" y="2823937"/>
            <a:ext cx="1457653" cy="958488"/>
            <a:chOff x="9672284" y="4037895"/>
            <a:chExt cx="1457859" cy="958624"/>
          </a:xfrm>
          <a:solidFill>
            <a:srgbClr val="FFFFFF"/>
          </a:solidFill>
        </p:grpSpPr>
        <p:sp>
          <p:nvSpPr>
            <p:cNvPr id="33" name="Freeform 38">
              <a:extLst>
                <a:ext uri="{FF2B5EF4-FFF2-40B4-BE49-F238E27FC236}">
                  <a16:creationId xmlns:a16="http://schemas.microsoft.com/office/drawing/2014/main" id="{E5286756-60E3-435F-A42C-273A4738418A}"/>
                </a:ext>
              </a:extLst>
            </p:cNvPr>
            <p:cNvSpPr>
              <a:spLocks/>
            </p:cNvSpPr>
            <p:nvPr/>
          </p:nvSpPr>
          <p:spPr bwMode="auto">
            <a:xfrm>
              <a:off x="9672284" y="4037895"/>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4B66ED61-FAF3-4BF3-863B-4C5ECC541417}"/>
                </a:ext>
              </a:extLst>
            </p:cNvPr>
            <p:cNvSpPr txBox="1"/>
            <p:nvPr/>
          </p:nvSpPr>
          <p:spPr>
            <a:xfrm>
              <a:off x="10067240" y="4378737"/>
              <a:ext cx="556568" cy="197657"/>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SaaS</a:t>
              </a:r>
            </a:p>
          </p:txBody>
        </p:sp>
      </p:grpSp>
      <p:grpSp>
        <p:nvGrpSpPr>
          <p:cNvPr id="35" name="Group 34">
            <a:extLst>
              <a:ext uri="{FF2B5EF4-FFF2-40B4-BE49-F238E27FC236}">
                <a16:creationId xmlns:a16="http://schemas.microsoft.com/office/drawing/2014/main" id="{2118E7A7-4685-4270-8919-9D4DF8A9CB21}"/>
              </a:ext>
              <a:ext uri="{C183D7F6-B498-43B3-948B-1728B52AA6E4}">
                <adec:decorative xmlns:adec="http://schemas.microsoft.com/office/drawing/2017/decorative" val="1"/>
              </a:ext>
            </a:extLst>
          </p:cNvPr>
          <p:cNvGrpSpPr/>
          <p:nvPr/>
        </p:nvGrpSpPr>
        <p:grpSpPr>
          <a:xfrm>
            <a:off x="8843662" y="2845592"/>
            <a:ext cx="1457653" cy="958488"/>
            <a:chOff x="8536027" y="4065050"/>
            <a:chExt cx="1457859" cy="958624"/>
          </a:xfrm>
          <a:solidFill>
            <a:srgbClr val="FFFFFF"/>
          </a:solidFill>
        </p:grpSpPr>
        <p:sp>
          <p:nvSpPr>
            <p:cNvPr id="36" name="Freeform 38">
              <a:extLst>
                <a:ext uri="{FF2B5EF4-FFF2-40B4-BE49-F238E27FC236}">
                  <a16:creationId xmlns:a16="http://schemas.microsoft.com/office/drawing/2014/main" id="{D0BE9A7E-4A6C-4971-A55B-A7B2E62C350D}"/>
                </a:ext>
              </a:extLst>
            </p:cNvPr>
            <p:cNvSpPr>
              <a:spLocks/>
            </p:cNvSpPr>
            <p:nvPr/>
          </p:nvSpPr>
          <p:spPr bwMode="auto">
            <a:xfrm>
              <a:off x="8536027" y="4065050"/>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71C6A036-029C-4A89-B0D8-8A5B41658633}"/>
                </a:ext>
              </a:extLst>
            </p:cNvPr>
            <p:cNvSpPr txBox="1"/>
            <p:nvPr/>
          </p:nvSpPr>
          <p:spPr>
            <a:xfrm>
              <a:off x="8877300" y="4391416"/>
              <a:ext cx="577590" cy="197657"/>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Azure</a:t>
              </a:r>
            </a:p>
          </p:txBody>
        </p:sp>
      </p:grpSp>
      <p:grpSp>
        <p:nvGrpSpPr>
          <p:cNvPr id="38" name="Group 37">
            <a:extLst>
              <a:ext uri="{FF2B5EF4-FFF2-40B4-BE49-F238E27FC236}">
                <a16:creationId xmlns:a16="http://schemas.microsoft.com/office/drawing/2014/main" id="{3525EB63-1BDA-4302-8032-7548A99A6E44}"/>
              </a:ext>
              <a:ext uri="{C183D7F6-B498-43B3-948B-1728B52AA6E4}">
                <adec:decorative xmlns:adec="http://schemas.microsoft.com/office/drawing/2017/decorative" val="1"/>
              </a:ext>
            </a:extLst>
          </p:cNvPr>
          <p:cNvGrpSpPr/>
          <p:nvPr/>
        </p:nvGrpSpPr>
        <p:grpSpPr>
          <a:xfrm>
            <a:off x="10350204" y="3297685"/>
            <a:ext cx="1457653" cy="958488"/>
            <a:chOff x="10042783" y="4517207"/>
            <a:chExt cx="1457859" cy="958624"/>
          </a:xfrm>
          <a:solidFill>
            <a:srgbClr val="FFFFFF"/>
          </a:solidFill>
        </p:grpSpPr>
        <p:sp>
          <p:nvSpPr>
            <p:cNvPr id="39" name="Freeform 38">
              <a:extLst>
                <a:ext uri="{FF2B5EF4-FFF2-40B4-BE49-F238E27FC236}">
                  <a16:creationId xmlns:a16="http://schemas.microsoft.com/office/drawing/2014/main" id="{4559B3BC-7D39-4995-BF07-54478A85DC3B}"/>
                </a:ext>
              </a:extLst>
            </p:cNvPr>
            <p:cNvSpPr>
              <a:spLocks/>
            </p:cNvSpPr>
            <p:nvPr/>
          </p:nvSpPr>
          <p:spPr bwMode="auto">
            <a:xfrm>
              <a:off x="10042783" y="4517207"/>
              <a:ext cx="1457859" cy="9586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0C58C800-3CC4-4F37-88C5-9442D619B4F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22524" y="5027774"/>
              <a:ext cx="965116" cy="213840"/>
            </a:xfrm>
            <a:prstGeom prst="rect">
              <a:avLst/>
            </a:prstGeom>
            <a:grpFill/>
            <a:ln>
              <a:noFill/>
            </a:ln>
          </p:spPr>
        </p:pic>
      </p:grpSp>
      <p:grpSp>
        <p:nvGrpSpPr>
          <p:cNvPr id="41" name="Group 40">
            <a:extLst>
              <a:ext uri="{FF2B5EF4-FFF2-40B4-BE49-F238E27FC236}">
                <a16:creationId xmlns:a16="http://schemas.microsoft.com/office/drawing/2014/main" id="{BC0BD53D-4634-4EED-BB63-BDD558FE731D}"/>
              </a:ext>
              <a:ext uri="{C183D7F6-B498-43B3-948B-1728B52AA6E4}">
                <adec:decorative xmlns:adec="http://schemas.microsoft.com/office/drawing/2017/decorative" val="1"/>
              </a:ext>
            </a:extLst>
          </p:cNvPr>
          <p:cNvGrpSpPr/>
          <p:nvPr/>
        </p:nvGrpSpPr>
        <p:grpSpPr>
          <a:xfrm>
            <a:off x="1654176" y="3669725"/>
            <a:ext cx="536977" cy="741285"/>
            <a:chOff x="12679481" y="-2476193"/>
            <a:chExt cx="7318375" cy="10102850"/>
          </a:xfrm>
          <a:solidFill>
            <a:srgbClr val="505050"/>
          </a:solidFill>
        </p:grpSpPr>
        <p:sp>
          <p:nvSpPr>
            <p:cNvPr id="42" name="Freeform 47">
              <a:extLst>
                <a:ext uri="{FF2B5EF4-FFF2-40B4-BE49-F238E27FC236}">
                  <a16:creationId xmlns:a16="http://schemas.microsoft.com/office/drawing/2014/main" id="{CCFE6AEB-40CD-4FD6-B088-98398054583D}"/>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Rectangle 48">
              <a:extLst>
                <a:ext uri="{FF2B5EF4-FFF2-40B4-BE49-F238E27FC236}">
                  <a16:creationId xmlns:a16="http://schemas.microsoft.com/office/drawing/2014/main" id="{E205C833-9E91-42F2-AE80-0E6580C437E7}"/>
                </a:ext>
              </a:extLst>
            </p:cNvPr>
            <p:cNvSpPr>
              <a:spLocks noChangeArrowheads="1"/>
            </p:cNvSpPr>
            <p:nvPr/>
          </p:nvSpPr>
          <p:spPr bwMode="auto">
            <a:xfrm>
              <a:off x="15335369" y="7318682"/>
              <a:ext cx="758825" cy="3079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 name="Rectangle 49">
              <a:extLst>
                <a:ext uri="{FF2B5EF4-FFF2-40B4-BE49-F238E27FC236}">
                  <a16:creationId xmlns:a16="http://schemas.microsoft.com/office/drawing/2014/main" id="{5B7695DC-2F29-491A-A6E1-960D3BE0186F}"/>
                </a:ext>
              </a:extLst>
            </p:cNvPr>
            <p:cNvSpPr>
              <a:spLocks noChangeArrowheads="1"/>
            </p:cNvSpPr>
            <p:nvPr/>
          </p:nvSpPr>
          <p:spPr bwMode="auto">
            <a:xfrm>
              <a:off x="16583144" y="7318682"/>
              <a:ext cx="758825" cy="30797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lt1"/>
            </a:fontRef>
          </p:style>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Freeform 38">
            <a:extLst>
              <a:ext uri="{FF2B5EF4-FFF2-40B4-BE49-F238E27FC236}">
                <a16:creationId xmlns:a16="http://schemas.microsoft.com/office/drawing/2014/main" id="{4E34F24A-E303-4244-8D51-56CBB9B553D2}"/>
              </a:ext>
              <a:ext uri="{C183D7F6-B498-43B3-948B-1728B52AA6E4}">
                <adec:decorative xmlns:adec="http://schemas.microsoft.com/office/drawing/2017/decorative" val="1"/>
              </a:ext>
            </a:extLst>
          </p:cNvPr>
          <p:cNvSpPr>
            <a:spLocks/>
          </p:cNvSpPr>
          <p:nvPr/>
        </p:nvSpPr>
        <p:spPr bwMode="auto">
          <a:xfrm>
            <a:off x="5262286" y="3079355"/>
            <a:ext cx="1978977" cy="1446672"/>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28575">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D9FB32FA-D9F5-4E8A-AB7F-E3568B24B9C6}"/>
              </a:ext>
              <a:ext uri="{C183D7F6-B498-43B3-948B-1728B52AA6E4}">
                <adec:decorative xmlns:adec="http://schemas.microsoft.com/office/drawing/2017/decorative" val="1"/>
              </a:ext>
            </a:extLst>
          </p:cNvPr>
          <p:cNvGrpSpPr/>
          <p:nvPr/>
        </p:nvGrpSpPr>
        <p:grpSpPr>
          <a:xfrm>
            <a:off x="5700124" y="3268722"/>
            <a:ext cx="1005398" cy="1079911"/>
            <a:chOff x="5588000" y="3089901"/>
            <a:chExt cx="985774" cy="1058832"/>
          </a:xfrm>
        </p:grpSpPr>
        <p:pic>
          <p:nvPicPr>
            <p:cNvPr id="47" name="Picture 46">
              <a:extLst>
                <a:ext uri="{FF2B5EF4-FFF2-40B4-BE49-F238E27FC236}">
                  <a16:creationId xmlns:a16="http://schemas.microsoft.com/office/drawing/2014/main" id="{89B6A0CF-12B4-4A39-B01A-EB8124681144}"/>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8000" y="3225552"/>
              <a:ext cx="923180" cy="923181"/>
            </a:xfrm>
            <a:prstGeom prst="rect">
              <a:avLst/>
            </a:prstGeom>
          </p:spPr>
        </p:pic>
        <p:grpSp>
          <p:nvGrpSpPr>
            <p:cNvPr id="48" name="Group 47">
              <a:extLst>
                <a:ext uri="{FF2B5EF4-FFF2-40B4-BE49-F238E27FC236}">
                  <a16:creationId xmlns:a16="http://schemas.microsoft.com/office/drawing/2014/main" id="{3431DE46-BA13-41F4-8581-C170AD6BD220}"/>
                </a:ext>
              </a:extLst>
            </p:cNvPr>
            <p:cNvGrpSpPr/>
            <p:nvPr/>
          </p:nvGrpSpPr>
          <p:grpSpPr>
            <a:xfrm>
              <a:off x="6184756" y="3089901"/>
              <a:ext cx="389018" cy="389017"/>
              <a:chOff x="6358612" y="3289031"/>
              <a:chExt cx="705696" cy="705694"/>
            </a:xfrm>
          </p:grpSpPr>
          <p:sp>
            <p:nvSpPr>
              <p:cNvPr id="49" name="Oval 48">
                <a:extLst>
                  <a:ext uri="{FF2B5EF4-FFF2-40B4-BE49-F238E27FC236}">
                    <a16:creationId xmlns:a16="http://schemas.microsoft.com/office/drawing/2014/main" id="{FCCB6F66-2BFF-484F-97F8-37379DE79713}"/>
                  </a:ext>
                </a:extLst>
              </p:cNvPr>
              <p:cNvSpPr/>
              <p:nvPr/>
            </p:nvSpPr>
            <p:spPr bwMode="auto">
              <a:xfrm>
                <a:off x="6358612" y="3289031"/>
                <a:ext cx="705696" cy="705694"/>
              </a:xfrm>
              <a:prstGeom prst="ellipse">
                <a:avLst/>
              </a:prstGeom>
              <a:solidFill>
                <a:srgbClr val="FFFFFF"/>
              </a:solidFill>
              <a:ln w="28575" cap="flat" cmpd="sng" algn="ctr">
                <a:solidFill>
                  <a:srgbClr val="E6E6E6"/>
                </a:solid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solidFill>
                    <a:srgbClr val="505050"/>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EE18474C-D122-4825-AE0F-BFFDE53EE905}"/>
                  </a:ext>
                </a:extLst>
              </p:cNvPr>
              <p:cNvGrpSpPr/>
              <p:nvPr/>
            </p:nvGrpSpPr>
            <p:grpSpPr>
              <a:xfrm>
                <a:off x="6557602" y="3370740"/>
                <a:ext cx="307717" cy="542276"/>
                <a:chOff x="6703215" y="4347850"/>
                <a:chExt cx="313887" cy="553150"/>
              </a:xfrm>
            </p:grpSpPr>
            <p:grpSp>
              <p:nvGrpSpPr>
                <p:cNvPr id="51" name="Group 50">
                  <a:extLst>
                    <a:ext uri="{FF2B5EF4-FFF2-40B4-BE49-F238E27FC236}">
                      <a16:creationId xmlns:a16="http://schemas.microsoft.com/office/drawing/2014/main" id="{32D69F67-834B-4BBA-9FA0-A35E4F76144D}"/>
                    </a:ext>
                  </a:extLst>
                </p:cNvPr>
                <p:cNvGrpSpPr/>
                <p:nvPr/>
              </p:nvGrpSpPr>
              <p:grpSpPr>
                <a:xfrm>
                  <a:off x="6703215" y="4347850"/>
                  <a:ext cx="313887" cy="553150"/>
                  <a:chOff x="6703215" y="4347850"/>
                  <a:chExt cx="313887" cy="553150"/>
                </a:xfrm>
              </p:grpSpPr>
              <p:sp>
                <p:nvSpPr>
                  <p:cNvPr id="62" name="Freeform 5">
                    <a:extLst>
                      <a:ext uri="{FF2B5EF4-FFF2-40B4-BE49-F238E27FC236}">
                        <a16:creationId xmlns:a16="http://schemas.microsoft.com/office/drawing/2014/main" id="{1FB520E4-7B1A-4CB0-B51B-AB70F057C87C}"/>
                      </a:ext>
                    </a:extLst>
                  </p:cNvPr>
                  <p:cNvSpPr>
                    <a:spLocks/>
                  </p:cNvSpPr>
                  <p:nvPr/>
                </p:nvSpPr>
                <p:spPr bwMode="auto">
                  <a:xfrm>
                    <a:off x="6703215" y="4576454"/>
                    <a:ext cx="313887" cy="324546"/>
                  </a:xfrm>
                  <a:custGeom>
                    <a:avLst/>
                    <a:gdLst>
                      <a:gd name="T0" fmla="*/ 349 w 349"/>
                      <a:gd name="T1" fmla="*/ 146 h 362"/>
                      <a:gd name="T2" fmla="*/ 349 w 349"/>
                      <a:gd name="T3" fmla="*/ 54 h 362"/>
                      <a:gd name="T4" fmla="*/ 349 w 349"/>
                      <a:gd name="T5" fmla="*/ 0 h 362"/>
                      <a:gd name="T6" fmla="*/ 296 w 349"/>
                      <a:gd name="T7" fmla="*/ 0 h 362"/>
                      <a:gd name="T8" fmla="*/ 55 w 349"/>
                      <a:gd name="T9" fmla="*/ 0 h 362"/>
                      <a:gd name="T10" fmla="*/ 2 w 349"/>
                      <a:gd name="T11" fmla="*/ 0 h 362"/>
                      <a:gd name="T12" fmla="*/ 2 w 349"/>
                      <a:gd name="T13" fmla="*/ 54 h 362"/>
                      <a:gd name="T14" fmla="*/ 2 w 349"/>
                      <a:gd name="T15" fmla="*/ 146 h 362"/>
                      <a:gd name="T16" fmla="*/ 151 w 349"/>
                      <a:gd name="T17" fmla="*/ 349 h 362"/>
                      <a:gd name="T18" fmla="*/ 175 w 349"/>
                      <a:gd name="T19" fmla="*/ 362 h 362"/>
                      <a:gd name="T20" fmla="*/ 200 w 349"/>
                      <a:gd name="T21" fmla="*/ 349 h 362"/>
                      <a:gd name="T22" fmla="*/ 349 w 349"/>
                      <a:gd name="T23" fmla="*/ 14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62">
                        <a:moveTo>
                          <a:pt x="349" y="146"/>
                        </a:moveTo>
                        <a:cubicBezTo>
                          <a:pt x="349" y="54"/>
                          <a:pt x="349" y="54"/>
                          <a:pt x="349" y="54"/>
                        </a:cubicBezTo>
                        <a:cubicBezTo>
                          <a:pt x="349" y="0"/>
                          <a:pt x="349" y="0"/>
                          <a:pt x="349" y="0"/>
                        </a:cubicBezTo>
                        <a:cubicBezTo>
                          <a:pt x="296" y="0"/>
                          <a:pt x="296" y="0"/>
                          <a:pt x="296" y="0"/>
                        </a:cubicBezTo>
                        <a:cubicBezTo>
                          <a:pt x="55" y="0"/>
                          <a:pt x="55" y="0"/>
                          <a:pt x="55" y="0"/>
                        </a:cubicBezTo>
                        <a:cubicBezTo>
                          <a:pt x="2" y="0"/>
                          <a:pt x="2" y="0"/>
                          <a:pt x="2" y="0"/>
                        </a:cubicBezTo>
                        <a:cubicBezTo>
                          <a:pt x="2" y="54"/>
                          <a:pt x="2" y="54"/>
                          <a:pt x="2" y="54"/>
                        </a:cubicBezTo>
                        <a:cubicBezTo>
                          <a:pt x="2" y="146"/>
                          <a:pt x="2" y="146"/>
                          <a:pt x="2" y="146"/>
                        </a:cubicBezTo>
                        <a:cubicBezTo>
                          <a:pt x="2" y="152"/>
                          <a:pt x="0" y="271"/>
                          <a:pt x="151" y="349"/>
                        </a:cubicBezTo>
                        <a:cubicBezTo>
                          <a:pt x="175" y="362"/>
                          <a:pt x="175" y="362"/>
                          <a:pt x="175" y="362"/>
                        </a:cubicBezTo>
                        <a:cubicBezTo>
                          <a:pt x="200" y="349"/>
                          <a:pt x="200" y="349"/>
                          <a:pt x="200" y="349"/>
                        </a:cubicBezTo>
                        <a:cubicBezTo>
                          <a:pt x="348" y="272"/>
                          <a:pt x="349" y="160"/>
                          <a:pt x="349" y="146"/>
                        </a:cubicBez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E8F1269F-4F9F-4960-8776-7C54136D9E5D}"/>
                      </a:ext>
                    </a:extLst>
                  </p:cNvPr>
                  <p:cNvSpPr>
                    <a:spLocks/>
                  </p:cNvSpPr>
                  <p:nvPr/>
                </p:nvSpPr>
                <p:spPr bwMode="auto">
                  <a:xfrm>
                    <a:off x="6752963" y="4347850"/>
                    <a:ext cx="216760" cy="210837"/>
                  </a:xfrm>
                  <a:custGeom>
                    <a:avLst/>
                    <a:gdLst>
                      <a:gd name="T0" fmla="*/ 57 w 241"/>
                      <a:gd name="T1" fmla="*/ 204 h 236"/>
                      <a:gd name="T2" fmla="*/ 57 w 241"/>
                      <a:gd name="T3" fmla="*/ 120 h 236"/>
                      <a:gd name="T4" fmla="*/ 57 w 241"/>
                      <a:gd name="T5" fmla="*/ 118 h 236"/>
                      <a:gd name="T6" fmla="*/ 120 w 241"/>
                      <a:gd name="T7" fmla="*/ 57 h 236"/>
                      <a:gd name="T8" fmla="*/ 183 w 241"/>
                      <a:gd name="T9" fmla="*/ 120 h 236"/>
                      <a:gd name="T10" fmla="*/ 183 w 241"/>
                      <a:gd name="T11" fmla="*/ 236 h 236"/>
                      <a:gd name="T12" fmla="*/ 241 w 241"/>
                      <a:gd name="T13" fmla="*/ 236 h 236"/>
                      <a:gd name="T14" fmla="*/ 241 w 241"/>
                      <a:gd name="T15" fmla="*/ 113 h 236"/>
                      <a:gd name="T16" fmla="*/ 240 w 241"/>
                      <a:gd name="T17" fmla="*/ 113 h 236"/>
                      <a:gd name="T18" fmla="*/ 120 w 241"/>
                      <a:gd name="T19" fmla="*/ 0 h 236"/>
                      <a:gd name="T20" fmla="*/ 0 w 241"/>
                      <a:gd name="T21" fmla="*/ 120 h 236"/>
                      <a:gd name="T22" fmla="*/ 0 w 241"/>
                      <a:gd name="T23" fmla="*/ 236 h 236"/>
                      <a:gd name="T24" fmla="*/ 57 w 241"/>
                      <a:gd name="T25" fmla="*/ 236 h 236"/>
                      <a:gd name="T26" fmla="*/ 57 w 241"/>
                      <a:gd name="T27" fmla="*/ 20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236">
                        <a:moveTo>
                          <a:pt x="57" y="204"/>
                        </a:moveTo>
                        <a:cubicBezTo>
                          <a:pt x="57" y="120"/>
                          <a:pt x="57" y="120"/>
                          <a:pt x="57" y="120"/>
                        </a:cubicBezTo>
                        <a:cubicBezTo>
                          <a:pt x="57" y="118"/>
                          <a:pt x="57" y="118"/>
                          <a:pt x="57" y="118"/>
                        </a:cubicBezTo>
                        <a:cubicBezTo>
                          <a:pt x="59" y="84"/>
                          <a:pt x="86" y="57"/>
                          <a:pt x="120" y="57"/>
                        </a:cubicBezTo>
                        <a:cubicBezTo>
                          <a:pt x="155" y="57"/>
                          <a:pt x="183" y="85"/>
                          <a:pt x="183" y="120"/>
                        </a:cubicBezTo>
                        <a:cubicBezTo>
                          <a:pt x="183" y="236"/>
                          <a:pt x="183" y="236"/>
                          <a:pt x="183" y="236"/>
                        </a:cubicBezTo>
                        <a:cubicBezTo>
                          <a:pt x="241" y="236"/>
                          <a:pt x="241" y="236"/>
                          <a:pt x="241" y="236"/>
                        </a:cubicBezTo>
                        <a:cubicBezTo>
                          <a:pt x="241" y="113"/>
                          <a:pt x="241" y="113"/>
                          <a:pt x="241" y="113"/>
                        </a:cubicBezTo>
                        <a:cubicBezTo>
                          <a:pt x="240" y="113"/>
                          <a:pt x="240" y="113"/>
                          <a:pt x="240" y="113"/>
                        </a:cubicBezTo>
                        <a:cubicBezTo>
                          <a:pt x="237" y="50"/>
                          <a:pt x="184" y="0"/>
                          <a:pt x="120" y="0"/>
                        </a:cubicBezTo>
                        <a:cubicBezTo>
                          <a:pt x="54" y="0"/>
                          <a:pt x="0" y="54"/>
                          <a:pt x="0" y="120"/>
                        </a:cubicBezTo>
                        <a:cubicBezTo>
                          <a:pt x="0" y="236"/>
                          <a:pt x="0" y="236"/>
                          <a:pt x="0" y="236"/>
                        </a:cubicBezTo>
                        <a:cubicBezTo>
                          <a:pt x="57" y="236"/>
                          <a:pt x="57" y="236"/>
                          <a:pt x="57" y="236"/>
                        </a:cubicBezTo>
                        <a:lnTo>
                          <a:pt x="57" y="204"/>
                        </a:lnTo>
                        <a:close/>
                      </a:path>
                    </a:pathLst>
                  </a:custGeom>
                  <a:solidFill>
                    <a:srgbClr val="0072C6"/>
                  </a:solidFill>
                  <a:ln>
                    <a:no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57710CF-B496-47EA-9ABA-67D9C044C5D6}"/>
                    </a:ext>
                  </a:extLst>
                </p:cNvPr>
                <p:cNvGrpSpPr/>
                <p:nvPr/>
              </p:nvGrpSpPr>
              <p:grpSpPr>
                <a:xfrm>
                  <a:off x="6786128" y="4627386"/>
                  <a:ext cx="149245" cy="181225"/>
                  <a:chOff x="6786128" y="4627386"/>
                  <a:chExt cx="149245" cy="181225"/>
                </a:xfrm>
              </p:grpSpPr>
              <p:sp>
                <p:nvSpPr>
                  <p:cNvPr id="53" name="Freeform 7">
                    <a:extLst>
                      <a:ext uri="{FF2B5EF4-FFF2-40B4-BE49-F238E27FC236}">
                        <a16:creationId xmlns:a16="http://schemas.microsoft.com/office/drawing/2014/main" id="{5F7E880A-2D0C-47A1-AB71-1890E72C6A08}"/>
                      </a:ext>
                    </a:extLst>
                  </p:cNvPr>
                  <p:cNvSpPr>
                    <a:spLocks/>
                  </p:cNvSpPr>
                  <p:nvPr/>
                </p:nvSpPr>
                <p:spPr bwMode="auto">
                  <a:xfrm>
                    <a:off x="6786128" y="4661736"/>
                    <a:ext cx="142137" cy="116079"/>
                  </a:xfrm>
                  <a:custGeom>
                    <a:avLst/>
                    <a:gdLst>
                      <a:gd name="T0" fmla="*/ 82 w 157"/>
                      <a:gd name="T1" fmla="*/ 12 h 130"/>
                      <a:gd name="T2" fmla="*/ 42 w 157"/>
                      <a:gd name="T3" fmla="*/ 30 h 130"/>
                      <a:gd name="T4" fmla="*/ 32 w 157"/>
                      <a:gd name="T5" fmla="*/ 45 h 130"/>
                      <a:gd name="T6" fmla="*/ 12 w 157"/>
                      <a:gd name="T7" fmla="*/ 66 h 130"/>
                      <a:gd name="T8" fmla="*/ 7 w 157"/>
                      <a:gd name="T9" fmla="*/ 68 h 130"/>
                      <a:gd name="T10" fmla="*/ 1 w 157"/>
                      <a:gd name="T11" fmla="*/ 65 h 130"/>
                      <a:gd name="T12" fmla="*/ 3 w 157"/>
                      <a:gd name="T13" fmla="*/ 58 h 130"/>
                      <a:gd name="T14" fmla="*/ 23 w 157"/>
                      <a:gd name="T15" fmla="*/ 38 h 130"/>
                      <a:gd name="T16" fmla="*/ 36 w 157"/>
                      <a:gd name="T17" fmla="*/ 21 h 130"/>
                      <a:gd name="T18" fmla="*/ 74 w 157"/>
                      <a:gd name="T19" fmla="*/ 2 h 130"/>
                      <a:gd name="T20" fmla="*/ 117 w 157"/>
                      <a:gd name="T21" fmla="*/ 11 h 130"/>
                      <a:gd name="T22" fmla="*/ 146 w 157"/>
                      <a:gd name="T23" fmla="*/ 48 h 130"/>
                      <a:gd name="T24" fmla="*/ 146 w 157"/>
                      <a:gd name="T25" fmla="*/ 61 h 130"/>
                      <a:gd name="T26" fmla="*/ 143 w 157"/>
                      <a:gd name="T27" fmla="*/ 85 h 130"/>
                      <a:gd name="T28" fmla="*/ 142 w 157"/>
                      <a:gd name="T29" fmla="*/ 96 h 130"/>
                      <a:gd name="T30" fmla="*/ 145 w 157"/>
                      <a:gd name="T31" fmla="*/ 108 h 130"/>
                      <a:gd name="T32" fmla="*/ 155 w 157"/>
                      <a:gd name="T33" fmla="*/ 119 h 130"/>
                      <a:gd name="T34" fmla="*/ 157 w 157"/>
                      <a:gd name="T35" fmla="*/ 125 h 130"/>
                      <a:gd name="T36" fmla="*/ 148 w 157"/>
                      <a:gd name="T37" fmla="*/ 128 h 130"/>
                      <a:gd name="T38" fmla="*/ 131 w 157"/>
                      <a:gd name="T39" fmla="*/ 103 h 130"/>
                      <a:gd name="T40" fmla="*/ 131 w 157"/>
                      <a:gd name="T41" fmla="*/ 91 h 130"/>
                      <a:gd name="T42" fmla="*/ 134 w 157"/>
                      <a:gd name="T43" fmla="*/ 67 h 130"/>
                      <a:gd name="T44" fmla="*/ 135 w 157"/>
                      <a:gd name="T45" fmla="*/ 52 h 130"/>
                      <a:gd name="T46" fmla="*/ 128 w 157"/>
                      <a:gd name="T47" fmla="*/ 37 h 130"/>
                      <a:gd name="T48" fmla="*/ 92 w 157"/>
                      <a:gd name="T49" fmla="*/ 13 h 130"/>
                      <a:gd name="T50" fmla="*/ 82 w 157"/>
                      <a:gd name="T51" fmla="*/ 1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30">
                        <a:moveTo>
                          <a:pt x="82" y="12"/>
                        </a:moveTo>
                        <a:cubicBezTo>
                          <a:pt x="66" y="12"/>
                          <a:pt x="53" y="19"/>
                          <a:pt x="42" y="30"/>
                        </a:cubicBezTo>
                        <a:cubicBezTo>
                          <a:pt x="38" y="35"/>
                          <a:pt x="35" y="40"/>
                          <a:pt x="32" y="45"/>
                        </a:cubicBezTo>
                        <a:cubicBezTo>
                          <a:pt x="27" y="53"/>
                          <a:pt x="20" y="60"/>
                          <a:pt x="12" y="66"/>
                        </a:cubicBezTo>
                        <a:cubicBezTo>
                          <a:pt x="11" y="67"/>
                          <a:pt x="9" y="68"/>
                          <a:pt x="7" y="68"/>
                        </a:cubicBezTo>
                        <a:cubicBezTo>
                          <a:pt x="5" y="69"/>
                          <a:pt x="2" y="67"/>
                          <a:pt x="1" y="65"/>
                        </a:cubicBezTo>
                        <a:cubicBezTo>
                          <a:pt x="0" y="63"/>
                          <a:pt x="1" y="60"/>
                          <a:pt x="3" y="58"/>
                        </a:cubicBezTo>
                        <a:cubicBezTo>
                          <a:pt x="11" y="53"/>
                          <a:pt x="18" y="46"/>
                          <a:pt x="23" y="38"/>
                        </a:cubicBezTo>
                        <a:cubicBezTo>
                          <a:pt x="26" y="32"/>
                          <a:pt x="31" y="26"/>
                          <a:pt x="36" y="21"/>
                        </a:cubicBezTo>
                        <a:cubicBezTo>
                          <a:pt x="46" y="10"/>
                          <a:pt x="59" y="3"/>
                          <a:pt x="74" y="2"/>
                        </a:cubicBezTo>
                        <a:cubicBezTo>
                          <a:pt x="89" y="0"/>
                          <a:pt x="104" y="3"/>
                          <a:pt x="117" y="11"/>
                        </a:cubicBezTo>
                        <a:cubicBezTo>
                          <a:pt x="131" y="20"/>
                          <a:pt x="141" y="32"/>
                          <a:pt x="146" y="48"/>
                        </a:cubicBezTo>
                        <a:cubicBezTo>
                          <a:pt x="147" y="52"/>
                          <a:pt x="147" y="57"/>
                          <a:pt x="146" y="61"/>
                        </a:cubicBezTo>
                        <a:cubicBezTo>
                          <a:pt x="145" y="69"/>
                          <a:pt x="144" y="77"/>
                          <a:pt x="143" y="85"/>
                        </a:cubicBezTo>
                        <a:cubicBezTo>
                          <a:pt x="143" y="89"/>
                          <a:pt x="142" y="93"/>
                          <a:pt x="142" y="96"/>
                        </a:cubicBezTo>
                        <a:cubicBezTo>
                          <a:pt x="142" y="101"/>
                          <a:pt x="143" y="105"/>
                          <a:pt x="145" y="108"/>
                        </a:cubicBezTo>
                        <a:cubicBezTo>
                          <a:pt x="148" y="112"/>
                          <a:pt x="151" y="116"/>
                          <a:pt x="155" y="119"/>
                        </a:cubicBezTo>
                        <a:cubicBezTo>
                          <a:pt x="157" y="121"/>
                          <a:pt x="157" y="123"/>
                          <a:pt x="157" y="125"/>
                        </a:cubicBezTo>
                        <a:cubicBezTo>
                          <a:pt x="156" y="129"/>
                          <a:pt x="151" y="130"/>
                          <a:pt x="148" y="128"/>
                        </a:cubicBezTo>
                        <a:cubicBezTo>
                          <a:pt x="140" y="121"/>
                          <a:pt x="133" y="113"/>
                          <a:pt x="131" y="103"/>
                        </a:cubicBezTo>
                        <a:cubicBezTo>
                          <a:pt x="130" y="99"/>
                          <a:pt x="130" y="95"/>
                          <a:pt x="131" y="91"/>
                        </a:cubicBezTo>
                        <a:cubicBezTo>
                          <a:pt x="132" y="83"/>
                          <a:pt x="133" y="75"/>
                          <a:pt x="134" y="67"/>
                        </a:cubicBezTo>
                        <a:cubicBezTo>
                          <a:pt x="135" y="62"/>
                          <a:pt x="136" y="57"/>
                          <a:pt x="135" y="52"/>
                        </a:cubicBezTo>
                        <a:cubicBezTo>
                          <a:pt x="134" y="47"/>
                          <a:pt x="131" y="42"/>
                          <a:pt x="128" y="37"/>
                        </a:cubicBezTo>
                        <a:cubicBezTo>
                          <a:pt x="120" y="24"/>
                          <a:pt x="108" y="16"/>
                          <a:pt x="92" y="13"/>
                        </a:cubicBezTo>
                        <a:cubicBezTo>
                          <a:pt x="88" y="13"/>
                          <a:pt x="85" y="13"/>
                          <a:pt x="82"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8">
                    <a:extLst>
                      <a:ext uri="{FF2B5EF4-FFF2-40B4-BE49-F238E27FC236}">
                        <a16:creationId xmlns:a16="http://schemas.microsoft.com/office/drawing/2014/main" id="{DDA03B8B-517A-4797-96E9-D91FBD27B42C}"/>
                      </a:ext>
                    </a:extLst>
                  </p:cNvPr>
                  <p:cNvSpPr>
                    <a:spLocks/>
                  </p:cNvSpPr>
                  <p:nvPr/>
                </p:nvSpPr>
                <p:spPr bwMode="auto">
                  <a:xfrm>
                    <a:off x="6786128" y="4697270"/>
                    <a:ext cx="99496" cy="104234"/>
                  </a:xfrm>
                  <a:custGeom>
                    <a:avLst/>
                    <a:gdLst>
                      <a:gd name="T0" fmla="*/ 83 w 111"/>
                      <a:gd name="T1" fmla="*/ 0 h 116"/>
                      <a:gd name="T2" fmla="*/ 107 w 111"/>
                      <a:gd name="T3" fmla="*/ 17 h 116"/>
                      <a:gd name="T4" fmla="*/ 106 w 111"/>
                      <a:gd name="T5" fmla="*/ 44 h 116"/>
                      <a:gd name="T6" fmla="*/ 90 w 111"/>
                      <a:gd name="T7" fmla="*/ 67 h 116"/>
                      <a:gd name="T8" fmla="*/ 54 w 111"/>
                      <a:gd name="T9" fmla="*/ 100 h 116"/>
                      <a:gd name="T10" fmla="*/ 37 w 111"/>
                      <a:gd name="T11" fmla="*/ 113 h 116"/>
                      <a:gd name="T12" fmla="*/ 28 w 111"/>
                      <a:gd name="T13" fmla="*/ 110 h 116"/>
                      <a:gd name="T14" fmla="*/ 30 w 111"/>
                      <a:gd name="T15" fmla="*/ 104 h 116"/>
                      <a:gd name="T16" fmla="*/ 48 w 111"/>
                      <a:gd name="T17" fmla="*/ 91 h 116"/>
                      <a:gd name="T18" fmla="*/ 82 w 111"/>
                      <a:gd name="T19" fmla="*/ 59 h 116"/>
                      <a:gd name="T20" fmla="*/ 96 w 111"/>
                      <a:gd name="T21" fmla="*/ 39 h 116"/>
                      <a:gd name="T22" fmla="*/ 98 w 111"/>
                      <a:gd name="T23" fmla="*/ 27 h 116"/>
                      <a:gd name="T24" fmla="*/ 95 w 111"/>
                      <a:gd name="T25" fmla="*/ 18 h 116"/>
                      <a:gd name="T26" fmla="*/ 76 w 111"/>
                      <a:gd name="T27" fmla="*/ 13 h 116"/>
                      <a:gd name="T28" fmla="*/ 67 w 111"/>
                      <a:gd name="T29" fmla="*/ 23 h 116"/>
                      <a:gd name="T30" fmla="*/ 56 w 111"/>
                      <a:gd name="T31" fmla="*/ 41 h 116"/>
                      <a:gd name="T32" fmla="*/ 33 w 111"/>
                      <a:gd name="T33" fmla="*/ 63 h 116"/>
                      <a:gd name="T34" fmla="*/ 10 w 111"/>
                      <a:gd name="T35" fmla="*/ 79 h 116"/>
                      <a:gd name="T36" fmla="*/ 2 w 111"/>
                      <a:gd name="T37" fmla="*/ 78 h 116"/>
                      <a:gd name="T38" fmla="*/ 4 w 111"/>
                      <a:gd name="T39" fmla="*/ 70 h 116"/>
                      <a:gd name="T40" fmla="*/ 26 w 111"/>
                      <a:gd name="T41" fmla="*/ 55 h 116"/>
                      <a:gd name="T42" fmla="*/ 56 w 111"/>
                      <a:gd name="T43" fmla="*/ 19 h 116"/>
                      <a:gd name="T44" fmla="*/ 73 w 111"/>
                      <a:gd name="T45" fmla="*/ 2 h 116"/>
                      <a:gd name="T46" fmla="*/ 83 w 111"/>
                      <a:gd name="T4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6">
                        <a:moveTo>
                          <a:pt x="83" y="0"/>
                        </a:moveTo>
                        <a:cubicBezTo>
                          <a:pt x="93" y="0"/>
                          <a:pt x="102" y="7"/>
                          <a:pt x="107" y="17"/>
                        </a:cubicBezTo>
                        <a:cubicBezTo>
                          <a:pt x="111" y="26"/>
                          <a:pt x="110" y="35"/>
                          <a:pt x="106" y="44"/>
                        </a:cubicBezTo>
                        <a:cubicBezTo>
                          <a:pt x="102" y="52"/>
                          <a:pt x="96" y="60"/>
                          <a:pt x="90" y="67"/>
                        </a:cubicBezTo>
                        <a:cubicBezTo>
                          <a:pt x="79" y="79"/>
                          <a:pt x="67" y="90"/>
                          <a:pt x="54" y="100"/>
                        </a:cubicBezTo>
                        <a:cubicBezTo>
                          <a:pt x="48" y="105"/>
                          <a:pt x="43" y="109"/>
                          <a:pt x="37" y="113"/>
                        </a:cubicBezTo>
                        <a:cubicBezTo>
                          <a:pt x="33" y="116"/>
                          <a:pt x="29" y="114"/>
                          <a:pt x="28" y="110"/>
                        </a:cubicBezTo>
                        <a:cubicBezTo>
                          <a:pt x="27" y="108"/>
                          <a:pt x="28" y="106"/>
                          <a:pt x="30" y="104"/>
                        </a:cubicBezTo>
                        <a:cubicBezTo>
                          <a:pt x="36" y="100"/>
                          <a:pt x="42" y="96"/>
                          <a:pt x="48" y="91"/>
                        </a:cubicBezTo>
                        <a:cubicBezTo>
                          <a:pt x="60" y="81"/>
                          <a:pt x="72" y="71"/>
                          <a:pt x="82" y="59"/>
                        </a:cubicBezTo>
                        <a:cubicBezTo>
                          <a:pt x="88" y="53"/>
                          <a:pt x="93" y="46"/>
                          <a:pt x="96" y="39"/>
                        </a:cubicBezTo>
                        <a:cubicBezTo>
                          <a:pt x="98" y="35"/>
                          <a:pt x="99" y="31"/>
                          <a:pt x="98" y="27"/>
                        </a:cubicBezTo>
                        <a:cubicBezTo>
                          <a:pt x="98" y="24"/>
                          <a:pt x="97" y="21"/>
                          <a:pt x="95" y="18"/>
                        </a:cubicBezTo>
                        <a:cubicBezTo>
                          <a:pt x="91" y="12"/>
                          <a:pt x="83" y="10"/>
                          <a:pt x="76" y="13"/>
                        </a:cubicBezTo>
                        <a:cubicBezTo>
                          <a:pt x="71" y="15"/>
                          <a:pt x="69" y="19"/>
                          <a:pt x="67" y="23"/>
                        </a:cubicBezTo>
                        <a:cubicBezTo>
                          <a:pt x="64" y="29"/>
                          <a:pt x="60" y="35"/>
                          <a:pt x="56" y="41"/>
                        </a:cubicBezTo>
                        <a:cubicBezTo>
                          <a:pt x="50" y="50"/>
                          <a:pt x="42" y="57"/>
                          <a:pt x="33" y="63"/>
                        </a:cubicBezTo>
                        <a:cubicBezTo>
                          <a:pt x="26" y="69"/>
                          <a:pt x="18" y="74"/>
                          <a:pt x="10" y="79"/>
                        </a:cubicBezTo>
                        <a:cubicBezTo>
                          <a:pt x="8" y="81"/>
                          <a:pt x="4" y="81"/>
                          <a:pt x="2" y="78"/>
                        </a:cubicBezTo>
                        <a:cubicBezTo>
                          <a:pt x="0" y="76"/>
                          <a:pt x="1" y="72"/>
                          <a:pt x="4" y="70"/>
                        </a:cubicBezTo>
                        <a:cubicBezTo>
                          <a:pt x="11" y="65"/>
                          <a:pt x="18" y="60"/>
                          <a:pt x="26" y="55"/>
                        </a:cubicBezTo>
                        <a:cubicBezTo>
                          <a:pt x="39" y="46"/>
                          <a:pt x="49" y="33"/>
                          <a:pt x="56" y="19"/>
                        </a:cubicBezTo>
                        <a:cubicBezTo>
                          <a:pt x="59" y="11"/>
                          <a:pt x="65" y="6"/>
                          <a:pt x="73" y="2"/>
                        </a:cubicBezTo>
                        <a:cubicBezTo>
                          <a:pt x="76" y="1"/>
                          <a:pt x="79" y="0"/>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3B5B3CAD-8C74-4507-88A6-28789060C5EA}"/>
                      </a:ext>
                    </a:extLst>
                  </p:cNvPr>
                  <p:cNvSpPr>
                    <a:spLocks/>
                  </p:cNvSpPr>
                  <p:nvPr/>
                </p:nvSpPr>
                <p:spPr bwMode="auto">
                  <a:xfrm>
                    <a:off x="6786128" y="4679503"/>
                    <a:ext cx="132662" cy="111341"/>
                  </a:xfrm>
                  <a:custGeom>
                    <a:avLst/>
                    <a:gdLst>
                      <a:gd name="T0" fmla="*/ 127 w 147"/>
                      <a:gd name="T1" fmla="*/ 44 h 124"/>
                      <a:gd name="T2" fmla="*/ 124 w 147"/>
                      <a:gd name="T3" fmla="*/ 63 h 124"/>
                      <a:gd name="T4" fmla="*/ 122 w 147"/>
                      <a:gd name="T5" fmla="*/ 82 h 124"/>
                      <a:gd name="T6" fmla="*/ 127 w 147"/>
                      <a:gd name="T7" fmla="*/ 101 h 124"/>
                      <a:gd name="T8" fmla="*/ 139 w 147"/>
                      <a:gd name="T9" fmla="*/ 112 h 124"/>
                      <a:gd name="T10" fmla="*/ 142 w 147"/>
                      <a:gd name="T11" fmla="*/ 113 h 124"/>
                      <a:gd name="T12" fmla="*/ 145 w 147"/>
                      <a:gd name="T13" fmla="*/ 120 h 124"/>
                      <a:gd name="T14" fmla="*/ 138 w 147"/>
                      <a:gd name="T15" fmla="*/ 123 h 124"/>
                      <a:gd name="T16" fmla="*/ 114 w 147"/>
                      <a:gd name="T17" fmla="*/ 100 h 124"/>
                      <a:gd name="T18" fmla="*/ 111 w 147"/>
                      <a:gd name="T19" fmla="*/ 78 h 124"/>
                      <a:gd name="T20" fmla="*/ 113 w 147"/>
                      <a:gd name="T21" fmla="*/ 62 h 124"/>
                      <a:gd name="T22" fmla="*/ 116 w 147"/>
                      <a:gd name="T23" fmla="*/ 45 h 124"/>
                      <a:gd name="T24" fmla="*/ 101 w 147"/>
                      <a:gd name="T25" fmla="*/ 18 h 124"/>
                      <a:gd name="T26" fmla="*/ 58 w 147"/>
                      <a:gd name="T27" fmla="*/ 21 h 124"/>
                      <a:gd name="T28" fmla="*/ 46 w 147"/>
                      <a:gd name="T29" fmla="*/ 38 h 124"/>
                      <a:gd name="T30" fmla="*/ 28 w 147"/>
                      <a:gd name="T31" fmla="*/ 61 h 124"/>
                      <a:gd name="T32" fmla="*/ 9 w 147"/>
                      <a:gd name="T33" fmla="*/ 75 h 124"/>
                      <a:gd name="T34" fmla="*/ 3 w 147"/>
                      <a:gd name="T35" fmla="*/ 75 h 124"/>
                      <a:gd name="T36" fmla="*/ 0 w 147"/>
                      <a:gd name="T37" fmla="*/ 70 h 124"/>
                      <a:gd name="T38" fmla="*/ 3 w 147"/>
                      <a:gd name="T39" fmla="*/ 65 h 124"/>
                      <a:gd name="T40" fmla="*/ 23 w 147"/>
                      <a:gd name="T41" fmla="*/ 50 h 124"/>
                      <a:gd name="T42" fmla="*/ 35 w 147"/>
                      <a:gd name="T43" fmla="*/ 34 h 124"/>
                      <a:gd name="T44" fmla="*/ 54 w 147"/>
                      <a:gd name="T45" fmla="*/ 10 h 124"/>
                      <a:gd name="T46" fmla="*/ 86 w 147"/>
                      <a:gd name="T47" fmla="*/ 1 h 124"/>
                      <a:gd name="T48" fmla="*/ 126 w 147"/>
                      <a:gd name="T49" fmla="*/ 33 h 124"/>
                      <a:gd name="T50" fmla="*/ 127 w 147"/>
                      <a:gd name="T51" fmla="*/ 44 h 124"/>
                      <a:gd name="T52" fmla="*/ 127 w 147"/>
                      <a:gd name="T53" fmla="*/ 4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24">
                        <a:moveTo>
                          <a:pt x="127" y="44"/>
                        </a:moveTo>
                        <a:cubicBezTo>
                          <a:pt x="127" y="50"/>
                          <a:pt x="126" y="57"/>
                          <a:pt x="124" y="63"/>
                        </a:cubicBezTo>
                        <a:cubicBezTo>
                          <a:pt x="123" y="69"/>
                          <a:pt x="122" y="76"/>
                          <a:pt x="122" y="82"/>
                        </a:cubicBezTo>
                        <a:cubicBezTo>
                          <a:pt x="122" y="89"/>
                          <a:pt x="124" y="95"/>
                          <a:pt x="127" y="101"/>
                        </a:cubicBezTo>
                        <a:cubicBezTo>
                          <a:pt x="129" y="106"/>
                          <a:pt x="133" y="110"/>
                          <a:pt x="139" y="112"/>
                        </a:cubicBezTo>
                        <a:cubicBezTo>
                          <a:pt x="140" y="112"/>
                          <a:pt x="141" y="112"/>
                          <a:pt x="142" y="113"/>
                        </a:cubicBezTo>
                        <a:cubicBezTo>
                          <a:pt x="145" y="114"/>
                          <a:pt x="147" y="117"/>
                          <a:pt x="145" y="120"/>
                        </a:cubicBezTo>
                        <a:cubicBezTo>
                          <a:pt x="144" y="123"/>
                          <a:pt x="141" y="124"/>
                          <a:pt x="138" y="123"/>
                        </a:cubicBezTo>
                        <a:cubicBezTo>
                          <a:pt x="126" y="119"/>
                          <a:pt x="118" y="112"/>
                          <a:pt x="114" y="100"/>
                        </a:cubicBezTo>
                        <a:cubicBezTo>
                          <a:pt x="111" y="93"/>
                          <a:pt x="110" y="85"/>
                          <a:pt x="111" y="78"/>
                        </a:cubicBezTo>
                        <a:cubicBezTo>
                          <a:pt x="111" y="72"/>
                          <a:pt x="112" y="67"/>
                          <a:pt x="113" y="62"/>
                        </a:cubicBezTo>
                        <a:cubicBezTo>
                          <a:pt x="114" y="56"/>
                          <a:pt x="115" y="50"/>
                          <a:pt x="116" y="45"/>
                        </a:cubicBezTo>
                        <a:cubicBezTo>
                          <a:pt x="116" y="33"/>
                          <a:pt x="111" y="24"/>
                          <a:pt x="101" y="18"/>
                        </a:cubicBezTo>
                        <a:cubicBezTo>
                          <a:pt x="87" y="8"/>
                          <a:pt x="70" y="10"/>
                          <a:pt x="58" y="21"/>
                        </a:cubicBezTo>
                        <a:cubicBezTo>
                          <a:pt x="53" y="26"/>
                          <a:pt x="48" y="31"/>
                          <a:pt x="46" y="38"/>
                        </a:cubicBezTo>
                        <a:cubicBezTo>
                          <a:pt x="42" y="47"/>
                          <a:pt x="36" y="54"/>
                          <a:pt x="28" y="61"/>
                        </a:cubicBezTo>
                        <a:cubicBezTo>
                          <a:pt x="22" y="66"/>
                          <a:pt x="16" y="71"/>
                          <a:pt x="9" y="75"/>
                        </a:cubicBezTo>
                        <a:cubicBezTo>
                          <a:pt x="7" y="76"/>
                          <a:pt x="5" y="76"/>
                          <a:pt x="3" y="75"/>
                        </a:cubicBezTo>
                        <a:cubicBezTo>
                          <a:pt x="1" y="74"/>
                          <a:pt x="0" y="72"/>
                          <a:pt x="0" y="70"/>
                        </a:cubicBezTo>
                        <a:cubicBezTo>
                          <a:pt x="0" y="68"/>
                          <a:pt x="1" y="66"/>
                          <a:pt x="3" y="65"/>
                        </a:cubicBezTo>
                        <a:cubicBezTo>
                          <a:pt x="10" y="61"/>
                          <a:pt x="17" y="56"/>
                          <a:pt x="23" y="50"/>
                        </a:cubicBezTo>
                        <a:cubicBezTo>
                          <a:pt x="28" y="45"/>
                          <a:pt x="32" y="40"/>
                          <a:pt x="35" y="34"/>
                        </a:cubicBezTo>
                        <a:cubicBezTo>
                          <a:pt x="39" y="24"/>
                          <a:pt x="45" y="16"/>
                          <a:pt x="54" y="10"/>
                        </a:cubicBezTo>
                        <a:cubicBezTo>
                          <a:pt x="63" y="3"/>
                          <a:pt x="74" y="0"/>
                          <a:pt x="86" y="1"/>
                        </a:cubicBezTo>
                        <a:cubicBezTo>
                          <a:pt x="105" y="2"/>
                          <a:pt x="122" y="17"/>
                          <a:pt x="126" y="33"/>
                        </a:cubicBezTo>
                        <a:cubicBezTo>
                          <a:pt x="127" y="37"/>
                          <a:pt x="127" y="40"/>
                          <a:pt x="127" y="44"/>
                        </a:cubicBezTo>
                        <a:cubicBezTo>
                          <a:pt x="127" y="44"/>
                          <a:pt x="127" y="44"/>
                          <a:pt x="12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10">
                    <a:extLst>
                      <a:ext uri="{FF2B5EF4-FFF2-40B4-BE49-F238E27FC236}">
                        <a16:creationId xmlns:a16="http://schemas.microsoft.com/office/drawing/2014/main" id="{D3FE094C-CAFA-4430-ABC6-920796DFDE17}"/>
                      </a:ext>
                    </a:extLst>
                  </p:cNvPr>
                  <p:cNvSpPr>
                    <a:spLocks/>
                  </p:cNvSpPr>
                  <p:nvPr/>
                </p:nvSpPr>
                <p:spPr bwMode="auto">
                  <a:xfrm>
                    <a:off x="6788497" y="4646338"/>
                    <a:ext cx="139768" cy="50932"/>
                  </a:xfrm>
                  <a:custGeom>
                    <a:avLst/>
                    <a:gdLst>
                      <a:gd name="T0" fmla="*/ 155 w 155"/>
                      <a:gd name="T1" fmla="*/ 42 h 58"/>
                      <a:gd name="T2" fmla="*/ 151 w 155"/>
                      <a:gd name="T3" fmla="*/ 47 h 58"/>
                      <a:gd name="T4" fmla="*/ 145 w 155"/>
                      <a:gd name="T5" fmla="*/ 45 h 58"/>
                      <a:gd name="T6" fmla="*/ 133 w 155"/>
                      <a:gd name="T7" fmla="*/ 33 h 58"/>
                      <a:gd name="T8" fmla="*/ 97 w 155"/>
                      <a:gd name="T9" fmla="*/ 13 h 58"/>
                      <a:gd name="T10" fmla="*/ 72 w 155"/>
                      <a:gd name="T11" fmla="*/ 12 h 58"/>
                      <a:gd name="T12" fmla="*/ 46 w 155"/>
                      <a:gd name="T13" fmla="*/ 19 h 58"/>
                      <a:gd name="T14" fmla="*/ 25 w 155"/>
                      <a:gd name="T15" fmla="*/ 36 h 58"/>
                      <a:gd name="T16" fmla="*/ 11 w 155"/>
                      <a:gd name="T17" fmla="*/ 54 h 58"/>
                      <a:gd name="T18" fmla="*/ 3 w 155"/>
                      <a:gd name="T19" fmla="*/ 56 h 58"/>
                      <a:gd name="T20" fmla="*/ 2 w 155"/>
                      <a:gd name="T21" fmla="*/ 49 h 58"/>
                      <a:gd name="T22" fmla="*/ 26 w 155"/>
                      <a:gd name="T23" fmla="*/ 19 h 58"/>
                      <a:gd name="T24" fmla="*/ 63 w 155"/>
                      <a:gd name="T25" fmla="*/ 2 h 58"/>
                      <a:gd name="T26" fmla="*/ 91 w 155"/>
                      <a:gd name="T27" fmla="*/ 1 h 58"/>
                      <a:gd name="T28" fmla="*/ 126 w 155"/>
                      <a:gd name="T29" fmla="*/ 13 h 58"/>
                      <a:gd name="T30" fmla="*/ 153 w 155"/>
                      <a:gd name="T31" fmla="*/ 38 h 58"/>
                      <a:gd name="T32" fmla="*/ 155 w 155"/>
                      <a:gd name="T33" fmla="*/ 42 h 58"/>
                      <a:gd name="T34" fmla="*/ 155 w 155"/>
                      <a:gd name="T3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58">
                        <a:moveTo>
                          <a:pt x="155" y="42"/>
                        </a:moveTo>
                        <a:cubicBezTo>
                          <a:pt x="155" y="44"/>
                          <a:pt x="153" y="46"/>
                          <a:pt x="151" y="47"/>
                        </a:cubicBezTo>
                        <a:cubicBezTo>
                          <a:pt x="149" y="48"/>
                          <a:pt x="146" y="47"/>
                          <a:pt x="145" y="45"/>
                        </a:cubicBezTo>
                        <a:cubicBezTo>
                          <a:pt x="141" y="40"/>
                          <a:pt x="137" y="36"/>
                          <a:pt x="133" y="33"/>
                        </a:cubicBezTo>
                        <a:cubicBezTo>
                          <a:pt x="123" y="23"/>
                          <a:pt x="111" y="16"/>
                          <a:pt x="97" y="13"/>
                        </a:cubicBezTo>
                        <a:cubicBezTo>
                          <a:pt x="89" y="11"/>
                          <a:pt x="80" y="11"/>
                          <a:pt x="72" y="12"/>
                        </a:cubicBezTo>
                        <a:cubicBezTo>
                          <a:pt x="63" y="12"/>
                          <a:pt x="54" y="15"/>
                          <a:pt x="46" y="19"/>
                        </a:cubicBezTo>
                        <a:cubicBezTo>
                          <a:pt x="38" y="23"/>
                          <a:pt x="31" y="29"/>
                          <a:pt x="25" y="36"/>
                        </a:cubicBezTo>
                        <a:cubicBezTo>
                          <a:pt x="20" y="42"/>
                          <a:pt x="15" y="48"/>
                          <a:pt x="11" y="54"/>
                        </a:cubicBezTo>
                        <a:cubicBezTo>
                          <a:pt x="10" y="57"/>
                          <a:pt x="6" y="58"/>
                          <a:pt x="3" y="56"/>
                        </a:cubicBezTo>
                        <a:cubicBezTo>
                          <a:pt x="1" y="55"/>
                          <a:pt x="0" y="51"/>
                          <a:pt x="2" y="49"/>
                        </a:cubicBezTo>
                        <a:cubicBezTo>
                          <a:pt x="8" y="38"/>
                          <a:pt x="16" y="28"/>
                          <a:pt x="26" y="19"/>
                        </a:cubicBezTo>
                        <a:cubicBezTo>
                          <a:pt x="37" y="10"/>
                          <a:pt x="49" y="4"/>
                          <a:pt x="63" y="2"/>
                        </a:cubicBezTo>
                        <a:cubicBezTo>
                          <a:pt x="72" y="0"/>
                          <a:pt x="82" y="0"/>
                          <a:pt x="91" y="1"/>
                        </a:cubicBezTo>
                        <a:cubicBezTo>
                          <a:pt x="104" y="2"/>
                          <a:pt x="115" y="7"/>
                          <a:pt x="126" y="13"/>
                        </a:cubicBezTo>
                        <a:cubicBezTo>
                          <a:pt x="137" y="20"/>
                          <a:pt x="146" y="28"/>
                          <a:pt x="153" y="38"/>
                        </a:cubicBezTo>
                        <a:cubicBezTo>
                          <a:pt x="154" y="39"/>
                          <a:pt x="155" y="40"/>
                          <a:pt x="155" y="42"/>
                        </a:cubicBezTo>
                        <a:cubicBezTo>
                          <a:pt x="155" y="42"/>
                          <a:pt x="155" y="42"/>
                          <a:pt x="155"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 name="Freeform 11">
                    <a:extLst>
                      <a:ext uri="{FF2B5EF4-FFF2-40B4-BE49-F238E27FC236}">
                        <a16:creationId xmlns:a16="http://schemas.microsoft.com/office/drawing/2014/main" id="{A30AA551-51CE-4CE4-A11F-627EA6CE5E2B}"/>
                      </a:ext>
                    </a:extLst>
                  </p:cNvPr>
                  <p:cNvSpPr>
                    <a:spLocks/>
                  </p:cNvSpPr>
                  <p:nvPr/>
                </p:nvSpPr>
                <p:spPr bwMode="auto">
                  <a:xfrm>
                    <a:off x="6794420" y="4627386"/>
                    <a:ext cx="126740" cy="36718"/>
                  </a:xfrm>
                  <a:custGeom>
                    <a:avLst/>
                    <a:gdLst>
                      <a:gd name="T0" fmla="*/ 141 w 141"/>
                      <a:gd name="T1" fmla="*/ 28 h 40"/>
                      <a:gd name="T2" fmla="*/ 138 w 141"/>
                      <a:gd name="T3" fmla="*/ 33 h 40"/>
                      <a:gd name="T4" fmla="*/ 132 w 141"/>
                      <a:gd name="T5" fmla="*/ 32 h 40"/>
                      <a:gd name="T6" fmla="*/ 127 w 141"/>
                      <a:gd name="T7" fmla="*/ 29 h 40"/>
                      <a:gd name="T8" fmla="*/ 84 w 141"/>
                      <a:gd name="T9" fmla="*/ 13 h 40"/>
                      <a:gd name="T10" fmla="*/ 42 w 141"/>
                      <a:gd name="T11" fmla="*/ 17 h 40"/>
                      <a:gd name="T12" fmla="*/ 15 w 141"/>
                      <a:gd name="T13" fmla="*/ 33 h 40"/>
                      <a:gd name="T14" fmla="*/ 11 w 141"/>
                      <a:gd name="T15" fmla="*/ 37 h 40"/>
                      <a:gd name="T16" fmla="*/ 3 w 141"/>
                      <a:gd name="T17" fmla="*/ 38 h 40"/>
                      <a:gd name="T18" fmla="*/ 3 w 141"/>
                      <a:gd name="T19" fmla="*/ 30 h 40"/>
                      <a:gd name="T20" fmla="*/ 18 w 141"/>
                      <a:gd name="T21" fmla="*/ 17 h 40"/>
                      <a:gd name="T22" fmla="*/ 58 w 141"/>
                      <a:gd name="T23" fmla="*/ 2 h 40"/>
                      <a:gd name="T24" fmla="*/ 116 w 141"/>
                      <a:gd name="T25" fmla="*/ 10 h 40"/>
                      <a:gd name="T26" fmla="*/ 138 w 141"/>
                      <a:gd name="T27" fmla="*/ 23 h 40"/>
                      <a:gd name="T28" fmla="*/ 141 w 141"/>
                      <a:gd name="T29"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40">
                        <a:moveTo>
                          <a:pt x="141" y="28"/>
                        </a:moveTo>
                        <a:cubicBezTo>
                          <a:pt x="141" y="30"/>
                          <a:pt x="140" y="32"/>
                          <a:pt x="138" y="33"/>
                        </a:cubicBezTo>
                        <a:cubicBezTo>
                          <a:pt x="136" y="34"/>
                          <a:pt x="133" y="34"/>
                          <a:pt x="132" y="32"/>
                        </a:cubicBezTo>
                        <a:cubicBezTo>
                          <a:pt x="130" y="31"/>
                          <a:pt x="128" y="30"/>
                          <a:pt x="127" y="29"/>
                        </a:cubicBezTo>
                        <a:cubicBezTo>
                          <a:pt x="114" y="20"/>
                          <a:pt x="99" y="14"/>
                          <a:pt x="84" y="13"/>
                        </a:cubicBezTo>
                        <a:cubicBezTo>
                          <a:pt x="69" y="11"/>
                          <a:pt x="56" y="12"/>
                          <a:pt x="42" y="17"/>
                        </a:cubicBezTo>
                        <a:cubicBezTo>
                          <a:pt x="32" y="21"/>
                          <a:pt x="23" y="26"/>
                          <a:pt x="15" y="33"/>
                        </a:cubicBezTo>
                        <a:cubicBezTo>
                          <a:pt x="14" y="34"/>
                          <a:pt x="13" y="36"/>
                          <a:pt x="11" y="37"/>
                        </a:cubicBezTo>
                        <a:cubicBezTo>
                          <a:pt x="9" y="40"/>
                          <a:pt x="6" y="40"/>
                          <a:pt x="3" y="38"/>
                        </a:cubicBezTo>
                        <a:cubicBezTo>
                          <a:pt x="1" y="36"/>
                          <a:pt x="0" y="33"/>
                          <a:pt x="3" y="30"/>
                        </a:cubicBezTo>
                        <a:cubicBezTo>
                          <a:pt x="7" y="25"/>
                          <a:pt x="12" y="21"/>
                          <a:pt x="18" y="17"/>
                        </a:cubicBezTo>
                        <a:cubicBezTo>
                          <a:pt x="30" y="9"/>
                          <a:pt x="43" y="4"/>
                          <a:pt x="58" y="2"/>
                        </a:cubicBezTo>
                        <a:cubicBezTo>
                          <a:pt x="78" y="0"/>
                          <a:pt x="97" y="2"/>
                          <a:pt x="116" y="10"/>
                        </a:cubicBezTo>
                        <a:cubicBezTo>
                          <a:pt x="124" y="13"/>
                          <a:pt x="131" y="18"/>
                          <a:pt x="138" y="23"/>
                        </a:cubicBezTo>
                        <a:cubicBezTo>
                          <a:pt x="140" y="25"/>
                          <a:pt x="141" y="26"/>
                          <a:pt x="14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 name="Freeform 12">
                    <a:extLst>
                      <a:ext uri="{FF2B5EF4-FFF2-40B4-BE49-F238E27FC236}">
                        <a16:creationId xmlns:a16="http://schemas.microsoft.com/office/drawing/2014/main" id="{379D7E04-2109-4688-8831-F010CBD9721F}"/>
                      </a:ext>
                    </a:extLst>
                  </p:cNvPr>
                  <p:cNvSpPr>
                    <a:spLocks/>
                  </p:cNvSpPr>
                  <p:nvPr/>
                </p:nvSpPr>
                <p:spPr bwMode="auto">
                  <a:xfrm>
                    <a:off x="6795604" y="4717407"/>
                    <a:ext cx="69885" cy="72253"/>
                  </a:xfrm>
                  <a:custGeom>
                    <a:avLst/>
                    <a:gdLst>
                      <a:gd name="T0" fmla="*/ 78 w 78"/>
                      <a:gd name="T1" fmla="*/ 6 h 81"/>
                      <a:gd name="T2" fmla="*/ 77 w 78"/>
                      <a:gd name="T3" fmla="*/ 9 h 81"/>
                      <a:gd name="T4" fmla="*/ 63 w 78"/>
                      <a:gd name="T5" fmla="*/ 30 h 81"/>
                      <a:gd name="T6" fmla="*/ 23 w 78"/>
                      <a:gd name="T7" fmla="*/ 68 h 81"/>
                      <a:gd name="T8" fmla="*/ 9 w 78"/>
                      <a:gd name="T9" fmla="*/ 78 h 81"/>
                      <a:gd name="T10" fmla="*/ 0 w 78"/>
                      <a:gd name="T11" fmla="*/ 74 h 81"/>
                      <a:gd name="T12" fmla="*/ 3 w 78"/>
                      <a:gd name="T13" fmla="*/ 69 h 81"/>
                      <a:gd name="T14" fmla="*/ 21 w 78"/>
                      <a:gd name="T15" fmla="*/ 56 h 81"/>
                      <a:gd name="T16" fmla="*/ 56 w 78"/>
                      <a:gd name="T17" fmla="*/ 21 h 81"/>
                      <a:gd name="T18" fmla="*/ 67 w 78"/>
                      <a:gd name="T19" fmla="*/ 4 h 81"/>
                      <a:gd name="T20" fmla="*/ 73 w 78"/>
                      <a:gd name="T21" fmla="*/ 1 h 81"/>
                      <a:gd name="T22" fmla="*/ 78 w 78"/>
                      <a:gd name="T2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81">
                        <a:moveTo>
                          <a:pt x="78" y="6"/>
                        </a:moveTo>
                        <a:cubicBezTo>
                          <a:pt x="77" y="7"/>
                          <a:pt x="77" y="8"/>
                          <a:pt x="77" y="9"/>
                        </a:cubicBezTo>
                        <a:cubicBezTo>
                          <a:pt x="73" y="16"/>
                          <a:pt x="69" y="23"/>
                          <a:pt x="63" y="30"/>
                        </a:cubicBezTo>
                        <a:cubicBezTo>
                          <a:pt x="52" y="44"/>
                          <a:pt x="38" y="57"/>
                          <a:pt x="23" y="68"/>
                        </a:cubicBezTo>
                        <a:cubicBezTo>
                          <a:pt x="19" y="71"/>
                          <a:pt x="14" y="75"/>
                          <a:pt x="9" y="78"/>
                        </a:cubicBezTo>
                        <a:cubicBezTo>
                          <a:pt x="6" y="81"/>
                          <a:pt x="1" y="78"/>
                          <a:pt x="0" y="74"/>
                        </a:cubicBezTo>
                        <a:cubicBezTo>
                          <a:pt x="0" y="72"/>
                          <a:pt x="1" y="70"/>
                          <a:pt x="3" y="69"/>
                        </a:cubicBezTo>
                        <a:cubicBezTo>
                          <a:pt x="9" y="64"/>
                          <a:pt x="15" y="60"/>
                          <a:pt x="21" y="56"/>
                        </a:cubicBezTo>
                        <a:cubicBezTo>
                          <a:pt x="34" y="45"/>
                          <a:pt x="46" y="34"/>
                          <a:pt x="56" y="21"/>
                        </a:cubicBezTo>
                        <a:cubicBezTo>
                          <a:pt x="60" y="15"/>
                          <a:pt x="64" y="10"/>
                          <a:pt x="67" y="4"/>
                        </a:cubicBezTo>
                        <a:cubicBezTo>
                          <a:pt x="68" y="1"/>
                          <a:pt x="70" y="0"/>
                          <a:pt x="73" y="1"/>
                        </a:cubicBezTo>
                        <a:cubicBezTo>
                          <a:pt x="76" y="1"/>
                          <a:pt x="77" y="3"/>
                          <a:pt x="7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 name="Freeform 13">
                    <a:extLst>
                      <a:ext uri="{FF2B5EF4-FFF2-40B4-BE49-F238E27FC236}">
                        <a16:creationId xmlns:a16="http://schemas.microsoft.com/office/drawing/2014/main" id="{55CC55F1-5138-4213-98C2-4C8FF2FEB107}"/>
                      </a:ext>
                    </a:extLst>
                  </p:cNvPr>
                  <p:cNvSpPr>
                    <a:spLocks/>
                  </p:cNvSpPr>
                  <p:nvPr/>
                </p:nvSpPr>
                <p:spPr bwMode="auto">
                  <a:xfrm>
                    <a:off x="6918790" y="4693717"/>
                    <a:ext cx="16583" cy="63962"/>
                  </a:xfrm>
                  <a:custGeom>
                    <a:avLst/>
                    <a:gdLst>
                      <a:gd name="T0" fmla="*/ 18 w 18"/>
                      <a:gd name="T1" fmla="*/ 36 h 72"/>
                      <a:gd name="T2" fmla="*/ 14 w 18"/>
                      <a:gd name="T3" fmla="*/ 68 h 72"/>
                      <a:gd name="T4" fmla="*/ 8 w 18"/>
                      <a:gd name="T5" fmla="*/ 72 h 72"/>
                      <a:gd name="T6" fmla="*/ 3 w 18"/>
                      <a:gd name="T7" fmla="*/ 68 h 72"/>
                      <a:gd name="T8" fmla="*/ 3 w 18"/>
                      <a:gd name="T9" fmla="*/ 65 h 72"/>
                      <a:gd name="T10" fmla="*/ 6 w 18"/>
                      <a:gd name="T11" fmla="*/ 35 h 72"/>
                      <a:gd name="T12" fmla="*/ 2 w 18"/>
                      <a:gd name="T13" fmla="*/ 12 h 72"/>
                      <a:gd name="T14" fmla="*/ 1 w 18"/>
                      <a:gd name="T15" fmla="*/ 9 h 72"/>
                      <a:gd name="T16" fmla="*/ 4 w 18"/>
                      <a:gd name="T17" fmla="*/ 2 h 72"/>
                      <a:gd name="T18" fmla="*/ 12 w 18"/>
                      <a:gd name="T19" fmla="*/ 4 h 72"/>
                      <a:gd name="T20" fmla="*/ 15 w 18"/>
                      <a:gd name="T21" fmla="*/ 16 h 72"/>
                      <a:gd name="T22" fmla="*/ 18 w 18"/>
                      <a:gd name="T23"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72">
                        <a:moveTo>
                          <a:pt x="18" y="36"/>
                        </a:moveTo>
                        <a:cubicBezTo>
                          <a:pt x="17" y="47"/>
                          <a:pt x="16" y="57"/>
                          <a:pt x="14" y="68"/>
                        </a:cubicBezTo>
                        <a:cubicBezTo>
                          <a:pt x="13" y="70"/>
                          <a:pt x="11" y="72"/>
                          <a:pt x="8" y="72"/>
                        </a:cubicBezTo>
                        <a:cubicBezTo>
                          <a:pt x="6" y="72"/>
                          <a:pt x="3" y="71"/>
                          <a:pt x="3" y="68"/>
                        </a:cubicBezTo>
                        <a:cubicBezTo>
                          <a:pt x="2" y="67"/>
                          <a:pt x="2" y="66"/>
                          <a:pt x="3" y="65"/>
                        </a:cubicBezTo>
                        <a:cubicBezTo>
                          <a:pt x="5" y="55"/>
                          <a:pt x="6" y="45"/>
                          <a:pt x="6" y="35"/>
                        </a:cubicBezTo>
                        <a:cubicBezTo>
                          <a:pt x="6" y="27"/>
                          <a:pt x="5" y="19"/>
                          <a:pt x="2" y="12"/>
                        </a:cubicBezTo>
                        <a:cubicBezTo>
                          <a:pt x="2" y="11"/>
                          <a:pt x="2" y="10"/>
                          <a:pt x="1" y="9"/>
                        </a:cubicBezTo>
                        <a:cubicBezTo>
                          <a:pt x="0" y="6"/>
                          <a:pt x="1" y="3"/>
                          <a:pt x="4" y="2"/>
                        </a:cubicBezTo>
                        <a:cubicBezTo>
                          <a:pt x="7" y="0"/>
                          <a:pt x="11" y="2"/>
                          <a:pt x="12" y="4"/>
                        </a:cubicBezTo>
                        <a:cubicBezTo>
                          <a:pt x="13" y="8"/>
                          <a:pt x="14" y="12"/>
                          <a:pt x="15" y="16"/>
                        </a:cubicBezTo>
                        <a:cubicBezTo>
                          <a:pt x="17" y="23"/>
                          <a:pt x="18" y="29"/>
                          <a:pt x="18"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14">
                    <a:extLst>
                      <a:ext uri="{FF2B5EF4-FFF2-40B4-BE49-F238E27FC236}">
                        <a16:creationId xmlns:a16="http://schemas.microsoft.com/office/drawing/2014/main" id="{BD7F306D-5A43-4A21-AAE9-A234609AF4BF}"/>
                      </a:ext>
                    </a:extLst>
                  </p:cNvPr>
                  <p:cNvSpPr>
                    <a:spLocks/>
                  </p:cNvSpPr>
                  <p:nvPr/>
                </p:nvSpPr>
                <p:spPr bwMode="auto">
                  <a:xfrm>
                    <a:off x="6831139" y="4783737"/>
                    <a:ext cx="42641" cy="24874"/>
                  </a:xfrm>
                  <a:custGeom>
                    <a:avLst/>
                    <a:gdLst>
                      <a:gd name="T0" fmla="*/ 25 w 48"/>
                      <a:gd name="T1" fmla="*/ 0 h 28"/>
                      <a:gd name="T2" fmla="*/ 42 w 48"/>
                      <a:gd name="T3" fmla="*/ 9 h 28"/>
                      <a:gd name="T4" fmla="*/ 47 w 48"/>
                      <a:gd name="T5" fmla="*/ 21 h 28"/>
                      <a:gd name="T6" fmla="*/ 43 w 48"/>
                      <a:gd name="T7" fmla="*/ 27 h 28"/>
                      <a:gd name="T8" fmla="*/ 36 w 48"/>
                      <a:gd name="T9" fmla="*/ 24 h 28"/>
                      <a:gd name="T10" fmla="*/ 33 w 48"/>
                      <a:gd name="T11" fmla="*/ 16 h 28"/>
                      <a:gd name="T12" fmla="*/ 27 w 48"/>
                      <a:gd name="T13" fmla="*/ 11 h 28"/>
                      <a:gd name="T14" fmla="*/ 23 w 48"/>
                      <a:gd name="T15" fmla="*/ 11 h 28"/>
                      <a:gd name="T16" fmla="*/ 16 w 48"/>
                      <a:gd name="T17" fmla="*/ 16 h 28"/>
                      <a:gd name="T18" fmla="*/ 10 w 48"/>
                      <a:gd name="T19" fmla="*/ 22 h 28"/>
                      <a:gd name="T20" fmla="*/ 3 w 48"/>
                      <a:gd name="T21" fmla="*/ 23 h 28"/>
                      <a:gd name="T22" fmla="*/ 0 w 48"/>
                      <a:gd name="T23" fmla="*/ 18 h 28"/>
                      <a:gd name="T24" fmla="*/ 1 w 48"/>
                      <a:gd name="T25" fmla="*/ 15 h 28"/>
                      <a:gd name="T26" fmla="*/ 18 w 48"/>
                      <a:gd name="T27" fmla="*/ 2 h 28"/>
                      <a:gd name="T28" fmla="*/ 25 w 4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8">
                        <a:moveTo>
                          <a:pt x="25" y="0"/>
                        </a:moveTo>
                        <a:cubicBezTo>
                          <a:pt x="32" y="0"/>
                          <a:pt x="38" y="3"/>
                          <a:pt x="42" y="9"/>
                        </a:cubicBezTo>
                        <a:cubicBezTo>
                          <a:pt x="44" y="12"/>
                          <a:pt x="46" y="16"/>
                          <a:pt x="47" y="21"/>
                        </a:cubicBezTo>
                        <a:cubicBezTo>
                          <a:pt x="48" y="24"/>
                          <a:pt x="46" y="26"/>
                          <a:pt x="43" y="27"/>
                        </a:cubicBezTo>
                        <a:cubicBezTo>
                          <a:pt x="40" y="28"/>
                          <a:pt x="37" y="27"/>
                          <a:pt x="36" y="24"/>
                        </a:cubicBezTo>
                        <a:cubicBezTo>
                          <a:pt x="35" y="21"/>
                          <a:pt x="34" y="18"/>
                          <a:pt x="33" y="16"/>
                        </a:cubicBezTo>
                        <a:cubicBezTo>
                          <a:pt x="31" y="14"/>
                          <a:pt x="30" y="12"/>
                          <a:pt x="27" y="11"/>
                        </a:cubicBezTo>
                        <a:cubicBezTo>
                          <a:pt x="26" y="10"/>
                          <a:pt x="24" y="10"/>
                          <a:pt x="23" y="11"/>
                        </a:cubicBezTo>
                        <a:cubicBezTo>
                          <a:pt x="21" y="13"/>
                          <a:pt x="18" y="14"/>
                          <a:pt x="16" y="16"/>
                        </a:cubicBezTo>
                        <a:cubicBezTo>
                          <a:pt x="14" y="18"/>
                          <a:pt x="12" y="20"/>
                          <a:pt x="10" y="22"/>
                        </a:cubicBezTo>
                        <a:cubicBezTo>
                          <a:pt x="8" y="24"/>
                          <a:pt x="6" y="24"/>
                          <a:pt x="3" y="23"/>
                        </a:cubicBezTo>
                        <a:cubicBezTo>
                          <a:pt x="1" y="22"/>
                          <a:pt x="0" y="20"/>
                          <a:pt x="0" y="18"/>
                        </a:cubicBezTo>
                        <a:cubicBezTo>
                          <a:pt x="0" y="17"/>
                          <a:pt x="0" y="16"/>
                          <a:pt x="1" y="15"/>
                        </a:cubicBezTo>
                        <a:cubicBezTo>
                          <a:pt x="6" y="10"/>
                          <a:pt x="11" y="5"/>
                          <a:pt x="18" y="2"/>
                        </a:cubicBezTo>
                        <a:cubicBezTo>
                          <a:pt x="20" y="0"/>
                          <a:pt x="22" y="0"/>
                          <a:pt x="2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15">
                    <a:extLst>
                      <a:ext uri="{FF2B5EF4-FFF2-40B4-BE49-F238E27FC236}">
                        <a16:creationId xmlns:a16="http://schemas.microsoft.com/office/drawing/2014/main" id="{A8A3BF53-0D4E-4DC2-9D91-88FAFD2E7D07}"/>
                      </a:ext>
                    </a:extLst>
                  </p:cNvPr>
                  <p:cNvSpPr>
                    <a:spLocks/>
                  </p:cNvSpPr>
                  <p:nvPr/>
                </p:nvSpPr>
                <p:spPr bwMode="auto">
                  <a:xfrm>
                    <a:off x="6867858" y="4756494"/>
                    <a:ext cx="26059" cy="46194"/>
                  </a:xfrm>
                  <a:custGeom>
                    <a:avLst/>
                    <a:gdLst>
                      <a:gd name="T0" fmla="*/ 24 w 30"/>
                      <a:gd name="T1" fmla="*/ 52 h 52"/>
                      <a:gd name="T2" fmla="*/ 21 w 30"/>
                      <a:gd name="T3" fmla="*/ 51 h 52"/>
                      <a:gd name="T4" fmla="*/ 3 w 30"/>
                      <a:gd name="T5" fmla="*/ 30 h 52"/>
                      <a:gd name="T6" fmla="*/ 4 w 30"/>
                      <a:gd name="T7" fmla="*/ 5 h 52"/>
                      <a:gd name="T8" fmla="*/ 8 w 30"/>
                      <a:gd name="T9" fmla="*/ 1 h 52"/>
                      <a:gd name="T10" fmla="*/ 14 w 30"/>
                      <a:gd name="T11" fmla="*/ 3 h 52"/>
                      <a:gd name="T12" fmla="*/ 15 w 30"/>
                      <a:gd name="T13" fmla="*/ 8 h 52"/>
                      <a:gd name="T14" fmla="*/ 19 w 30"/>
                      <a:gd name="T15" fmla="*/ 34 h 52"/>
                      <a:gd name="T16" fmla="*/ 28 w 30"/>
                      <a:gd name="T17" fmla="*/ 42 h 52"/>
                      <a:gd name="T18" fmla="*/ 30 w 30"/>
                      <a:gd name="T19" fmla="*/ 47 h 52"/>
                      <a:gd name="T20" fmla="*/ 26 w 30"/>
                      <a:gd name="T21" fmla="*/ 52 h 52"/>
                      <a:gd name="T22" fmla="*/ 24 w 30"/>
                      <a:gd name="T23" fmla="*/ 52 h 52"/>
                      <a:gd name="T24" fmla="*/ 24 w 3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52">
                        <a:moveTo>
                          <a:pt x="24" y="52"/>
                        </a:moveTo>
                        <a:cubicBezTo>
                          <a:pt x="23" y="52"/>
                          <a:pt x="22" y="51"/>
                          <a:pt x="21" y="51"/>
                        </a:cubicBezTo>
                        <a:cubicBezTo>
                          <a:pt x="13" y="45"/>
                          <a:pt x="7" y="39"/>
                          <a:pt x="3" y="30"/>
                        </a:cubicBezTo>
                        <a:cubicBezTo>
                          <a:pt x="0" y="21"/>
                          <a:pt x="0" y="13"/>
                          <a:pt x="4" y="5"/>
                        </a:cubicBezTo>
                        <a:cubicBezTo>
                          <a:pt x="4" y="3"/>
                          <a:pt x="6" y="1"/>
                          <a:pt x="8" y="1"/>
                        </a:cubicBezTo>
                        <a:cubicBezTo>
                          <a:pt x="10" y="0"/>
                          <a:pt x="12" y="1"/>
                          <a:pt x="14" y="3"/>
                        </a:cubicBezTo>
                        <a:cubicBezTo>
                          <a:pt x="15" y="4"/>
                          <a:pt x="16" y="6"/>
                          <a:pt x="15" y="8"/>
                        </a:cubicBezTo>
                        <a:cubicBezTo>
                          <a:pt x="10" y="18"/>
                          <a:pt x="12" y="27"/>
                          <a:pt x="19" y="34"/>
                        </a:cubicBezTo>
                        <a:cubicBezTo>
                          <a:pt x="22" y="37"/>
                          <a:pt x="25" y="39"/>
                          <a:pt x="28" y="42"/>
                        </a:cubicBezTo>
                        <a:cubicBezTo>
                          <a:pt x="30" y="43"/>
                          <a:pt x="30" y="45"/>
                          <a:pt x="30" y="47"/>
                        </a:cubicBezTo>
                        <a:cubicBezTo>
                          <a:pt x="29" y="50"/>
                          <a:pt x="28" y="51"/>
                          <a:pt x="26" y="52"/>
                        </a:cubicBezTo>
                        <a:cubicBezTo>
                          <a:pt x="25" y="52"/>
                          <a:pt x="25" y="52"/>
                          <a:pt x="24" y="52"/>
                        </a:cubicBezTo>
                        <a:cubicBezTo>
                          <a:pt x="24" y="52"/>
                          <a:pt x="24" y="52"/>
                          <a:pt x="24"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
        <p:nvSpPr>
          <p:cNvPr id="64" name="Rectangle 63">
            <a:extLst>
              <a:ext uri="{FF2B5EF4-FFF2-40B4-BE49-F238E27FC236}">
                <a16:creationId xmlns:a16="http://schemas.microsoft.com/office/drawing/2014/main" id="{A20BF4B7-D59B-49E9-B344-7DCF1D586F13}"/>
              </a:ext>
            </a:extLst>
          </p:cNvPr>
          <p:cNvSpPr/>
          <p:nvPr/>
        </p:nvSpPr>
        <p:spPr>
          <a:xfrm>
            <a:off x="9026884" y="4720326"/>
            <a:ext cx="2938046" cy="382308"/>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Cloud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3387EAF7-EEE6-485B-8F80-769D96204213}"/>
              </a:ext>
              <a:ext uri="{C183D7F6-B498-43B3-948B-1728B52AA6E4}">
                <adec:decorative xmlns:adec="http://schemas.microsoft.com/office/drawing/2017/decorative" val="1"/>
              </a:ext>
            </a:extLst>
          </p:cNvPr>
          <p:cNvGrpSpPr/>
          <p:nvPr/>
        </p:nvGrpSpPr>
        <p:grpSpPr>
          <a:xfrm>
            <a:off x="3770281" y="3536702"/>
            <a:ext cx="422770" cy="404333"/>
            <a:chOff x="3708933" y="4809995"/>
            <a:chExt cx="661072" cy="632242"/>
          </a:xfrm>
        </p:grpSpPr>
        <p:sp useBgFill="1">
          <p:nvSpPr>
            <p:cNvPr id="66" name="Circle: Hollow 65">
              <a:extLst>
                <a:ext uri="{FF2B5EF4-FFF2-40B4-BE49-F238E27FC236}">
                  <a16:creationId xmlns:a16="http://schemas.microsoft.com/office/drawing/2014/main" id="{C594E6D1-8DC2-4EF0-B9FF-778C1718CDC6}"/>
                </a:ext>
              </a:extLst>
            </p:cNvPr>
            <p:cNvSpPr/>
            <p:nvPr/>
          </p:nvSpPr>
          <p:spPr bwMode="auto">
            <a:xfrm>
              <a:off x="3723347" y="4809995"/>
              <a:ext cx="632245" cy="632242"/>
            </a:xfrm>
            <a:prstGeom prst="donut">
              <a:avLst>
                <a:gd name="adj" fmla="val 49844"/>
              </a:avLst>
            </a:prstGeom>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67" name="Freeform 31">
              <a:extLst>
                <a:ext uri="{FF2B5EF4-FFF2-40B4-BE49-F238E27FC236}">
                  <a16:creationId xmlns:a16="http://schemas.microsoft.com/office/drawing/2014/main" id="{409F2FD5-CC98-4CF7-B6B3-D64F41988559}"/>
                </a:ext>
              </a:extLst>
            </p:cNvPr>
            <p:cNvSpPr>
              <a:spLocks noEditPoints="1"/>
            </p:cNvSpPr>
            <p:nvPr/>
          </p:nvSpPr>
          <p:spPr bwMode="auto">
            <a:xfrm rot="900000">
              <a:off x="3708933" y="4850836"/>
              <a:ext cx="661072" cy="55055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89604" tIns="44801" rIns="89604" bIns="44801" numCol="1" anchor="t" anchorCtr="0" compatLnSpc="1">
              <a:prstTxWarp prst="textNoShape">
                <a:avLst/>
              </a:prstTxWarp>
            </a:bodyPr>
            <a:lstStyle/>
            <a:p>
              <a:pPr marL="0" marR="0" lvl="0" indent="0" algn="l" defTabSz="913606"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68" name="Group 67">
            <a:extLst>
              <a:ext uri="{FF2B5EF4-FFF2-40B4-BE49-F238E27FC236}">
                <a16:creationId xmlns:a16="http://schemas.microsoft.com/office/drawing/2014/main" id="{4274303B-D29D-4939-80E9-D18E39D07EFF}"/>
              </a:ext>
              <a:ext uri="{C183D7F6-B498-43B3-948B-1728B52AA6E4}">
                <adec:decorative xmlns:adec="http://schemas.microsoft.com/office/drawing/2017/decorative" val="1"/>
              </a:ext>
            </a:extLst>
          </p:cNvPr>
          <p:cNvGrpSpPr/>
          <p:nvPr/>
        </p:nvGrpSpPr>
        <p:grpSpPr>
          <a:xfrm>
            <a:off x="4269679" y="1971564"/>
            <a:ext cx="1421982" cy="487640"/>
            <a:chOff x="3962954" y="3030959"/>
            <a:chExt cx="1422184" cy="487709"/>
          </a:xfrm>
          <a:solidFill>
            <a:srgbClr val="FFFFFF"/>
          </a:solidFill>
        </p:grpSpPr>
        <p:sp>
          <p:nvSpPr>
            <p:cNvPr id="69" name="Rectangle 68">
              <a:extLst>
                <a:ext uri="{FF2B5EF4-FFF2-40B4-BE49-F238E27FC236}">
                  <a16:creationId xmlns:a16="http://schemas.microsoft.com/office/drawing/2014/main" id="{14D19615-CDF3-4CAD-A1CE-7102DD629F1E}"/>
                </a:ext>
              </a:extLst>
            </p:cNvPr>
            <p:cNvSpPr/>
            <p:nvPr/>
          </p:nvSpPr>
          <p:spPr bwMode="auto">
            <a:xfrm>
              <a:off x="4230313" y="3078780"/>
              <a:ext cx="887466" cy="43988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0" name="Rectangle 69">
              <a:extLst>
                <a:ext uri="{FF2B5EF4-FFF2-40B4-BE49-F238E27FC236}">
                  <a16:creationId xmlns:a16="http://schemas.microsoft.com/office/drawing/2014/main" id="{D0EF2DA6-AB8A-4AC0-BA25-C09AA11093BF}"/>
                </a:ext>
              </a:extLst>
            </p:cNvPr>
            <p:cNvSpPr/>
            <p:nvPr/>
          </p:nvSpPr>
          <p:spPr>
            <a:xfrm>
              <a:off x="3962954" y="3030959"/>
              <a:ext cx="1422184" cy="411271"/>
            </a:xfrm>
            <a:prstGeom prst="rect">
              <a:avLst/>
            </a:prstGeom>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Multi-Factor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Authentication</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1" name="Group 70">
            <a:extLst>
              <a:ext uri="{FF2B5EF4-FFF2-40B4-BE49-F238E27FC236}">
                <a16:creationId xmlns:a16="http://schemas.microsoft.com/office/drawing/2014/main" id="{0776C8E2-AD22-4026-BD77-785FE68338EE}"/>
              </a:ext>
              <a:ext uri="{C183D7F6-B498-43B3-948B-1728B52AA6E4}">
                <adec:decorative xmlns:adec="http://schemas.microsoft.com/office/drawing/2017/decorative" val="1"/>
              </a:ext>
            </a:extLst>
          </p:cNvPr>
          <p:cNvGrpSpPr/>
          <p:nvPr/>
        </p:nvGrpSpPr>
        <p:grpSpPr>
          <a:xfrm>
            <a:off x="6708785" y="1971314"/>
            <a:ext cx="1267387" cy="490193"/>
            <a:chOff x="6793362" y="2594797"/>
            <a:chExt cx="1267567" cy="490262"/>
          </a:xfrm>
          <a:solidFill>
            <a:srgbClr val="FFFFFF"/>
          </a:solidFill>
        </p:grpSpPr>
        <p:sp>
          <p:nvSpPr>
            <p:cNvPr id="72" name="Rectangle 71">
              <a:extLst>
                <a:ext uri="{FF2B5EF4-FFF2-40B4-BE49-F238E27FC236}">
                  <a16:creationId xmlns:a16="http://schemas.microsoft.com/office/drawing/2014/main" id="{E183A60A-F533-4A9B-BCA7-36F8E8CDC2F3}"/>
                </a:ext>
              </a:extLst>
            </p:cNvPr>
            <p:cNvSpPr/>
            <p:nvPr/>
          </p:nvSpPr>
          <p:spPr bwMode="auto">
            <a:xfrm>
              <a:off x="6983411" y="2640065"/>
              <a:ext cx="887466" cy="44499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3" name="Rectangle 72">
              <a:extLst>
                <a:ext uri="{FF2B5EF4-FFF2-40B4-BE49-F238E27FC236}">
                  <a16:creationId xmlns:a16="http://schemas.microsoft.com/office/drawing/2014/main" id="{79944B02-111B-4CAD-93EB-25A43CFFEBD6}"/>
                </a:ext>
                <a:ext uri="{C183D7F6-B498-43B3-948B-1728B52AA6E4}">
                  <adec:decorative xmlns:adec="http://schemas.microsoft.com/office/drawing/2017/decorative" val="1"/>
                </a:ext>
              </a:extLst>
            </p:cNvPr>
            <p:cNvSpPr/>
            <p:nvPr/>
          </p:nvSpPr>
          <p:spPr>
            <a:xfrm>
              <a:off x="6793362" y="2594797"/>
              <a:ext cx="1267567" cy="411271"/>
            </a:xfrm>
            <a:prstGeom prst="rect">
              <a:avLst/>
            </a:prstGeom>
          </p:spPr>
          <p:txBody>
            <a:bodyPr wrap="non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Privileged Identity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Management</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4" name="Group 73">
            <a:extLst>
              <a:ext uri="{FF2B5EF4-FFF2-40B4-BE49-F238E27FC236}">
                <a16:creationId xmlns:a16="http://schemas.microsoft.com/office/drawing/2014/main" id="{312BD3C7-739E-4D69-A222-84722BA848E6}"/>
              </a:ext>
              <a:ext uri="{C183D7F6-B498-43B3-948B-1728B52AA6E4}">
                <adec:decorative xmlns:adec="http://schemas.microsoft.com/office/drawing/2017/decorative" val="1"/>
              </a:ext>
            </a:extLst>
          </p:cNvPr>
          <p:cNvGrpSpPr/>
          <p:nvPr/>
        </p:nvGrpSpPr>
        <p:grpSpPr>
          <a:xfrm>
            <a:off x="4415287" y="2782761"/>
            <a:ext cx="901166" cy="496295"/>
            <a:chOff x="4258900" y="3891201"/>
            <a:chExt cx="901294" cy="496365"/>
          </a:xfrm>
          <a:solidFill>
            <a:srgbClr val="FFFFFF"/>
          </a:solidFill>
        </p:grpSpPr>
        <p:sp>
          <p:nvSpPr>
            <p:cNvPr id="75" name="Rectangle 74">
              <a:extLst>
                <a:ext uri="{FF2B5EF4-FFF2-40B4-BE49-F238E27FC236}">
                  <a16:creationId xmlns:a16="http://schemas.microsoft.com/office/drawing/2014/main" id="{614F63FE-3FED-4D6F-827E-72CE3C3238DA}"/>
                </a:ext>
              </a:extLst>
            </p:cNvPr>
            <p:cNvSpPr/>
            <p:nvPr/>
          </p:nvSpPr>
          <p:spPr bwMode="auto">
            <a:xfrm>
              <a:off x="4265815" y="3930366"/>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6" name="Rectangle 75">
              <a:extLst>
                <a:ext uri="{FF2B5EF4-FFF2-40B4-BE49-F238E27FC236}">
                  <a16:creationId xmlns:a16="http://schemas.microsoft.com/office/drawing/2014/main" id="{79415DF2-2C52-42AE-8CC8-084A98FC7AE4}"/>
                </a:ext>
              </a:extLst>
            </p:cNvPr>
            <p:cNvSpPr/>
            <p:nvPr/>
          </p:nvSpPr>
          <p:spPr>
            <a:xfrm>
              <a:off x="4258900" y="3891201"/>
              <a:ext cx="901294" cy="411271"/>
            </a:xfrm>
            <a:prstGeom prst="rect">
              <a:avLst/>
            </a:prstGeom>
          </p:spPr>
          <p:txBody>
            <a:bodyPr wrap="non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Conditional </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Access</a:t>
              </a:r>
              <a:endParaRPr kumimoji="0" lang="en-US" sz="1428"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77" name="Group 76">
            <a:extLst>
              <a:ext uri="{FF2B5EF4-FFF2-40B4-BE49-F238E27FC236}">
                <a16:creationId xmlns:a16="http://schemas.microsoft.com/office/drawing/2014/main" id="{93BE5B49-B797-41A8-A99B-D0FFCFF2F985}"/>
              </a:ext>
              <a:ext uri="{C183D7F6-B498-43B3-948B-1728B52AA6E4}">
                <adec:decorative xmlns:adec="http://schemas.microsoft.com/office/drawing/2017/decorative" val="1"/>
              </a:ext>
            </a:extLst>
          </p:cNvPr>
          <p:cNvGrpSpPr/>
          <p:nvPr/>
        </p:nvGrpSpPr>
        <p:grpSpPr>
          <a:xfrm>
            <a:off x="7045880" y="2693736"/>
            <a:ext cx="900673" cy="475583"/>
            <a:chOff x="7356103" y="3482121"/>
            <a:chExt cx="900800" cy="475649"/>
          </a:xfrm>
          <a:solidFill>
            <a:srgbClr val="FFFFFF"/>
          </a:solidFill>
        </p:grpSpPr>
        <p:sp>
          <p:nvSpPr>
            <p:cNvPr id="78" name="Rectangle 77">
              <a:extLst>
                <a:ext uri="{FF2B5EF4-FFF2-40B4-BE49-F238E27FC236}">
                  <a16:creationId xmlns:a16="http://schemas.microsoft.com/office/drawing/2014/main" id="{A526A0C4-A2BA-4D6B-A5A6-D5EE7DAD7313}"/>
                </a:ext>
              </a:extLst>
            </p:cNvPr>
            <p:cNvSpPr/>
            <p:nvPr/>
          </p:nvSpPr>
          <p:spPr bwMode="auto">
            <a:xfrm>
              <a:off x="7356103" y="3482121"/>
              <a:ext cx="887466" cy="45720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useBgFill="1">
          <p:nvSpPr>
            <p:cNvPr id="79" name="Rectangle 78">
              <a:extLst>
                <a:ext uri="{FF2B5EF4-FFF2-40B4-BE49-F238E27FC236}">
                  <a16:creationId xmlns:a16="http://schemas.microsoft.com/office/drawing/2014/main" id="{68E408F6-F3B3-4B98-940B-51B06E1261D5}"/>
                </a:ext>
              </a:extLst>
            </p:cNvPr>
            <p:cNvSpPr/>
            <p:nvPr/>
          </p:nvSpPr>
          <p:spPr>
            <a:xfrm>
              <a:off x="7409037" y="3546499"/>
              <a:ext cx="847866" cy="411271"/>
            </a:xfrm>
            <a:prstGeom prst="rect">
              <a:avLst/>
            </a:prstGeom>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Identity</a:t>
              </a:r>
              <a:br>
                <a:rPr kumimoji="0" lang="en-US" sz="1122" b="0" i="0" u="none" strike="noStrike" kern="0" cap="none" spc="-50" normalizeH="0" baseline="0" noProof="0">
                  <a:ln>
                    <a:noFill/>
                  </a:ln>
                  <a:solidFill>
                    <a:srgbClr val="505050"/>
                  </a:solidFill>
                  <a:effectLst/>
                  <a:uLnTx/>
                  <a:uFillTx/>
                  <a:latin typeface="Segoe UI"/>
                  <a:ea typeface="+mn-ea"/>
                  <a:cs typeface="+mn-cs"/>
                </a:rPr>
              </a:br>
              <a:r>
                <a:rPr kumimoji="0" lang="en-US" sz="1122" b="0" i="0" u="none" strike="noStrike" kern="0" cap="none" spc="-50" normalizeH="0" baseline="0" noProof="0">
                  <a:ln>
                    <a:noFill/>
                  </a:ln>
                  <a:solidFill>
                    <a:srgbClr val="505050"/>
                  </a:solidFill>
                  <a:effectLst/>
                  <a:uLnTx/>
                  <a:uFillTx/>
                  <a:latin typeface="Segoe UI"/>
                  <a:ea typeface="+mn-ea"/>
                  <a:cs typeface="+mn-cs"/>
                </a:rPr>
                <a:t>Protection</a:t>
              </a:r>
              <a:endParaRPr kumimoji="0" lang="en-US" sz="1122"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80" name="Group 79">
            <a:extLst>
              <a:ext uri="{FF2B5EF4-FFF2-40B4-BE49-F238E27FC236}">
                <a16:creationId xmlns:a16="http://schemas.microsoft.com/office/drawing/2014/main" id="{7A76D987-C406-4DFD-AD35-F40BE238FF4D}"/>
              </a:ext>
              <a:ext uri="{C183D7F6-B498-43B3-948B-1728B52AA6E4}">
                <adec:decorative xmlns:adec="http://schemas.microsoft.com/office/drawing/2017/decorative" val="1"/>
              </a:ext>
            </a:extLst>
          </p:cNvPr>
          <p:cNvGrpSpPr/>
          <p:nvPr/>
        </p:nvGrpSpPr>
        <p:grpSpPr>
          <a:xfrm>
            <a:off x="2697146" y="2626363"/>
            <a:ext cx="334207" cy="334207"/>
            <a:chOff x="368699" y="3596110"/>
            <a:chExt cx="334255" cy="334255"/>
          </a:xfrm>
        </p:grpSpPr>
        <p:sp>
          <p:nvSpPr>
            <p:cNvPr id="81" name="Rectangle: Rounded Corners 80">
              <a:extLst>
                <a:ext uri="{FF2B5EF4-FFF2-40B4-BE49-F238E27FC236}">
                  <a16:creationId xmlns:a16="http://schemas.microsoft.com/office/drawing/2014/main" id="{4752AAEF-8601-4022-A5BB-F7A8BE8D0B4E}"/>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E7FB8287-F5C3-48D4-A254-560CB4A311B9}"/>
                </a:ext>
              </a:extLst>
            </p:cNvPr>
            <p:cNvGrpSpPr/>
            <p:nvPr/>
          </p:nvGrpSpPr>
          <p:grpSpPr>
            <a:xfrm>
              <a:off x="382033" y="3609497"/>
              <a:ext cx="307586" cy="307480"/>
              <a:chOff x="-133735" y="-444418"/>
              <a:chExt cx="9232900" cy="9229725"/>
            </a:xfrm>
            <a:solidFill>
              <a:srgbClr val="505050"/>
            </a:solidFill>
          </p:grpSpPr>
          <p:sp>
            <p:nvSpPr>
              <p:cNvPr id="84" name="Freeform 9">
                <a:extLst>
                  <a:ext uri="{FF2B5EF4-FFF2-40B4-BE49-F238E27FC236}">
                    <a16:creationId xmlns:a16="http://schemas.microsoft.com/office/drawing/2014/main" id="{69C748E5-8BFF-4044-8002-FCE7B46BCE71}"/>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10">
                <a:extLst>
                  <a:ext uri="{FF2B5EF4-FFF2-40B4-BE49-F238E27FC236}">
                    <a16:creationId xmlns:a16="http://schemas.microsoft.com/office/drawing/2014/main" id="{F81FEA70-09BD-497D-BBB4-8DAA5D6470E0}"/>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1BBC4232-9482-4F3F-93E8-84BB797D9BFD}"/>
              </a:ext>
              <a:ext uri="{C183D7F6-B498-43B3-948B-1728B52AA6E4}">
                <adec:decorative xmlns:adec="http://schemas.microsoft.com/office/drawing/2017/decorative" val="1"/>
              </a:ext>
            </a:extLst>
          </p:cNvPr>
          <p:cNvGrpSpPr/>
          <p:nvPr/>
        </p:nvGrpSpPr>
        <p:grpSpPr>
          <a:xfrm>
            <a:off x="1773499" y="1491580"/>
            <a:ext cx="334207" cy="334207"/>
            <a:chOff x="368699" y="3596110"/>
            <a:chExt cx="334255" cy="334255"/>
          </a:xfrm>
        </p:grpSpPr>
        <p:sp>
          <p:nvSpPr>
            <p:cNvPr id="87" name="Rectangle: Rounded Corners 86">
              <a:extLst>
                <a:ext uri="{FF2B5EF4-FFF2-40B4-BE49-F238E27FC236}">
                  <a16:creationId xmlns:a16="http://schemas.microsoft.com/office/drawing/2014/main" id="{1DD67599-F744-4D75-84B1-4B0A10E74B8C}"/>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87">
              <a:extLst>
                <a:ext uri="{FF2B5EF4-FFF2-40B4-BE49-F238E27FC236}">
                  <a16:creationId xmlns:a16="http://schemas.microsoft.com/office/drawing/2014/main" id="{D832AA7A-1A3C-42E6-B3D1-004FC68507E1}"/>
                </a:ext>
              </a:extLst>
            </p:cNvPr>
            <p:cNvGrpSpPr/>
            <p:nvPr/>
          </p:nvGrpSpPr>
          <p:grpSpPr>
            <a:xfrm>
              <a:off x="382033" y="3609497"/>
              <a:ext cx="307586" cy="307480"/>
              <a:chOff x="-133735" y="-444418"/>
              <a:chExt cx="9232900" cy="9229725"/>
            </a:xfrm>
            <a:solidFill>
              <a:srgbClr val="505050"/>
            </a:solidFill>
          </p:grpSpPr>
          <p:sp>
            <p:nvSpPr>
              <p:cNvPr id="89" name="Freeform 9">
                <a:extLst>
                  <a:ext uri="{FF2B5EF4-FFF2-40B4-BE49-F238E27FC236}">
                    <a16:creationId xmlns:a16="http://schemas.microsoft.com/office/drawing/2014/main" id="{62ED78FE-8FCC-4922-991C-F24058D2C4C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32FED433-1619-4AE2-98A0-BA3F54C858B1}"/>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D56A0ABC-AB83-46E1-AD6F-0E0B6E2F8248}"/>
              </a:ext>
              <a:ext uri="{C183D7F6-B498-43B3-948B-1728B52AA6E4}">
                <adec:decorative xmlns:adec="http://schemas.microsoft.com/office/drawing/2017/decorative" val="1"/>
              </a:ext>
            </a:extLst>
          </p:cNvPr>
          <p:cNvGrpSpPr/>
          <p:nvPr/>
        </p:nvGrpSpPr>
        <p:grpSpPr>
          <a:xfrm>
            <a:off x="9276381" y="1604251"/>
            <a:ext cx="334207" cy="334207"/>
            <a:chOff x="368699" y="3596110"/>
            <a:chExt cx="334255" cy="334255"/>
          </a:xfrm>
        </p:grpSpPr>
        <p:sp>
          <p:nvSpPr>
            <p:cNvPr id="92" name="Rectangle: Rounded Corners 91">
              <a:extLst>
                <a:ext uri="{FF2B5EF4-FFF2-40B4-BE49-F238E27FC236}">
                  <a16:creationId xmlns:a16="http://schemas.microsoft.com/office/drawing/2014/main" id="{D8B8300D-953F-4703-9CE3-4A3E0E5810AB}"/>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8CCC74FA-2F92-4109-BA3E-88224268FDEA}"/>
                </a:ext>
              </a:extLst>
            </p:cNvPr>
            <p:cNvGrpSpPr/>
            <p:nvPr/>
          </p:nvGrpSpPr>
          <p:grpSpPr>
            <a:xfrm>
              <a:off x="382033" y="3609497"/>
              <a:ext cx="307586" cy="307480"/>
              <a:chOff x="-133735" y="-444418"/>
              <a:chExt cx="9232900" cy="9229725"/>
            </a:xfrm>
            <a:solidFill>
              <a:srgbClr val="505050"/>
            </a:solidFill>
          </p:grpSpPr>
          <p:sp>
            <p:nvSpPr>
              <p:cNvPr id="94" name="Freeform 9">
                <a:extLst>
                  <a:ext uri="{FF2B5EF4-FFF2-40B4-BE49-F238E27FC236}">
                    <a16:creationId xmlns:a16="http://schemas.microsoft.com/office/drawing/2014/main" id="{4B44D44E-BBE0-49D2-B234-B6EF4BBF435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E18A44E3-704B-4FD1-847F-75E9ACCD202C}"/>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BB6101C7-517B-4C7D-9F48-4C7B86CAC17C}"/>
              </a:ext>
              <a:ext uri="{C183D7F6-B498-43B3-948B-1728B52AA6E4}">
                <adec:decorative xmlns:adec="http://schemas.microsoft.com/office/drawing/2017/decorative" val="1"/>
              </a:ext>
            </a:extLst>
          </p:cNvPr>
          <p:cNvGrpSpPr/>
          <p:nvPr/>
        </p:nvGrpSpPr>
        <p:grpSpPr>
          <a:xfrm>
            <a:off x="11212215" y="2589134"/>
            <a:ext cx="334207" cy="334207"/>
            <a:chOff x="368699" y="3596110"/>
            <a:chExt cx="334255" cy="334255"/>
          </a:xfrm>
        </p:grpSpPr>
        <p:sp>
          <p:nvSpPr>
            <p:cNvPr id="97" name="Rectangle: Rounded Corners 96">
              <a:extLst>
                <a:ext uri="{FF2B5EF4-FFF2-40B4-BE49-F238E27FC236}">
                  <a16:creationId xmlns:a16="http://schemas.microsoft.com/office/drawing/2014/main" id="{A97571A3-E625-4F75-81FD-595184FBFBB2}"/>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8314AFA9-DE37-4846-902E-F2607B1A4407}"/>
                </a:ext>
              </a:extLst>
            </p:cNvPr>
            <p:cNvGrpSpPr/>
            <p:nvPr/>
          </p:nvGrpSpPr>
          <p:grpSpPr>
            <a:xfrm>
              <a:off x="382033" y="3609497"/>
              <a:ext cx="307586" cy="307480"/>
              <a:chOff x="-133735" y="-444418"/>
              <a:chExt cx="9232900" cy="9229725"/>
            </a:xfrm>
            <a:solidFill>
              <a:srgbClr val="505050"/>
            </a:solidFill>
          </p:grpSpPr>
          <p:sp>
            <p:nvSpPr>
              <p:cNvPr id="99" name="Freeform 9">
                <a:extLst>
                  <a:ext uri="{FF2B5EF4-FFF2-40B4-BE49-F238E27FC236}">
                    <a16:creationId xmlns:a16="http://schemas.microsoft.com/office/drawing/2014/main" id="{19267157-6FB5-4519-9DB2-6AE4EB2FA34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Freeform 10">
                <a:extLst>
                  <a:ext uri="{FF2B5EF4-FFF2-40B4-BE49-F238E27FC236}">
                    <a16:creationId xmlns:a16="http://schemas.microsoft.com/office/drawing/2014/main" id="{F1741E71-D9A7-4395-A318-244D9AEF1823}"/>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884CCFD3-59D9-447D-A8D6-426FAF30660E}"/>
              </a:ext>
              <a:ext uri="{C183D7F6-B498-43B3-948B-1728B52AA6E4}">
                <adec:decorative xmlns:adec="http://schemas.microsoft.com/office/drawing/2017/decorative" val="1"/>
              </a:ext>
            </a:extLst>
          </p:cNvPr>
          <p:cNvGrpSpPr/>
          <p:nvPr/>
        </p:nvGrpSpPr>
        <p:grpSpPr>
          <a:xfrm>
            <a:off x="10541479" y="1329148"/>
            <a:ext cx="334207" cy="334207"/>
            <a:chOff x="368699" y="3596110"/>
            <a:chExt cx="334255" cy="334255"/>
          </a:xfrm>
        </p:grpSpPr>
        <p:sp>
          <p:nvSpPr>
            <p:cNvPr id="102" name="Rectangle: Rounded Corners 101">
              <a:extLst>
                <a:ext uri="{FF2B5EF4-FFF2-40B4-BE49-F238E27FC236}">
                  <a16:creationId xmlns:a16="http://schemas.microsoft.com/office/drawing/2014/main" id="{196700CD-D303-4FAE-896D-B0D1D3CBD647}"/>
                </a:ext>
              </a:extLst>
            </p:cNvPr>
            <p:cNvSpPr/>
            <p:nvPr/>
          </p:nvSpPr>
          <p:spPr bwMode="auto">
            <a:xfrm>
              <a:off x="368699" y="3596110"/>
              <a:ext cx="334255" cy="334255"/>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3F5241B7-49C6-481C-9DB5-CD51690DA1BE}"/>
                </a:ext>
              </a:extLst>
            </p:cNvPr>
            <p:cNvGrpSpPr/>
            <p:nvPr/>
          </p:nvGrpSpPr>
          <p:grpSpPr>
            <a:xfrm>
              <a:off x="382033" y="3609497"/>
              <a:ext cx="307586" cy="307480"/>
              <a:chOff x="-133735" y="-444418"/>
              <a:chExt cx="9232900" cy="9229725"/>
            </a:xfrm>
            <a:solidFill>
              <a:srgbClr val="505050"/>
            </a:solidFill>
          </p:grpSpPr>
          <p:sp>
            <p:nvSpPr>
              <p:cNvPr id="104" name="Freeform 9">
                <a:extLst>
                  <a:ext uri="{FF2B5EF4-FFF2-40B4-BE49-F238E27FC236}">
                    <a16:creationId xmlns:a16="http://schemas.microsoft.com/office/drawing/2014/main" id="{EE2ACDDC-C23F-4A62-92FD-61A663982C7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Freeform 10">
                <a:extLst>
                  <a:ext uri="{FF2B5EF4-FFF2-40B4-BE49-F238E27FC236}">
                    <a16:creationId xmlns:a16="http://schemas.microsoft.com/office/drawing/2014/main" id="{93E2B5A4-7483-4ABB-A833-510B449F1FF8}"/>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06" name="Group 105">
            <a:extLst>
              <a:ext uri="{FF2B5EF4-FFF2-40B4-BE49-F238E27FC236}">
                <a16:creationId xmlns:a16="http://schemas.microsoft.com/office/drawing/2014/main" id="{6D0A1280-4F2E-47E2-8611-79B41A69700A}"/>
              </a:ext>
              <a:ext uri="{C183D7F6-B498-43B3-948B-1728B52AA6E4}">
                <adec:decorative xmlns:adec="http://schemas.microsoft.com/office/drawing/2017/decorative" val="1"/>
              </a:ext>
            </a:extLst>
          </p:cNvPr>
          <p:cNvGrpSpPr/>
          <p:nvPr/>
        </p:nvGrpSpPr>
        <p:grpSpPr>
          <a:xfrm>
            <a:off x="10919612" y="1882556"/>
            <a:ext cx="658782" cy="392421"/>
            <a:chOff x="10227446" y="2986117"/>
            <a:chExt cx="658968" cy="392532"/>
          </a:xfrm>
        </p:grpSpPr>
        <p:grpSp>
          <p:nvGrpSpPr>
            <p:cNvPr id="107" name="Group 106">
              <a:extLst>
                <a:ext uri="{FF2B5EF4-FFF2-40B4-BE49-F238E27FC236}">
                  <a16:creationId xmlns:a16="http://schemas.microsoft.com/office/drawing/2014/main" id="{D7449B2F-8871-41AB-9707-539F6FB173D0}"/>
                </a:ext>
              </a:extLst>
            </p:cNvPr>
            <p:cNvGrpSpPr/>
            <p:nvPr/>
          </p:nvGrpSpPr>
          <p:grpSpPr>
            <a:xfrm>
              <a:off x="10227446" y="2986117"/>
              <a:ext cx="658968" cy="392532"/>
              <a:chOff x="6002760" y="3291875"/>
              <a:chExt cx="3471152" cy="1658849"/>
            </a:xfrm>
          </p:grpSpPr>
          <p:sp>
            <p:nvSpPr>
              <p:cNvPr id="109" name="Rectangle 108">
                <a:extLst>
                  <a:ext uri="{FF2B5EF4-FFF2-40B4-BE49-F238E27FC236}">
                    <a16:creationId xmlns:a16="http://schemas.microsoft.com/office/drawing/2014/main" id="{7137F16E-DF8F-4DB8-8117-2C61B95613AF}"/>
                  </a:ext>
                </a:extLst>
              </p:cNvPr>
              <p:cNvSpPr/>
              <p:nvPr/>
            </p:nvSpPr>
            <p:spPr bwMode="auto">
              <a:xfrm>
                <a:off x="6002760" y="3291875"/>
                <a:ext cx="3471152" cy="157459"/>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0" name="Rectangle 109">
                <a:extLst>
                  <a:ext uri="{FF2B5EF4-FFF2-40B4-BE49-F238E27FC236}">
                    <a16:creationId xmlns:a16="http://schemas.microsoft.com/office/drawing/2014/main" id="{8B79237F-DFA4-496F-9CBA-F39F0C8637D0}"/>
                  </a:ext>
                </a:extLst>
              </p:cNvPr>
              <p:cNvSpPr/>
              <p:nvPr/>
            </p:nvSpPr>
            <p:spPr bwMode="auto">
              <a:xfrm>
                <a:off x="6002760" y="3489197"/>
                <a:ext cx="3471152" cy="1461527"/>
              </a:xfrm>
              <a:prstGeom prst="rect">
                <a:avLst/>
              </a:prstGeom>
              <a:solidFill>
                <a:srgbClr val="0072C6"/>
              </a:solidFill>
              <a:ln w="10795" cap="flat" cmpd="sng" algn="ctr">
                <a:noFill/>
                <a:prstDash val="solid"/>
                <a:headEnd type="none" w="med" len="med"/>
                <a:tailEnd type="none" w="med" len="med"/>
              </a:ln>
              <a:effectLst/>
            </p:spPr>
            <p:txBody>
              <a:bodyPr lIns="0" tIns="45700" rIns="0" bIns="45700" anchor="ctr"/>
              <a:lstStyle/>
              <a:p>
                <a:pPr marL="0" marR="0" lvl="0" indent="0" algn="ctr" defTabSz="913575"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icon GEARS">
              <a:extLst>
                <a:ext uri="{FF2B5EF4-FFF2-40B4-BE49-F238E27FC236}">
                  <a16:creationId xmlns:a16="http://schemas.microsoft.com/office/drawing/2014/main" id="{13EE7A8B-7A6F-44D7-82C2-4DC623409527}"/>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p:spPr>
          <p:txBody>
            <a:bodyPr/>
            <a:lstStyle/>
            <a:p>
              <a:pPr marL="0" marR="0" lvl="0" indent="0" algn="l" defTabSz="912894"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a:ln>
                  <a:noFill/>
                </a:ln>
                <a:noFill/>
                <a:effectLst/>
                <a:uLnTx/>
                <a:uFillTx/>
                <a:latin typeface="Segoe UI"/>
                <a:ea typeface="ＭＳ Ｐゴシック" charset="0"/>
                <a:cs typeface="+mn-cs"/>
              </a:endParaRPr>
            </a:p>
          </p:txBody>
        </p:sp>
      </p:grpSp>
      <p:grpSp>
        <p:nvGrpSpPr>
          <p:cNvPr id="111" name="Group 110">
            <a:extLst>
              <a:ext uri="{FF2B5EF4-FFF2-40B4-BE49-F238E27FC236}">
                <a16:creationId xmlns:a16="http://schemas.microsoft.com/office/drawing/2014/main" id="{0CAE0857-BDE5-4D17-8590-1F780303CF53}"/>
              </a:ext>
              <a:ext uri="{C183D7F6-B498-43B3-948B-1728B52AA6E4}">
                <adec:decorative xmlns:adec="http://schemas.microsoft.com/office/drawing/2017/decorative" val="1"/>
              </a:ext>
            </a:extLst>
          </p:cNvPr>
          <p:cNvGrpSpPr/>
          <p:nvPr/>
        </p:nvGrpSpPr>
        <p:grpSpPr>
          <a:xfrm>
            <a:off x="8845129" y="3405025"/>
            <a:ext cx="1696351" cy="1072019"/>
            <a:chOff x="8537494" y="4624562"/>
            <a:chExt cx="1827078" cy="1201404"/>
          </a:xfrm>
          <a:solidFill>
            <a:srgbClr val="FFFFFF"/>
          </a:solidFill>
        </p:grpSpPr>
        <p:sp>
          <p:nvSpPr>
            <p:cNvPr id="112" name="Freeform 38">
              <a:extLst>
                <a:ext uri="{FF2B5EF4-FFF2-40B4-BE49-F238E27FC236}">
                  <a16:creationId xmlns:a16="http://schemas.microsoft.com/office/drawing/2014/main" id="{9D9C3AAB-A37B-483B-AB8C-CA786DCE937E}"/>
                </a:ext>
              </a:extLst>
            </p:cNvPr>
            <p:cNvSpPr>
              <a:spLocks/>
            </p:cNvSpPr>
            <p:nvPr/>
          </p:nvSpPr>
          <p:spPr bwMode="auto">
            <a:xfrm>
              <a:off x="8537494" y="4624562"/>
              <a:ext cx="1827078" cy="120140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F1A3555A-F7CA-4366-84BD-5F85C0910CA2}"/>
                </a:ext>
              </a:extLst>
            </p:cNvPr>
            <p:cNvSpPr txBox="1"/>
            <p:nvPr/>
          </p:nvSpPr>
          <p:spPr>
            <a:xfrm>
              <a:off x="8992289" y="5122281"/>
              <a:ext cx="856996" cy="442962"/>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Public</a:t>
              </a:r>
            </a:p>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cloud</a:t>
              </a:r>
            </a:p>
          </p:txBody>
        </p:sp>
      </p:grpSp>
      <p:pic>
        <p:nvPicPr>
          <p:cNvPr id="114" name="Picture 113">
            <a:extLst>
              <a:ext uri="{FF2B5EF4-FFF2-40B4-BE49-F238E27FC236}">
                <a16:creationId xmlns:a16="http://schemas.microsoft.com/office/drawing/2014/main" id="{57F15F65-994F-440B-B59D-4AAA053973FA}"/>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74133" y="2561693"/>
            <a:ext cx="359200" cy="503683"/>
          </a:xfrm>
          <a:prstGeom prst="rect">
            <a:avLst/>
          </a:prstGeom>
        </p:spPr>
      </p:pic>
      <p:grpSp>
        <p:nvGrpSpPr>
          <p:cNvPr id="115" name="Group 114">
            <a:extLst>
              <a:ext uri="{FF2B5EF4-FFF2-40B4-BE49-F238E27FC236}">
                <a16:creationId xmlns:a16="http://schemas.microsoft.com/office/drawing/2014/main" id="{FBB9D7AB-10CF-4B24-A486-1D974F5B4A02}"/>
              </a:ext>
              <a:ext uri="{C183D7F6-B498-43B3-948B-1728B52AA6E4}">
                <adec:decorative xmlns:adec="http://schemas.microsoft.com/office/drawing/2017/decorative" val="1"/>
              </a:ext>
            </a:extLst>
          </p:cNvPr>
          <p:cNvGrpSpPr/>
          <p:nvPr/>
        </p:nvGrpSpPr>
        <p:grpSpPr>
          <a:xfrm>
            <a:off x="5455725" y="1343537"/>
            <a:ext cx="1368402" cy="514938"/>
            <a:chOff x="5348372" y="1024012"/>
            <a:chExt cx="1341692" cy="504887"/>
          </a:xfrm>
        </p:grpSpPr>
        <p:sp>
          <p:nvSpPr>
            <p:cNvPr id="116" name="Rectangle 115">
              <a:extLst>
                <a:ext uri="{FF2B5EF4-FFF2-40B4-BE49-F238E27FC236}">
                  <a16:creationId xmlns:a16="http://schemas.microsoft.com/office/drawing/2014/main" id="{9F493DAB-3175-4C39-84FD-D15647DE256A}"/>
                </a:ext>
              </a:extLst>
            </p:cNvPr>
            <p:cNvSpPr/>
            <p:nvPr/>
          </p:nvSpPr>
          <p:spPr bwMode="auto">
            <a:xfrm>
              <a:off x="5348372" y="1024012"/>
              <a:ext cx="1341692" cy="504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EED9DC77-E75C-437C-AC9B-FD86FF6237E3}"/>
                </a:ext>
              </a:extLst>
            </p:cNvPr>
            <p:cNvSpPr/>
            <p:nvPr/>
          </p:nvSpPr>
          <p:spPr>
            <a:xfrm>
              <a:off x="5370034" y="1124159"/>
              <a:ext cx="1298367" cy="403187"/>
            </a:xfrm>
            <a:prstGeom prst="rect">
              <a:avLst/>
            </a:prstGeom>
            <a:noFill/>
          </p:spPr>
          <p:txBody>
            <a:bodyPr wrap="square">
              <a:spAutoFit/>
            </a:bodyPr>
            <a:lstStyle/>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Access</a:t>
              </a:r>
            </a:p>
            <a:p>
              <a:pPr marL="0" marR="0" lvl="0" indent="0" algn="ctr" defTabSz="913490" rtl="0" eaLnBrk="1" fontAlgn="base" latinLnBrk="0" hangingPunct="1">
                <a:lnSpc>
                  <a:spcPct val="90000"/>
                </a:lnSpc>
                <a:spcBef>
                  <a:spcPct val="0"/>
                </a:spcBef>
                <a:spcAft>
                  <a:spcPct val="0"/>
                </a:spcAft>
                <a:buClrTx/>
                <a:buSzTx/>
                <a:buFontTx/>
                <a:buNone/>
                <a:tabLst/>
                <a:defRPr/>
              </a:pPr>
              <a:r>
                <a:rPr kumimoji="0" lang="en-US" sz="1122" b="0" i="0" u="none" strike="noStrike" kern="0" cap="none" spc="-50" normalizeH="0" baseline="0" noProof="0">
                  <a:ln>
                    <a:noFill/>
                  </a:ln>
                  <a:solidFill>
                    <a:srgbClr val="505050"/>
                  </a:solidFill>
                  <a:effectLst/>
                  <a:uLnTx/>
                  <a:uFillTx/>
                  <a:latin typeface="Segoe UI"/>
                  <a:ea typeface="+mn-ea"/>
                  <a:cs typeface="+mn-cs"/>
                </a:rPr>
                <a:t>Management</a:t>
              </a:r>
              <a:endParaRPr kumimoji="0" lang="en-US" sz="1122" b="0" i="0" u="none" strike="noStrike" kern="0" cap="none" spc="-50" normalizeH="0" baseline="0" noProof="0">
                <a:ln>
                  <a:noFill/>
                </a:ln>
                <a:solidFill>
                  <a:srgbClr val="505050"/>
                </a:solidFill>
                <a:effectLst/>
                <a:uLnTx/>
                <a:uFillTx/>
                <a:latin typeface="Segoe UI"/>
                <a:ea typeface="ＭＳ Ｐゴシック" charset="0"/>
                <a:cs typeface="Segoe UI Semibold" panose="020B0702040204020203" pitchFamily="34" charset="0"/>
              </a:endParaRPr>
            </a:p>
          </p:txBody>
        </p:sp>
      </p:grpSp>
      <p:grpSp>
        <p:nvGrpSpPr>
          <p:cNvPr id="118" name="Group 117">
            <a:extLst>
              <a:ext uri="{FF2B5EF4-FFF2-40B4-BE49-F238E27FC236}">
                <a16:creationId xmlns:a16="http://schemas.microsoft.com/office/drawing/2014/main" id="{7BEE68AD-A987-4F7C-9536-0AD1802616D1}"/>
              </a:ext>
              <a:ext uri="{C183D7F6-B498-43B3-948B-1728B52AA6E4}">
                <adec:decorative xmlns:adec="http://schemas.microsoft.com/office/drawing/2017/decorative" val="1"/>
              </a:ext>
            </a:extLst>
          </p:cNvPr>
          <p:cNvGrpSpPr/>
          <p:nvPr/>
        </p:nvGrpSpPr>
        <p:grpSpPr>
          <a:xfrm>
            <a:off x="2783655" y="5952768"/>
            <a:ext cx="634688" cy="472777"/>
            <a:chOff x="2728457" y="5721557"/>
            <a:chExt cx="622300" cy="463549"/>
          </a:xfrm>
        </p:grpSpPr>
        <p:sp>
          <p:nvSpPr>
            <p:cNvPr id="119" name="Rectangle 118">
              <a:extLst>
                <a:ext uri="{FF2B5EF4-FFF2-40B4-BE49-F238E27FC236}">
                  <a16:creationId xmlns:a16="http://schemas.microsoft.com/office/drawing/2014/main" id="{FF208B26-F1F7-41F1-B2DB-7816A3790CAC}"/>
                </a:ext>
              </a:extLst>
            </p:cNvPr>
            <p:cNvSpPr/>
            <p:nvPr/>
          </p:nvSpPr>
          <p:spPr bwMode="auto">
            <a:xfrm>
              <a:off x="2728457" y="5721557"/>
              <a:ext cx="622300" cy="4635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 name="Picture 119">
              <a:extLst>
                <a:ext uri="{FF2B5EF4-FFF2-40B4-BE49-F238E27FC236}">
                  <a16:creationId xmlns:a16="http://schemas.microsoft.com/office/drawing/2014/main" id="{AC25E681-C88C-4E30-9DFF-47DA87C86897}"/>
                </a:ext>
                <a:ext uri="{C183D7F6-B498-43B3-948B-1728B52AA6E4}">
                  <adec:decorative xmlns:adec="http://schemas.microsoft.com/office/drawing/2017/decorative" val="1"/>
                </a:ext>
              </a:extLst>
            </p:cNvPr>
            <p:cNvPicPr>
              <a:picLocks noChangeAspect="1"/>
            </p:cNvPicPr>
            <p:nvPr/>
          </p:nvPicPr>
          <p:blipFill>
            <a:blip r:embed="rId7" cstate="screen">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2931909" y="5782176"/>
              <a:ext cx="182111" cy="211704"/>
            </a:xfrm>
            <a:prstGeom prst="rect">
              <a:avLst/>
            </a:prstGeom>
          </p:spPr>
        </p:pic>
        <p:grpSp>
          <p:nvGrpSpPr>
            <p:cNvPr id="121" name="Group 120">
              <a:extLst>
                <a:ext uri="{FF2B5EF4-FFF2-40B4-BE49-F238E27FC236}">
                  <a16:creationId xmlns:a16="http://schemas.microsoft.com/office/drawing/2014/main" id="{1D6BA515-3687-4600-9DBE-5ECFD19C632B}"/>
                </a:ext>
              </a:extLst>
            </p:cNvPr>
            <p:cNvGrpSpPr/>
            <p:nvPr/>
          </p:nvGrpSpPr>
          <p:grpSpPr>
            <a:xfrm>
              <a:off x="2786751" y="5759417"/>
              <a:ext cx="494206" cy="362490"/>
              <a:chOff x="4036202" y="3031654"/>
              <a:chExt cx="514225" cy="377173"/>
            </a:xfrm>
          </p:grpSpPr>
          <p:sp>
            <p:nvSpPr>
              <p:cNvPr id="122" name="Freeform 9">
                <a:extLst>
                  <a:ext uri="{FF2B5EF4-FFF2-40B4-BE49-F238E27FC236}">
                    <a16:creationId xmlns:a16="http://schemas.microsoft.com/office/drawing/2014/main" id="{565C8104-510C-4E55-B2D2-3D7847897783}"/>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77B49F40-D540-4795-BD01-286A68D039D1}"/>
                  </a:ext>
                </a:extLst>
              </p:cNvPr>
              <p:cNvSpPr/>
              <p:nvPr/>
            </p:nvSpPr>
            <p:spPr bwMode="auto">
              <a:xfrm>
                <a:off x="4203700" y="3117850"/>
                <a:ext cx="95250" cy="95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24" name="Group 123">
            <a:extLst>
              <a:ext uri="{FF2B5EF4-FFF2-40B4-BE49-F238E27FC236}">
                <a16:creationId xmlns:a16="http://schemas.microsoft.com/office/drawing/2014/main" id="{B11EAFE0-CFAC-49E5-AD7C-474B574159BD}"/>
              </a:ext>
              <a:ext uri="{C183D7F6-B498-43B3-948B-1728B52AA6E4}">
                <adec:decorative xmlns:adec="http://schemas.microsoft.com/office/drawing/2017/decorative" val="1"/>
              </a:ext>
            </a:extLst>
          </p:cNvPr>
          <p:cNvGrpSpPr/>
          <p:nvPr/>
        </p:nvGrpSpPr>
        <p:grpSpPr>
          <a:xfrm>
            <a:off x="3310607" y="5125694"/>
            <a:ext cx="673528" cy="449100"/>
            <a:chOff x="7636127" y="5090662"/>
            <a:chExt cx="821434" cy="547721"/>
          </a:xfrm>
        </p:grpSpPr>
        <p:sp>
          <p:nvSpPr>
            <p:cNvPr id="125" name="Freeform 505">
              <a:extLst>
                <a:ext uri="{FF2B5EF4-FFF2-40B4-BE49-F238E27FC236}">
                  <a16:creationId xmlns:a16="http://schemas.microsoft.com/office/drawing/2014/main" id="{E189AE25-90C4-452A-AB19-8C7A6F90ECF4}"/>
                </a:ext>
              </a:extLst>
            </p:cNvPr>
            <p:cNvSpPr>
              <a:spLocks noChangeAspect="1" noEditPoints="1"/>
            </p:cNvSpPr>
            <p:nvPr/>
          </p:nvSpPr>
          <p:spPr bwMode="black">
            <a:xfrm>
              <a:off x="7888268" y="5143748"/>
              <a:ext cx="273264" cy="2721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F5DD70AA-555E-419E-A014-790E9F862322}"/>
                </a:ext>
              </a:extLst>
            </p:cNvPr>
            <p:cNvGrpSpPr/>
            <p:nvPr/>
          </p:nvGrpSpPr>
          <p:grpSpPr>
            <a:xfrm>
              <a:off x="7636127" y="5090662"/>
              <a:ext cx="821434" cy="547721"/>
              <a:chOff x="4658896" y="2838920"/>
              <a:chExt cx="854707" cy="569907"/>
            </a:xfrm>
          </p:grpSpPr>
          <p:sp>
            <p:nvSpPr>
              <p:cNvPr id="127" name="Freeform 5">
                <a:extLst>
                  <a:ext uri="{FF2B5EF4-FFF2-40B4-BE49-F238E27FC236}">
                    <a16:creationId xmlns:a16="http://schemas.microsoft.com/office/drawing/2014/main" id="{E67DD0BA-B691-4603-A34B-38ECF26B25BA}"/>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8" name="Isosceles Triangle 127">
                <a:extLst>
                  <a:ext uri="{FF2B5EF4-FFF2-40B4-BE49-F238E27FC236}">
                    <a16:creationId xmlns:a16="http://schemas.microsoft.com/office/drawing/2014/main" id="{8C2AC218-2C92-480E-8FF7-2D7365674F03}"/>
                  </a:ext>
                </a:extLst>
              </p:cNvPr>
              <p:cNvSpPr/>
              <p:nvPr/>
            </p:nvSpPr>
            <p:spPr bwMode="auto">
              <a:xfrm>
                <a:off x="4921250" y="2965450"/>
                <a:ext cx="169418" cy="146050"/>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29" name="Group 128">
            <a:extLst>
              <a:ext uri="{FF2B5EF4-FFF2-40B4-BE49-F238E27FC236}">
                <a16:creationId xmlns:a16="http://schemas.microsoft.com/office/drawing/2014/main" id="{49338298-F5B0-4752-92E2-1F5BACA32E67}"/>
              </a:ext>
              <a:ext uri="{C183D7F6-B498-43B3-948B-1728B52AA6E4}">
                <adec:decorative xmlns:adec="http://schemas.microsoft.com/office/drawing/2017/decorative" val="1"/>
              </a:ext>
            </a:extLst>
          </p:cNvPr>
          <p:cNvGrpSpPr/>
          <p:nvPr/>
        </p:nvGrpSpPr>
        <p:grpSpPr>
          <a:xfrm>
            <a:off x="4069222" y="5898219"/>
            <a:ext cx="382409" cy="527326"/>
            <a:chOff x="3988931" y="5668073"/>
            <a:chExt cx="374945" cy="517033"/>
          </a:xfrm>
        </p:grpSpPr>
        <p:sp>
          <p:nvSpPr>
            <p:cNvPr id="130" name="Rectangle 129">
              <a:extLst>
                <a:ext uri="{FF2B5EF4-FFF2-40B4-BE49-F238E27FC236}">
                  <a16:creationId xmlns:a16="http://schemas.microsoft.com/office/drawing/2014/main" id="{984876EE-7260-4A41-B775-3BCCB7F35635}"/>
                </a:ext>
              </a:extLst>
            </p:cNvPr>
            <p:cNvSpPr/>
            <p:nvPr/>
          </p:nvSpPr>
          <p:spPr bwMode="auto">
            <a:xfrm>
              <a:off x="3988931" y="5668073"/>
              <a:ext cx="374945" cy="5170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6C15EB25-E2C8-4050-90D6-492087272368}"/>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48583" y="5814585"/>
              <a:ext cx="180056" cy="180055"/>
            </a:xfrm>
            <a:prstGeom prst="rect">
              <a:avLst/>
            </a:prstGeom>
          </p:spPr>
        </p:pic>
        <p:grpSp>
          <p:nvGrpSpPr>
            <p:cNvPr id="132" name="Group 131">
              <a:extLst>
                <a:ext uri="{FF2B5EF4-FFF2-40B4-BE49-F238E27FC236}">
                  <a16:creationId xmlns:a16="http://schemas.microsoft.com/office/drawing/2014/main" id="{A7F4A8D0-E0E7-4C76-8400-7179980F3C1B}"/>
                </a:ext>
              </a:extLst>
            </p:cNvPr>
            <p:cNvGrpSpPr/>
            <p:nvPr/>
          </p:nvGrpSpPr>
          <p:grpSpPr>
            <a:xfrm>
              <a:off x="4030344" y="5750328"/>
              <a:ext cx="216535" cy="360133"/>
              <a:chOff x="5622072" y="3034107"/>
              <a:chExt cx="225306" cy="374720"/>
            </a:xfrm>
          </p:grpSpPr>
          <p:sp>
            <p:nvSpPr>
              <p:cNvPr id="133" name="Freeform 5">
                <a:extLst>
                  <a:ext uri="{FF2B5EF4-FFF2-40B4-BE49-F238E27FC236}">
                    <a16:creationId xmlns:a16="http://schemas.microsoft.com/office/drawing/2014/main" id="{F6B906B4-E0F3-4B4C-8AC7-492EE6E90EC1}"/>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4" name="Oval 133">
                <a:extLst>
                  <a:ext uri="{FF2B5EF4-FFF2-40B4-BE49-F238E27FC236}">
                    <a16:creationId xmlns:a16="http://schemas.microsoft.com/office/drawing/2014/main" id="{6761136E-C418-47F7-96BD-3E73D957D325}"/>
                  </a:ext>
                </a:extLst>
              </p:cNvPr>
              <p:cNvSpPr/>
              <p:nvPr/>
            </p:nvSpPr>
            <p:spPr bwMode="auto">
              <a:xfrm>
                <a:off x="5670550" y="3124200"/>
                <a:ext cx="107950" cy="107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35" name="Rectangle 134">
            <a:extLst>
              <a:ext uri="{FF2B5EF4-FFF2-40B4-BE49-F238E27FC236}">
                <a16:creationId xmlns:a16="http://schemas.microsoft.com/office/drawing/2014/main" id="{E90E5272-4E3A-4078-A923-062234C9244C}"/>
              </a:ext>
            </a:extLst>
          </p:cNvPr>
          <p:cNvSpPr/>
          <p:nvPr/>
        </p:nvSpPr>
        <p:spPr>
          <a:xfrm>
            <a:off x="3206589" y="6516654"/>
            <a:ext cx="845578"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BYOD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7E8D0655-3E87-49DD-9731-14E068A7D11B}"/>
              </a:ext>
            </a:extLst>
          </p:cNvPr>
          <p:cNvSpPr/>
          <p:nvPr/>
        </p:nvSpPr>
        <p:spPr>
          <a:xfrm>
            <a:off x="4512937" y="4275177"/>
            <a:ext cx="3315934"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Azure Active Directory (AD)</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0387988B-24A9-4B83-8A06-5D4AB3E26353}"/>
              </a:ext>
            </a:extLst>
          </p:cNvPr>
          <p:cNvSpPr/>
          <p:nvPr/>
        </p:nvSpPr>
        <p:spPr>
          <a:xfrm>
            <a:off x="1070709" y="4603644"/>
            <a:ext cx="1615623"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On-premises</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cxnSp>
        <p:nvCxnSpPr>
          <p:cNvPr id="138" name="Straight Arrow Connector 137">
            <a:extLst>
              <a:ext uri="{FF2B5EF4-FFF2-40B4-BE49-F238E27FC236}">
                <a16:creationId xmlns:a16="http://schemas.microsoft.com/office/drawing/2014/main" id="{E8BF79B2-F6F7-45A7-BCD8-DF636DF7EE57}"/>
              </a:ext>
              <a:ext uri="{C183D7F6-B498-43B3-948B-1728B52AA6E4}">
                <adec:decorative xmlns:adec="http://schemas.microsoft.com/office/drawing/2017/decorative" val="1"/>
              </a:ext>
            </a:extLst>
          </p:cNvPr>
          <p:cNvCxnSpPr>
            <a:cxnSpLocks/>
          </p:cNvCxnSpPr>
          <p:nvPr/>
        </p:nvCxnSpPr>
        <p:spPr>
          <a:xfrm flipV="1">
            <a:off x="4228835" y="4651862"/>
            <a:ext cx="748251" cy="624407"/>
          </a:xfrm>
          <a:prstGeom prst="straightConnector1">
            <a:avLst/>
          </a:prstGeom>
          <a:noFill/>
          <a:ln w="28575" cap="rnd" cmpd="sng" algn="ctr">
            <a:solidFill>
              <a:srgbClr val="0072C6"/>
            </a:solidFill>
            <a:prstDash val="sysDot"/>
            <a:headEnd type="triangle"/>
            <a:tailEnd type="triangle"/>
          </a:ln>
          <a:effectLst/>
        </p:spPr>
      </p:cxnSp>
      <p:grpSp>
        <p:nvGrpSpPr>
          <p:cNvPr id="139" name="Group 138">
            <a:extLst>
              <a:ext uri="{FF2B5EF4-FFF2-40B4-BE49-F238E27FC236}">
                <a16:creationId xmlns:a16="http://schemas.microsoft.com/office/drawing/2014/main" id="{1D8C67B0-82E0-45BC-BE3D-C388CA581E8C}"/>
              </a:ext>
              <a:ext uri="{C183D7F6-B498-43B3-948B-1728B52AA6E4}">
                <adec:decorative xmlns:adec="http://schemas.microsoft.com/office/drawing/2017/decorative" val="1"/>
              </a:ext>
            </a:extLst>
          </p:cNvPr>
          <p:cNvGrpSpPr/>
          <p:nvPr/>
        </p:nvGrpSpPr>
        <p:grpSpPr>
          <a:xfrm>
            <a:off x="5235171" y="5585250"/>
            <a:ext cx="1787626" cy="1179408"/>
            <a:chOff x="8530808" y="4674190"/>
            <a:chExt cx="1827078" cy="1201404"/>
          </a:xfrm>
          <a:solidFill>
            <a:srgbClr val="FFFFFF"/>
          </a:solidFill>
        </p:grpSpPr>
        <p:sp>
          <p:nvSpPr>
            <p:cNvPr id="140" name="Freeform 38">
              <a:extLst>
                <a:ext uri="{FF2B5EF4-FFF2-40B4-BE49-F238E27FC236}">
                  <a16:creationId xmlns:a16="http://schemas.microsoft.com/office/drawing/2014/main" id="{BFA5562D-95CA-43EE-A2EC-4FA9F1C0C92C}"/>
                </a:ext>
              </a:extLst>
            </p:cNvPr>
            <p:cNvSpPr>
              <a:spLocks/>
            </p:cNvSpPr>
            <p:nvPr/>
          </p:nvSpPr>
          <p:spPr bwMode="auto">
            <a:xfrm>
              <a:off x="8530808" y="4674190"/>
              <a:ext cx="1827078" cy="120140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grpFill/>
            <a:ln w="28575">
              <a:solidFill>
                <a:srgbClr val="E6E6E6"/>
              </a:solidFill>
            </a:ln>
          </p:spPr>
          <p:txBody>
            <a:bodyPr vert="horz" wrap="square" lIns="91414" tIns="45706" rIns="91414" bIns="45706"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a:noFill/>
                </a:ln>
                <a:solidFill>
                  <a:sysClr val="windowText" lastClr="000000"/>
                </a:solidFill>
                <a:effectLst/>
                <a:uLnTx/>
                <a:uFillTx/>
                <a:latin typeface="Segoe UI"/>
                <a:ea typeface="+mn-ea"/>
                <a:cs typeface="+mn-cs"/>
              </a:endParaRPr>
            </a:p>
          </p:txBody>
        </p:sp>
        <p:sp>
          <p:nvSpPr>
            <p:cNvPr id="141" name="TextBox 140">
              <a:extLst>
                <a:ext uri="{FF2B5EF4-FFF2-40B4-BE49-F238E27FC236}">
                  <a16:creationId xmlns:a16="http://schemas.microsoft.com/office/drawing/2014/main" id="{C436A6B7-D803-44B6-89DA-24F84FDB1878}"/>
                </a:ext>
              </a:extLst>
            </p:cNvPr>
            <p:cNvSpPr txBox="1"/>
            <p:nvPr/>
          </p:nvSpPr>
          <p:spPr>
            <a:xfrm>
              <a:off x="8820296" y="4989775"/>
              <a:ext cx="1151102" cy="201314"/>
            </a:xfrm>
            <a:prstGeom prst="rect">
              <a:avLst/>
            </a:prstGeom>
            <a:noFill/>
            <a:ln>
              <a:noFill/>
            </a:ln>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399" b="0" i="0" u="none" strike="noStrike" kern="0" cap="none" spc="-50" normalizeH="0" baseline="0" noProof="0">
                  <a:ln>
                    <a:noFill/>
                  </a:ln>
                  <a:solidFill>
                    <a:srgbClr val="0078D7"/>
                  </a:solidFill>
                  <a:effectLst/>
                  <a:uLnTx/>
                  <a:uFillTx/>
                  <a:latin typeface="Segoe UI"/>
                  <a:ea typeface="ＭＳ Ｐゴシック" charset="0"/>
                  <a:cs typeface="Segoe UI Light"/>
                </a:rPr>
                <a:t>HR User Data</a:t>
              </a:r>
            </a:p>
          </p:txBody>
        </p:sp>
      </p:grpSp>
      <p:cxnSp>
        <p:nvCxnSpPr>
          <p:cNvPr id="142" name="Straight Arrow Connector 141">
            <a:extLst>
              <a:ext uri="{FF2B5EF4-FFF2-40B4-BE49-F238E27FC236}">
                <a16:creationId xmlns:a16="http://schemas.microsoft.com/office/drawing/2014/main" id="{7EC1CC12-6EFE-4C12-BC6B-A0C2C2D35653}"/>
              </a:ext>
              <a:ext uri="{C183D7F6-B498-43B3-948B-1728B52AA6E4}">
                <adec:decorative xmlns:adec="http://schemas.microsoft.com/office/drawing/2017/decorative" val="1"/>
              </a:ext>
            </a:extLst>
          </p:cNvPr>
          <p:cNvCxnSpPr>
            <a:cxnSpLocks/>
          </p:cNvCxnSpPr>
          <p:nvPr/>
        </p:nvCxnSpPr>
        <p:spPr>
          <a:xfrm flipV="1">
            <a:off x="6156933" y="4796388"/>
            <a:ext cx="0" cy="598259"/>
          </a:xfrm>
          <a:prstGeom prst="straightConnector1">
            <a:avLst/>
          </a:prstGeom>
          <a:noFill/>
          <a:ln w="28575" cap="rnd" cmpd="sng" algn="ctr">
            <a:solidFill>
              <a:srgbClr val="0072C6"/>
            </a:solidFill>
            <a:prstDash val="sysDot"/>
            <a:headEnd type="triangle"/>
            <a:tailEnd type="triangle"/>
          </a:ln>
          <a:effectLst/>
        </p:spPr>
      </p:cxnSp>
      <p:grpSp>
        <p:nvGrpSpPr>
          <p:cNvPr id="143" name="Group 142">
            <a:extLst>
              <a:ext uri="{FF2B5EF4-FFF2-40B4-BE49-F238E27FC236}">
                <a16:creationId xmlns:a16="http://schemas.microsoft.com/office/drawing/2014/main" id="{9CD4EAC2-6A1E-43E0-95F1-4193B8AE30AA}"/>
              </a:ext>
              <a:ext uri="{C183D7F6-B498-43B3-948B-1728B52AA6E4}">
                <adec:decorative xmlns:adec="http://schemas.microsoft.com/office/drawing/2017/decorative" val="1"/>
              </a:ext>
            </a:extLst>
          </p:cNvPr>
          <p:cNvGrpSpPr/>
          <p:nvPr/>
        </p:nvGrpSpPr>
        <p:grpSpPr>
          <a:xfrm>
            <a:off x="8127893" y="5479734"/>
            <a:ext cx="591399" cy="411740"/>
            <a:chOff x="7968382" y="5257756"/>
            <a:chExt cx="579856" cy="403703"/>
          </a:xfrm>
        </p:grpSpPr>
        <p:sp>
          <p:nvSpPr>
            <p:cNvPr id="144" name="Rectangle 143">
              <a:extLst>
                <a:ext uri="{FF2B5EF4-FFF2-40B4-BE49-F238E27FC236}">
                  <a16:creationId xmlns:a16="http://schemas.microsoft.com/office/drawing/2014/main" id="{A88899DA-5C5E-494C-990E-0AEED2D0B48C}"/>
                </a:ext>
              </a:extLst>
            </p:cNvPr>
            <p:cNvSpPr/>
            <p:nvPr/>
          </p:nvSpPr>
          <p:spPr bwMode="auto">
            <a:xfrm>
              <a:off x="7968382" y="5257756"/>
              <a:ext cx="579856" cy="4037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Picture 144">
              <a:extLst>
                <a:ext uri="{FF2B5EF4-FFF2-40B4-BE49-F238E27FC236}">
                  <a16:creationId xmlns:a16="http://schemas.microsoft.com/office/drawing/2014/main" id="{DF56AF4C-898C-41DF-8BB9-903A41B3395C}"/>
                </a:ext>
                <a:ext uri="{C183D7F6-B498-43B3-948B-1728B52AA6E4}">
                  <adec:decorative xmlns:adec="http://schemas.microsoft.com/office/drawing/2017/decorative" val="1"/>
                </a:ext>
              </a:extLst>
            </p:cNvPr>
            <p:cNvPicPr>
              <a:picLocks noChangeAspect="1"/>
            </p:cNvPicPr>
            <p:nvPr/>
          </p:nvPicPr>
          <p:blipFill>
            <a:blip r:embed="rId9"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060286" y="5281223"/>
              <a:ext cx="457393" cy="325923"/>
            </a:xfrm>
            <a:prstGeom prst="rect">
              <a:avLst/>
            </a:prstGeom>
          </p:spPr>
        </p:pic>
      </p:grpSp>
      <p:grpSp>
        <p:nvGrpSpPr>
          <p:cNvPr id="146" name="Group 145">
            <a:extLst>
              <a:ext uri="{FF2B5EF4-FFF2-40B4-BE49-F238E27FC236}">
                <a16:creationId xmlns:a16="http://schemas.microsoft.com/office/drawing/2014/main" id="{D0B81962-ABBA-4C08-8C82-4EB84EB30114}"/>
              </a:ext>
              <a:ext uri="{C183D7F6-B498-43B3-948B-1728B52AA6E4}">
                <adec:decorative xmlns:adec="http://schemas.microsoft.com/office/drawing/2017/decorative" val="1"/>
              </a:ext>
            </a:extLst>
          </p:cNvPr>
          <p:cNvGrpSpPr/>
          <p:nvPr/>
        </p:nvGrpSpPr>
        <p:grpSpPr>
          <a:xfrm>
            <a:off x="8437623" y="6070421"/>
            <a:ext cx="471563" cy="374517"/>
            <a:chOff x="8272065" y="5836913"/>
            <a:chExt cx="462359" cy="367207"/>
          </a:xfrm>
        </p:grpSpPr>
        <p:sp>
          <p:nvSpPr>
            <p:cNvPr id="147" name="Rectangle 146">
              <a:extLst>
                <a:ext uri="{FF2B5EF4-FFF2-40B4-BE49-F238E27FC236}">
                  <a16:creationId xmlns:a16="http://schemas.microsoft.com/office/drawing/2014/main" id="{A88D3867-805E-41F4-A5D5-0DF79924C652}"/>
                </a:ext>
              </a:extLst>
            </p:cNvPr>
            <p:cNvSpPr/>
            <p:nvPr/>
          </p:nvSpPr>
          <p:spPr bwMode="auto">
            <a:xfrm>
              <a:off x="8272065" y="5836913"/>
              <a:ext cx="462359" cy="3672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8" name="Picture 8">
              <a:extLst>
                <a:ext uri="{FF2B5EF4-FFF2-40B4-BE49-F238E27FC236}">
                  <a16:creationId xmlns:a16="http://schemas.microsoft.com/office/drawing/2014/main" id="{2B08AD49-0D17-452E-BB6B-EA6E1CA22976}"/>
                </a:ext>
                <a:ext uri="{C183D7F6-B498-43B3-948B-1728B52AA6E4}">
                  <adec:decorative xmlns:adec="http://schemas.microsoft.com/office/drawing/2017/decorative" val="1"/>
                </a:ext>
              </a:extLst>
            </p:cNvPr>
            <p:cNvPicPr>
              <a:picLocks noChangeAspect="1" noChangeArrowheads="1"/>
            </p:cNvPicPr>
            <p:nvPr/>
          </p:nvPicPr>
          <p:blipFill rotWithShape="1">
            <a:blip r:embed="rId10"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8342669" y="5872771"/>
              <a:ext cx="353148" cy="314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9" name="Group 148">
            <a:extLst>
              <a:ext uri="{FF2B5EF4-FFF2-40B4-BE49-F238E27FC236}">
                <a16:creationId xmlns:a16="http://schemas.microsoft.com/office/drawing/2014/main" id="{8BB17131-2914-4D6F-AE7A-67AFCB5F756F}"/>
              </a:ext>
              <a:ext uri="{C183D7F6-B498-43B3-948B-1728B52AA6E4}">
                <adec:decorative xmlns:adec="http://schemas.microsoft.com/office/drawing/2017/decorative" val="1"/>
              </a:ext>
            </a:extLst>
          </p:cNvPr>
          <p:cNvGrpSpPr/>
          <p:nvPr/>
        </p:nvGrpSpPr>
        <p:grpSpPr>
          <a:xfrm>
            <a:off x="8883874" y="5528887"/>
            <a:ext cx="2340708" cy="414777"/>
            <a:chOff x="497109" y="2458187"/>
            <a:chExt cx="2278777" cy="423154"/>
          </a:xfrm>
        </p:grpSpPr>
        <p:sp>
          <p:nvSpPr>
            <p:cNvPr id="150" name="Isosceles Triangle 149">
              <a:extLst>
                <a:ext uri="{FF2B5EF4-FFF2-40B4-BE49-F238E27FC236}">
                  <a16:creationId xmlns:a16="http://schemas.microsoft.com/office/drawing/2014/main" id="{D338ADB0-5AFC-40E5-90D1-21586ADE8990}"/>
                </a:ext>
              </a:extLst>
            </p:cNvPr>
            <p:cNvSpPr>
              <a:spLocks noChangeAspect="1"/>
            </p:cNvSpPr>
            <p:nvPr/>
          </p:nvSpPr>
          <p:spPr bwMode="auto">
            <a:xfrm>
              <a:off x="2309175" y="2458187"/>
              <a:ext cx="466711" cy="402336"/>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24028970-72E1-4A68-8715-8E4F5B4297BE}"/>
                </a:ext>
              </a:extLst>
            </p:cNvPr>
            <p:cNvSpPr>
              <a:spLocks noChangeAspect="1"/>
            </p:cNvSpPr>
            <p:nvPr/>
          </p:nvSpPr>
          <p:spPr bwMode="auto">
            <a:xfrm>
              <a:off x="497109" y="2479005"/>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rgbClr val="0078D7"/>
            </a:solidFill>
            <a:ln w="152400"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3F743EB8-26BE-4CDC-A378-4816A3E46B99}"/>
              </a:ext>
              <a:ext uri="{C183D7F6-B498-43B3-948B-1728B52AA6E4}">
                <adec:decorative xmlns:adec="http://schemas.microsoft.com/office/drawing/2017/decorative" val="1"/>
              </a:ext>
            </a:extLst>
          </p:cNvPr>
          <p:cNvGrpSpPr/>
          <p:nvPr/>
        </p:nvGrpSpPr>
        <p:grpSpPr>
          <a:xfrm>
            <a:off x="9487047" y="5528887"/>
            <a:ext cx="1008860" cy="260270"/>
            <a:chOff x="9301007" y="5305950"/>
            <a:chExt cx="989168" cy="255190"/>
          </a:xfrm>
        </p:grpSpPr>
        <p:sp>
          <p:nvSpPr>
            <p:cNvPr id="153" name="Rectangle 152">
              <a:extLst>
                <a:ext uri="{FF2B5EF4-FFF2-40B4-BE49-F238E27FC236}">
                  <a16:creationId xmlns:a16="http://schemas.microsoft.com/office/drawing/2014/main" id="{DBCDF7F4-7324-4D6E-9ABB-E92A27AC5064}"/>
                </a:ext>
              </a:extLst>
            </p:cNvPr>
            <p:cNvSpPr/>
            <p:nvPr/>
          </p:nvSpPr>
          <p:spPr bwMode="auto">
            <a:xfrm>
              <a:off x="9318625" y="5305950"/>
              <a:ext cx="971550" cy="2551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Picture 2">
              <a:extLst>
                <a:ext uri="{FF2B5EF4-FFF2-40B4-BE49-F238E27FC236}">
                  <a16:creationId xmlns:a16="http://schemas.microsoft.com/office/drawing/2014/main" id="{3353D8D9-6F85-44AE-BEC2-081AD5DD741B}"/>
                </a:ext>
                <a:ext uri="{C183D7F6-B498-43B3-948B-1728B52AA6E4}">
                  <adec:decorative xmlns:adec="http://schemas.microsoft.com/office/drawing/2017/decorative" val="1"/>
                </a:ext>
              </a:extLst>
            </p:cNvPr>
            <p:cNvPicPr>
              <a:picLocks noChangeAspect="1" noChangeArrowheads="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01007" y="5345473"/>
              <a:ext cx="804324" cy="1491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B2B07DE3-40AF-4F16-9B85-10F077B3F726}"/>
              </a:ext>
              <a:ext uri="{C183D7F6-B498-43B3-948B-1728B52AA6E4}">
                <adec:decorative xmlns:adec="http://schemas.microsoft.com/office/drawing/2017/decorative" val="1"/>
              </a:ext>
            </a:extLst>
          </p:cNvPr>
          <p:cNvGrpSpPr/>
          <p:nvPr/>
        </p:nvGrpSpPr>
        <p:grpSpPr>
          <a:xfrm>
            <a:off x="8684969" y="5036146"/>
            <a:ext cx="811124" cy="248599"/>
            <a:chOff x="8514584" y="4822826"/>
            <a:chExt cx="795292" cy="243747"/>
          </a:xfrm>
        </p:grpSpPr>
        <p:sp>
          <p:nvSpPr>
            <p:cNvPr id="156" name="Rectangle 155">
              <a:extLst>
                <a:ext uri="{FF2B5EF4-FFF2-40B4-BE49-F238E27FC236}">
                  <a16:creationId xmlns:a16="http://schemas.microsoft.com/office/drawing/2014/main" id="{36D151F1-D08C-4E99-8A4B-98D47BFA1B4B}"/>
                </a:ext>
              </a:extLst>
            </p:cNvPr>
            <p:cNvSpPr/>
            <p:nvPr/>
          </p:nvSpPr>
          <p:spPr bwMode="auto">
            <a:xfrm>
              <a:off x="8514584" y="4822826"/>
              <a:ext cx="795292" cy="2437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9">
              <a:extLst>
                <a:ext uri="{FF2B5EF4-FFF2-40B4-BE49-F238E27FC236}">
                  <a16:creationId xmlns:a16="http://schemas.microsoft.com/office/drawing/2014/main" id="{25410AE1-5818-43A7-9AC6-7707FFBD1237}"/>
                </a:ext>
              </a:extLst>
            </p:cNvPr>
            <p:cNvSpPr>
              <a:spLocks noChangeAspect="1" noEditPoints="1"/>
            </p:cNvSpPr>
            <p:nvPr/>
          </p:nvSpPr>
          <p:spPr bwMode="black">
            <a:xfrm>
              <a:off x="8544640" y="4873623"/>
              <a:ext cx="711531" cy="154367"/>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rgbClr val="8EB4DB"/>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id="{3EDC007A-8941-4EBB-9567-7C58F3F81C11}"/>
              </a:ext>
              <a:ext uri="{C183D7F6-B498-43B3-948B-1728B52AA6E4}">
                <adec:decorative xmlns:adec="http://schemas.microsoft.com/office/drawing/2017/decorative" val="1"/>
              </a:ext>
            </a:extLst>
          </p:cNvPr>
          <p:cNvGrpSpPr/>
          <p:nvPr/>
        </p:nvGrpSpPr>
        <p:grpSpPr>
          <a:xfrm>
            <a:off x="9449512" y="5961561"/>
            <a:ext cx="530246" cy="518823"/>
            <a:chOff x="9264204" y="5730179"/>
            <a:chExt cx="519896" cy="508696"/>
          </a:xfrm>
        </p:grpSpPr>
        <p:sp>
          <p:nvSpPr>
            <p:cNvPr id="159" name="Rectangle 158">
              <a:extLst>
                <a:ext uri="{FF2B5EF4-FFF2-40B4-BE49-F238E27FC236}">
                  <a16:creationId xmlns:a16="http://schemas.microsoft.com/office/drawing/2014/main" id="{3CC5EF90-58C3-4CCE-9745-0E4BD989EA28}"/>
                </a:ext>
              </a:extLst>
            </p:cNvPr>
            <p:cNvSpPr/>
            <p:nvPr/>
          </p:nvSpPr>
          <p:spPr bwMode="auto">
            <a:xfrm>
              <a:off x="9264204" y="5730179"/>
              <a:ext cx="519896" cy="508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AU"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0" name="Picture 159">
              <a:extLst>
                <a:ext uri="{FF2B5EF4-FFF2-40B4-BE49-F238E27FC236}">
                  <a16:creationId xmlns:a16="http://schemas.microsoft.com/office/drawing/2014/main" id="{A794A293-AD2E-4E4C-A216-34690EB87482}"/>
                </a:ext>
                <a:ext uri="{C183D7F6-B498-43B3-948B-1728B52AA6E4}">
                  <adec:decorative xmlns:adec="http://schemas.microsoft.com/office/drawing/2017/decorative" val="1"/>
                </a:ext>
              </a:extLst>
            </p:cNvPr>
            <p:cNvPicPr>
              <a:picLocks noChangeAspect="1"/>
            </p:cNvPicPr>
            <p:nvPr/>
          </p:nvPicPr>
          <p:blipFill>
            <a:blip r:embed="rId1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282688" y="5749346"/>
              <a:ext cx="361212" cy="362932"/>
            </a:xfrm>
            <a:prstGeom prst="rect">
              <a:avLst/>
            </a:prstGeom>
          </p:spPr>
        </p:pic>
      </p:grpSp>
      <p:sp>
        <p:nvSpPr>
          <p:cNvPr id="161" name="Rectangle 160">
            <a:extLst>
              <a:ext uri="{FF2B5EF4-FFF2-40B4-BE49-F238E27FC236}">
                <a16:creationId xmlns:a16="http://schemas.microsoft.com/office/drawing/2014/main" id="{C2231423-482F-4B86-A283-B84B5368A11B}"/>
              </a:ext>
            </a:extLst>
          </p:cNvPr>
          <p:cNvSpPr/>
          <p:nvPr/>
        </p:nvSpPr>
        <p:spPr>
          <a:xfrm>
            <a:off x="7987525" y="6516654"/>
            <a:ext cx="2207462" cy="382308"/>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srgbClr val="505050"/>
                </a:solidFill>
                <a:effectLst/>
                <a:uLnTx/>
                <a:uFillTx/>
                <a:latin typeface="Segoe UI"/>
                <a:ea typeface="ＭＳ Ｐゴシック" charset="0"/>
                <a:cs typeface="Segoe UI Semibold" panose="020B0702040204020203" pitchFamily="34" charset="0"/>
              </a:rPr>
              <a:t>Identity Providers</a:t>
            </a:r>
            <a:endParaRPr kumimoji="0" lang="en-US" sz="1836" b="1" i="0" u="none" strike="noStrike" kern="1200" cap="none" spc="0" normalizeH="0" baseline="0" noProof="0">
              <a:ln>
                <a:noFill/>
              </a:ln>
              <a:solidFill>
                <a:srgbClr val="505050"/>
              </a:solidFill>
              <a:effectLst/>
              <a:uLnTx/>
              <a:uFillTx/>
              <a:latin typeface="Segoe UI"/>
              <a:ea typeface="+mn-ea"/>
              <a:cs typeface="+mn-cs"/>
            </a:endParaRPr>
          </a:p>
        </p:txBody>
      </p:sp>
      <p:cxnSp>
        <p:nvCxnSpPr>
          <p:cNvPr id="162" name="Straight Arrow Connector 161">
            <a:extLst>
              <a:ext uri="{FF2B5EF4-FFF2-40B4-BE49-F238E27FC236}">
                <a16:creationId xmlns:a16="http://schemas.microsoft.com/office/drawing/2014/main" id="{41A72064-5738-482B-A5C4-DFA07FB30A0A}"/>
              </a:ext>
              <a:ext uri="{C183D7F6-B498-43B3-948B-1728B52AA6E4}">
                <adec:decorative xmlns:adec="http://schemas.microsoft.com/office/drawing/2017/decorative" val="1"/>
              </a:ext>
            </a:extLst>
          </p:cNvPr>
          <p:cNvCxnSpPr>
            <a:cxnSpLocks/>
          </p:cNvCxnSpPr>
          <p:nvPr/>
        </p:nvCxnSpPr>
        <p:spPr>
          <a:xfrm flipH="1" flipV="1">
            <a:off x="7533355" y="4651862"/>
            <a:ext cx="1004620" cy="573542"/>
          </a:xfrm>
          <a:prstGeom prst="straightConnector1">
            <a:avLst/>
          </a:prstGeom>
          <a:noFill/>
          <a:ln w="28575" cap="rnd" cmpd="sng" algn="ctr">
            <a:solidFill>
              <a:srgbClr val="0072C6"/>
            </a:solidFill>
            <a:prstDash val="sysDot"/>
            <a:headEnd type="triangle"/>
            <a:tailEnd type="triangle"/>
          </a:ln>
          <a:effectLst/>
        </p:spPr>
      </p:cxnSp>
      <p:sp>
        <p:nvSpPr>
          <p:cNvPr id="82" name="Rectangle 81">
            <a:extLst>
              <a:ext uri="{FF2B5EF4-FFF2-40B4-BE49-F238E27FC236}">
                <a16:creationId xmlns:a16="http://schemas.microsoft.com/office/drawing/2014/main" id="{361C6C21-2B24-4BDA-A637-5F5F9AA0B532}"/>
              </a:ext>
            </a:extLst>
          </p:cNvPr>
          <p:cNvSpPr/>
          <p:nvPr/>
        </p:nvSpPr>
        <p:spPr>
          <a:xfrm>
            <a:off x="607073" y="1030372"/>
            <a:ext cx="10973482" cy="288137"/>
          </a:xfrm>
          <a:prstGeom prst="rect">
            <a:avLst/>
          </a:prstGeom>
        </p:spPr>
        <p:txBody>
          <a:bodyPr wrap="none" lIns="0" tIns="0" rIns="0" bIns="0">
            <a:spAutoFit/>
          </a:bodyPr>
          <a:lstStyle/>
          <a:p>
            <a:pPr marL="0" marR="0" lvl="0" indent="0" algn="l" defTabSz="951304" rtl="0" eaLnBrk="1" fontAlgn="auto" latinLnBrk="0" hangingPunct="1">
              <a:lnSpc>
                <a:spcPct val="100000"/>
              </a:lnSpc>
              <a:spcBef>
                <a:spcPts val="0"/>
              </a:spcBef>
              <a:spcAft>
                <a:spcPts val="0"/>
              </a:spcAft>
              <a:buClrTx/>
              <a:buSzPct val="90000"/>
              <a:buFontTx/>
              <a:buNone/>
              <a:tabLst/>
              <a:defRPr/>
            </a:pPr>
            <a:r>
              <a:rPr kumimoji="0" lang="en-US" sz="1836"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The security strategy needs to start with a strong protected single identity at the center of the business. </a:t>
            </a: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607074" y="375985"/>
            <a:ext cx="9326033" cy="664669"/>
          </a:xfrm>
        </p:spPr>
        <p:txBody>
          <a:bodyPr/>
          <a:lstStyle/>
          <a:p>
            <a:r>
              <a:rPr lang="en-US"/>
              <a:t>Identity as the Control Plane</a:t>
            </a:r>
          </a:p>
        </p:txBody>
      </p:sp>
      <p:pic>
        <p:nvPicPr>
          <p:cNvPr id="2" name="Picture 1">
            <a:extLst>
              <a:ext uri="{FF2B5EF4-FFF2-40B4-BE49-F238E27FC236}">
                <a16:creationId xmlns:a16="http://schemas.microsoft.com/office/drawing/2014/main" id="{8ADC25A1-83DD-4EF8-A20B-5531BFBC87FB}"/>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192407" y="6211270"/>
            <a:ext cx="449275" cy="449274"/>
          </a:xfrm>
          <a:prstGeom prst="ellipse">
            <a:avLst/>
          </a:prstGeom>
        </p:spPr>
      </p:pic>
      <p:pic>
        <p:nvPicPr>
          <p:cNvPr id="4" name="Picture 3">
            <a:extLst>
              <a:ext uri="{FF2B5EF4-FFF2-40B4-BE49-F238E27FC236}">
                <a16:creationId xmlns:a16="http://schemas.microsoft.com/office/drawing/2014/main" id="{6E9FA643-B574-4694-9202-D7A8B6B9FFB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585066" y="6218210"/>
            <a:ext cx="449275" cy="449274"/>
          </a:xfrm>
          <a:prstGeom prst="rect">
            <a:avLst/>
          </a:prstGeom>
        </p:spPr>
      </p:pic>
      <p:pic>
        <p:nvPicPr>
          <p:cNvPr id="5" name="Picture 4">
            <a:extLst>
              <a:ext uri="{FF2B5EF4-FFF2-40B4-BE49-F238E27FC236}">
                <a16:creationId xmlns:a16="http://schemas.microsoft.com/office/drawing/2014/main" id="{5E28F867-F319-4AA6-8072-2CCF324A73E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964588" y="3091816"/>
            <a:ext cx="380932" cy="266786"/>
          </a:xfrm>
          <a:prstGeom prst="rect">
            <a:avLst/>
          </a:prstGeom>
        </p:spPr>
      </p:pic>
      <p:pic>
        <p:nvPicPr>
          <p:cNvPr id="6" name="Picture 2" descr="Tips: Working with Date and Time in servicenow REST API using PowerShell –  Chen V PowerShell Blog">
            <a:extLst>
              <a:ext uri="{FF2B5EF4-FFF2-40B4-BE49-F238E27FC236}">
                <a16:creationId xmlns:a16="http://schemas.microsoft.com/office/drawing/2014/main" id="{F6A9B184-8DB7-4F53-9FDF-E250E3C75F8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664295" y="2689782"/>
            <a:ext cx="372190" cy="372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Zoom Video Conferencing - Shining Waters">
            <a:extLst>
              <a:ext uri="{FF2B5EF4-FFF2-40B4-BE49-F238E27FC236}">
                <a16:creationId xmlns:a16="http://schemas.microsoft.com/office/drawing/2014/main" id="{E01D51CA-3401-4A64-A499-2F88DA6082A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330124" y="2733484"/>
            <a:ext cx="362950" cy="362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con request: facebook-workplace · Issue #10185 · FortAwesome/Font-Awesome  · GitHub">
            <a:extLst>
              <a:ext uri="{FF2B5EF4-FFF2-40B4-BE49-F238E27FC236}">
                <a16:creationId xmlns:a16="http://schemas.microsoft.com/office/drawing/2014/main" id="{B87387F5-E704-4CF7-B365-611957390C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058894" y="2939576"/>
            <a:ext cx="286166" cy="30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654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676936" y="1123227"/>
            <a:ext cx="2197773" cy="43481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141EEDF-F09F-463C-BAF1-9E7B9182172E}"/>
              </a:ext>
            </a:extLst>
          </p:cNvPr>
          <p:cNvSpPr/>
          <p:nvPr/>
        </p:nvSpPr>
        <p:spPr bwMode="auto">
          <a:xfrm>
            <a:off x="5024539" y="1123227"/>
            <a:ext cx="2197773" cy="43481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C3486FD4-8DF0-4C1B-9A93-71EEF219FE48}"/>
              </a:ext>
            </a:extLst>
          </p:cNvPr>
          <p:cNvSpPr/>
          <p:nvPr/>
        </p:nvSpPr>
        <p:spPr bwMode="auto">
          <a:xfrm>
            <a:off x="354300" y="1123227"/>
            <a:ext cx="2197773" cy="514758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314679" y="1139553"/>
            <a:ext cx="2222256"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672205" y="1139553"/>
            <a:ext cx="2197773"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p:cNvCxnSpPr>
          <p:nvPr/>
        </p:nvCxnSpPr>
        <p:spPr>
          <a:xfrm>
            <a:off x="883" y="2390601"/>
            <a:ext cx="12434711"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6E5B9F-A2D7-49F5-93E6-A5114198F0C9}"/>
              </a:ext>
            </a:extLst>
          </p:cNvPr>
          <p:cNvSpPr>
            <a:spLocks noGrp="1"/>
          </p:cNvSpPr>
          <p:nvPr>
            <p:ph type="title"/>
          </p:nvPr>
        </p:nvSpPr>
        <p:spPr>
          <a:xfrm>
            <a:off x="169635" y="25194"/>
            <a:ext cx="11016957" cy="627677"/>
          </a:xfrm>
        </p:spPr>
        <p:txBody>
          <a:bodyPr/>
          <a:lstStyle/>
          <a:p>
            <a:r>
              <a:rPr lang="en-US" sz="3999"/>
              <a:t>Azure </a:t>
            </a:r>
            <a:r>
              <a:rPr lang="en-US"/>
              <a:t>security</a:t>
            </a:r>
            <a:r>
              <a:rPr lang="en-US" sz="3999"/>
              <a:t> services</a:t>
            </a:r>
          </a:p>
        </p:txBody>
      </p:sp>
      <p:grpSp>
        <p:nvGrpSpPr>
          <p:cNvPr id="52" name="Group 51">
            <a:extLst>
              <a:ext uri="{FF2B5EF4-FFF2-40B4-BE49-F238E27FC236}">
                <a16:creationId xmlns:a16="http://schemas.microsoft.com/office/drawing/2014/main" id="{EBF00EF5-63E1-4325-8F4D-E4AEB8EDB222}"/>
              </a:ext>
            </a:extLst>
          </p:cNvPr>
          <p:cNvGrpSpPr/>
          <p:nvPr/>
        </p:nvGrpSpPr>
        <p:grpSpPr>
          <a:xfrm>
            <a:off x="9896576" y="903885"/>
            <a:ext cx="1772973" cy="1378198"/>
            <a:chOff x="7682601" y="2015079"/>
            <a:chExt cx="1773225" cy="1378394"/>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592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5082649" y="857998"/>
            <a:ext cx="1574227" cy="1381241"/>
            <a:chOff x="2783061" y="2015079"/>
            <a:chExt cx="1574450" cy="1381437"/>
          </a:xfrm>
        </p:grpSpPr>
        <p:sp>
          <p:nvSpPr>
            <p:cNvPr id="27" name="TextBox 10">
              <a:extLst>
                <a:ext uri="{FF2B5EF4-FFF2-40B4-BE49-F238E27FC236}">
                  <a16:creationId xmlns:a16="http://schemas.microsoft.com/office/drawing/2014/main" id="{18138CD8-4F36-4DE1-9CCC-4A83A375458A}"/>
                </a:ext>
              </a:extLst>
            </p:cNvPr>
            <p:cNvSpPr txBox="1"/>
            <p:nvPr/>
          </p:nvSpPr>
          <p:spPr>
            <a:xfrm>
              <a:off x="2783061" y="2737225"/>
              <a:ext cx="157445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3" y="2015079"/>
              <a:ext cx="530532" cy="530532"/>
              <a:chOff x="6873999" y="3404401"/>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CFF902B7-D98F-427C-A4C9-0E12487AC93F}"/>
              </a:ext>
            </a:extLst>
          </p:cNvPr>
          <p:cNvGrpSpPr/>
          <p:nvPr/>
        </p:nvGrpSpPr>
        <p:grpSpPr>
          <a:xfrm>
            <a:off x="531270" y="857999"/>
            <a:ext cx="1664444" cy="1371341"/>
            <a:chOff x="5047812" y="2015079"/>
            <a:chExt cx="1664680" cy="1371535"/>
          </a:xfrm>
        </p:grpSpPr>
        <p:sp>
          <p:nvSpPr>
            <p:cNvPr id="32" name="TextBox 10">
              <a:extLst>
                <a:ext uri="{FF2B5EF4-FFF2-40B4-BE49-F238E27FC236}">
                  <a16:creationId xmlns:a16="http://schemas.microsoft.com/office/drawing/2014/main" id="{8501492D-A6E6-479B-BC1C-CE2DDEA51474}"/>
                </a:ext>
              </a:extLst>
            </p:cNvPr>
            <p:cNvSpPr txBox="1"/>
            <p:nvPr/>
          </p:nvSpPr>
          <p:spPr>
            <a:xfrm>
              <a:off x="5047812" y="2727323"/>
              <a:ext cx="166468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33" name="Group 32">
              <a:extLst>
                <a:ext uri="{FF2B5EF4-FFF2-40B4-BE49-F238E27FC236}">
                  <a16:creationId xmlns:a16="http://schemas.microsoft.com/office/drawing/2014/main" id="{90E10FC2-CC85-4AA6-8DAB-DCB70CCED18F}"/>
                </a:ext>
              </a:extLst>
            </p:cNvPr>
            <p:cNvGrpSpPr/>
            <p:nvPr/>
          </p:nvGrpSpPr>
          <p:grpSpPr>
            <a:xfrm>
              <a:off x="5047812" y="2015079"/>
              <a:ext cx="530532" cy="530532"/>
              <a:chOff x="460346" y="5002577"/>
              <a:chExt cx="530532" cy="530532"/>
            </a:xfrm>
          </p:grpSpPr>
          <p:sp>
            <p:nvSpPr>
              <p:cNvPr id="34" name="Oval 33">
                <a:extLst>
                  <a:ext uri="{FF2B5EF4-FFF2-40B4-BE49-F238E27FC236}">
                    <a16:creationId xmlns:a16="http://schemas.microsoft.com/office/drawing/2014/main" id="{07A8B61A-CFFE-4B75-83FE-804EF32C9314}"/>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Freeform 37">
                <a:extLst>
                  <a:ext uri="{FF2B5EF4-FFF2-40B4-BE49-F238E27FC236}">
                    <a16:creationId xmlns:a16="http://schemas.microsoft.com/office/drawing/2014/main" id="{BF3F1DEA-75B1-4EE3-9252-1909DC725DA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7" name="TextBox 10">
            <a:extLst>
              <a:ext uri="{FF2B5EF4-FFF2-40B4-BE49-F238E27FC236}">
                <a16:creationId xmlns:a16="http://schemas.microsoft.com/office/drawing/2014/main" id="{482734DD-1F99-4076-8C6A-20EBA7657FBA}"/>
              </a:ext>
            </a:extLst>
          </p:cNvPr>
          <p:cNvSpPr txBox="1"/>
          <p:nvPr/>
        </p:nvSpPr>
        <p:spPr>
          <a:xfrm>
            <a:off x="7237524" y="1498380"/>
            <a:ext cx="2100177" cy="659198"/>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Threat protection</a:t>
            </a:r>
            <a:endParaRPr kumimoji="0" lang="en-US" sz="2000" b="0" i="0" u="none" strike="noStrike" kern="1200" cap="none" spc="0" normalizeH="0" baseline="30000" noProof="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7302290" y="769873"/>
            <a:ext cx="530457" cy="530457"/>
            <a:chOff x="6621827"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7"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C6ECC7D-E2E0-4B8A-B258-9B69F15DAEC0}"/>
              </a:ext>
            </a:extLst>
          </p:cNvPr>
          <p:cNvGrpSpPr/>
          <p:nvPr/>
        </p:nvGrpSpPr>
        <p:grpSpPr>
          <a:xfrm>
            <a:off x="2745648" y="857998"/>
            <a:ext cx="2078461" cy="1596336"/>
            <a:chOff x="343361" y="2015079"/>
            <a:chExt cx="2078756" cy="1596562"/>
          </a:xfrm>
        </p:grpSpPr>
        <p:sp>
          <p:nvSpPr>
            <p:cNvPr id="19" name="TextBox 10">
              <a:extLst>
                <a:ext uri="{FF2B5EF4-FFF2-40B4-BE49-F238E27FC236}">
                  <a16:creationId xmlns:a16="http://schemas.microsoft.com/office/drawing/2014/main" id="{C9229EFE-51B2-4771-A5AF-95BEA19495D4}"/>
                </a:ext>
              </a:extLst>
            </p:cNvPr>
            <p:cNvSpPr txBox="1"/>
            <p:nvPr/>
          </p:nvSpPr>
          <p:spPr>
            <a:xfrm>
              <a:off x="343361" y="2669796"/>
              <a:ext cx="2078756" cy="94184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2FA43A9A-429F-417A-B4F9-609B48B49E4A}"/>
              </a:ext>
            </a:extLst>
          </p:cNvPr>
          <p:cNvSpPr txBox="1"/>
          <p:nvPr/>
        </p:nvSpPr>
        <p:spPr>
          <a:xfrm>
            <a:off x="2714701" y="2482236"/>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Active Directory</a:t>
            </a:r>
          </a:p>
        </p:txBody>
      </p:sp>
      <p:sp>
        <p:nvSpPr>
          <p:cNvPr id="54" name="TextBox 53">
            <a:extLst>
              <a:ext uri="{FF2B5EF4-FFF2-40B4-BE49-F238E27FC236}">
                <a16:creationId xmlns:a16="http://schemas.microsoft.com/office/drawing/2014/main" id="{7549370A-7B54-44FA-A824-261D27508BD3}"/>
              </a:ext>
            </a:extLst>
          </p:cNvPr>
          <p:cNvSpPr txBox="1"/>
          <p:nvPr/>
        </p:nvSpPr>
        <p:spPr>
          <a:xfrm>
            <a:off x="2714701" y="3262636"/>
            <a:ext cx="217838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Multi-Factor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Authentication</a:t>
            </a:r>
          </a:p>
        </p:txBody>
      </p:sp>
      <p:sp>
        <p:nvSpPr>
          <p:cNvPr id="55" name="TextBox 54">
            <a:extLst>
              <a:ext uri="{FF2B5EF4-FFF2-40B4-BE49-F238E27FC236}">
                <a16:creationId xmlns:a16="http://schemas.microsoft.com/office/drawing/2014/main" id="{9F194BC0-9443-42A4-BE62-C36EF1B9CC7F}"/>
              </a:ext>
            </a:extLst>
          </p:cNvPr>
          <p:cNvSpPr txBox="1"/>
          <p:nvPr/>
        </p:nvSpPr>
        <p:spPr>
          <a:xfrm>
            <a:off x="2714470" y="4070023"/>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Role Based Access</a:t>
            </a:r>
          </a:p>
        </p:txBody>
      </p:sp>
      <p:sp>
        <p:nvSpPr>
          <p:cNvPr id="56" name="TextBox 55">
            <a:extLst>
              <a:ext uri="{FF2B5EF4-FFF2-40B4-BE49-F238E27FC236}">
                <a16:creationId xmlns:a16="http://schemas.microsoft.com/office/drawing/2014/main" id="{66DFCD60-29B0-4C96-8CD3-9DB45B6517C2}"/>
              </a:ext>
            </a:extLst>
          </p:cNvPr>
          <p:cNvSpPr txBox="1"/>
          <p:nvPr/>
        </p:nvSpPr>
        <p:spPr>
          <a:xfrm>
            <a:off x="5034463" y="2477476"/>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Encryption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(Disks, Storage, SQL)</a:t>
            </a:r>
          </a:p>
        </p:txBody>
      </p:sp>
      <p:sp>
        <p:nvSpPr>
          <p:cNvPr id="57" name="TextBox 56">
            <a:extLst>
              <a:ext uri="{FF2B5EF4-FFF2-40B4-BE49-F238E27FC236}">
                <a16:creationId xmlns:a16="http://schemas.microsoft.com/office/drawing/2014/main" id="{BEF1F05B-D3FE-44F8-86D9-32BE3F068835}"/>
              </a:ext>
            </a:extLst>
          </p:cNvPr>
          <p:cNvSpPr txBox="1"/>
          <p:nvPr/>
        </p:nvSpPr>
        <p:spPr>
          <a:xfrm>
            <a:off x="5034463" y="3256073"/>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Key Vault</a:t>
            </a:r>
          </a:p>
        </p:txBody>
      </p:sp>
      <p:sp>
        <p:nvSpPr>
          <p:cNvPr id="58" name="TextBox 57">
            <a:extLst>
              <a:ext uri="{FF2B5EF4-FFF2-40B4-BE49-F238E27FC236}">
                <a16:creationId xmlns:a16="http://schemas.microsoft.com/office/drawing/2014/main" id="{5D14E620-F7E5-470C-A391-E2166AFFE3C7}"/>
              </a:ext>
            </a:extLst>
          </p:cNvPr>
          <p:cNvSpPr txBox="1"/>
          <p:nvPr/>
        </p:nvSpPr>
        <p:spPr>
          <a:xfrm>
            <a:off x="352497" y="2477475"/>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VNET, NSGs,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VPN, Express Route</a:t>
            </a:r>
          </a:p>
        </p:txBody>
      </p:sp>
      <p:sp>
        <p:nvSpPr>
          <p:cNvPr id="59" name="TextBox 58">
            <a:extLst>
              <a:ext uri="{FF2B5EF4-FFF2-40B4-BE49-F238E27FC236}">
                <a16:creationId xmlns:a16="http://schemas.microsoft.com/office/drawing/2014/main" id="{B6C272B2-E6AE-4B96-902C-ECA121015248}"/>
              </a:ext>
            </a:extLst>
          </p:cNvPr>
          <p:cNvSpPr txBox="1"/>
          <p:nvPr/>
        </p:nvSpPr>
        <p:spPr>
          <a:xfrm>
            <a:off x="364225" y="3256073"/>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Application Gateway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(WAF)</a:t>
            </a:r>
          </a:p>
        </p:txBody>
      </p:sp>
      <p:sp>
        <p:nvSpPr>
          <p:cNvPr id="60" name="TextBox 59">
            <a:extLst>
              <a:ext uri="{FF2B5EF4-FFF2-40B4-BE49-F238E27FC236}">
                <a16:creationId xmlns:a16="http://schemas.microsoft.com/office/drawing/2014/main" id="{B35F14D0-0D4D-4B0E-903C-27F0625628AC}"/>
              </a:ext>
            </a:extLst>
          </p:cNvPr>
          <p:cNvSpPr txBox="1"/>
          <p:nvPr/>
        </p:nvSpPr>
        <p:spPr>
          <a:xfrm>
            <a:off x="352497" y="4058485"/>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DDoS Protection</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 Standard</a:t>
            </a:r>
          </a:p>
        </p:txBody>
      </p:sp>
      <p:sp>
        <p:nvSpPr>
          <p:cNvPr id="61" name="TextBox 60">
            <a:extLst>
              <a:ext uri="{FF2B5EF4-FFF2-40B4-BE49-F238E27FC236}">
                <a16:creationId xmlns:a16="http://schemas.microsoft.com/office/drawing/2014/main" id="{9C9C26D2-6148-41FC-AF94-BB43DA289532}"/>
              </a:ext>
            </a:extLst>
          </p:cNvPr>
          <p:cNvSpPr txBox="1"/>
          <p:nvPr/>
        </p:nvSpPr>
        <p:spPr>
          <a:xfrm>
            <a:off x="352496" y="4870118"/>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Firewall</a:t>
            </a:r>
          </a:p>
        </p:txBody>
      </p:sp>
      <p:sp>
        <p:nvSpPr>
          <p:cNvPr id="62" name="TextBox 61">
            <a:extLst>
              <a:ext uri="{FF2B5EF4-FFF2-40B4-BE49-F238E27FC236}">
                <a16:creationId xmlns:a16="http://schemas.microsoft.com/office/drawing/2014/main" id="{70C39AFD-32D0-41D1-B7FF-E22E91BAA784}"/>
              </a:ext>
            </a:extLst>
          </p:cNvPr>
          <p:cNvSpPr txBox="1"/>
          <p:nvPr/>
        </p:nvSpPr>
        <p:spPr>
          <a:xfrm>
            <a:off x="7370358" y="2466035"/>
            <a:ext cx="4499620" cy="622462"/>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Security Center and Azure Sentinel</a:t>
            </a:r>
          </a:p>
        </p:txBody>
      </p:sp>
      <p:sp>
        <p:nvSpPr>
          <p:cNvPr id="64" name="TextBox 63">
            <a:extLst>
              <a:ext uri="{FF2B5EF4-FFF2-40B4-BE49-F238E27FC236}">
                <a16:creationId xmlns:a16="http://schemas.microsoft.com/office/drawing/2014/main" id="{D2A7CBB9-9503-4DF2-A8B4-B842CF19D5AA}"/>
              </a:ext>
            </a:extLst>
          </p:cNvPr>
          <p:cNvSpPr txBox="1"/>
          <p:nvPr/>
        </p:nvSpPr>
        <p:spPr>
          <a:xfrm>
            <a:off x="9683154" y="3258859"/>
            <a:ext cx="2186825"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Log Analytics</a:t>
            </a:r>
          </a:p>
        </p:txBody>
      </p:sp>
      <p:sp>
        <p:nvSpPr>
          <p:cNvPr id="5" name="Rectangle 4">
            <a:extLst>
              <a:ext uri="{FF2B5EF4-FFF2-40B4-BE49-F238E27FC236}">
                <a16:creationId xmlns:a16="http://schemas.microsoft.com/office/drawing/2014/main" id="{40DCCEC9-ADE4-4A5B-B63A-721D810803EE}"/>
              </a:ext>
            </a:extLst>
          </p:cNvPr>
          <p:cNvSpPr/>
          <p:nvPr/>
        </p:nvSpPr>
        <p:spPr bwMode="auto">
          <a:xfrm>
            <a:off x="174389" y="6333460"/>
            <a:ext cx="11705510" cy="4774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Partner Solutions</a:t>
            </a:r>
          </a:p>
        </p:txBody>
      </p:sp>
      <p:sp>
        <p:nvSpPr>
          <p:cNvPr id="65" name="TextBox 64">
            <a:extLst>
              <a:ext uri="{FF2B5EF4-FFF2-40B4-BE49-F238E27FC236}">
                <a16:creationId xmlns:a16="http://schemas.microsoft.com/office/drawing/2014/main" id="{EB51388C-07B6-473C-9F7E-97071E893BC0}"/>
              </a:ext>
            </a:extLst>
          </p:cNvPr>
          <p:cNvSpPr txBox="1"/>
          <p:nvPr/>
        </p:nvSpPr>
        <p:spPr>
          <a:xfrm>
            <a:off x="7350111" y="325295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Microsoft Defender</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ATP</a:t>
            </a:r>
          </a:p>
        </p:txBody>
      </p:sp>
      <p:sp>
        <p:nvSpPr>
          <p:cNvPr id="66" name="TextBox 65">
            <a:extLst>
              <a:ext uri="{FF2B5EF4-FFF2-40B4-BE49-F238E27FC236}">
                <a16:creationId xmlns:a16="http://schemas.microsoft.com/office/drawing/2014/main" id="{C7DC0FD3-DCCB-4EC0-AB37-2097867E3577}"/>
              </a:ext>
            </a:extLst>
          </p:cNvPr>
          <p:cNvSpPr txBox="1"/>
          <p:nvPr/>
        </p:nvSpPr>
        <p:spPr>
          <a:xfrm>
            <a:off x="5024539" y="403541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err="1">
                <a:ln>
                  <a:noFill/>
                </a:ln>
                <a:solidFill>
                  <a:srgbClr val="FFFFFF"/>
                </a:solidFill>
                <a:effectLst/>
                <a:uLnTx/>
                <a:uFillTx/>
                <a:latin typeface="Segoe UI"/>
                <a:ea typeface="+mn-ea"/>
                <a:cs typeface="Segoe UI Semibold" panose="020B0702040204020203" pitchFamily="34" charset="0"/>
              </a:rPr>
              <a:t>AuthN</a:t>
            </a: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
            </a:r>
            <a:r>
              <a:rPr kumimoji="0" lang="en-US" sz="1399" b="0" i="0" u="none" strike="noStrike" kern="1200" cap="none" spc="120" normalizeH="0" baseline="0" noProof="0" err="1">
                <a:ln>
                  <a:noFill/>
                </a:ln>
                <a:solidFill>
                  <a:srgbClr val="FFFFFF"/>
                </a:solidFill>
                <a:effectLst/>
                <a:uLnTx/>
                <a:uFillTx/>
                <a:latin typeface="Segoe UI"/>
                <a:ea typeface="+mn-ea"/>
                <a:cs typeface="Segoe UI Semibold" panose="020B0702040204020203" pitchFamily="34" charset="0"/>
              </a:rPr>
              <a:t>AuthZ</a:t>
            </a:r>
            <a:endPar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63" name="TextBox 62">
            <a:extLst>
              <a:ext uri="{FF2B5EF4-FFF2-40B4-BE49-F238E27FC236}">
                <a16:creationId xmlns:a16="http://schemas.microsoft.com/office/drawing/2014/main" id="{69488770-12C7-49B0-8AA9-BE9B1A3BA4DF}"/>
              </a:ext>
            </a:extLst>
          </p:cNvPr>
          <p:cNvSpPr txBox="1"/>
          <p:nvPr/>
        </p:nvSpPr>
        <p:spPr>
          <a:xfrm>
            <a:off x="7350111" y="403541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Service Layer</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ATPs</a:t>
            </a:r>
          </a:p>
        </p:txBody>
      </p:sp>
      <p:sp>
        <p:nvSpPr>
          <p:cNvPr id="67" name="TextBox 66">
            <a:extLst>
              <a:ext uri="{FF2B5EF4-FFF2-40B4-BE49-F238E27FC236}">
                <a16:creationId xmlns:a16="http://schemas.microsoft.com/office/drawing/2014/main" id="{AF52AEBA-6245-414F-BD5C-5460560EB813}"/>
              </a:ext>
            </a:extLst>
          </p:cNvPr>
          <p:cNvSpPr txBox="1"/>
          <p:nvPr/>
        </p:nvSpPr>
        <p:spPr>
          <a:xfrm>
            <a:off x="2714470" y="4878263"/>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Policies</a:t>
            </a:r>
          </a:p>
        </p:txBody>
      </p:sp>
      <p:sp>
        <p:nvSpPr>
          <p:cNvPr id="68" name="TextBox 67">
            <a:extLst>
              <a:ext uri="{FF2B5EF4-FFF2-40B4-BE49-F238E27FC236}">
                <a16:creationId xmlns:a16="http://schemas.microsoft.com/office/drawing/2014/main" id="{C93F16F4-D704-4969-8A67-2445A1632FF6}"/>
              </a:ext>
            </a:extLst>
          </p:cNvPr>
          <p:cNvSpPr txBox="1"/>
          <p:nvPr/>
        </p:nvSpPr>
        <p:spPr>
          <a:xfrm>
            <a:off x="352496" y="5674372"/>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Front Door</a:t>
            </a:r>
          </a:p>
        </p:txBody>
      </p:sp>
      <p:sp>
        <p:nvSpPr>
          <p:cNvPr id="69" name="TextBox 68">
            <a:extLst>
              <a:ext uri="{FF2B5EF4-FFF2-40B4-BE49-F238E27FC236}">
                <a16:creationId xmlns:a16="http://schemas.microsoft.com/office/drawing/2014/main" id="{B59DD7A5-60C2-4A3A-AA43-7E2E3F87898A}"/>
              </a:ext>
            </a:extLst>
          </p:cNvPr>
          <p:cNvSpPr txBox="1"/>
          <p:nvPr/>
        </p:nvSpPr>
        <p:spPr>
          <a:xfrm>
            <a:off x="9693074" y="4000506"/>
            <a:ext cx="2186825"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Compliance Manager</a:t>
            </a:r>
          </a:p>
        </p:txBody>
      </p:sp>
    </p:spTree>
    <p:extLst>
      <p:ext uri="{BB962C8B-B14F-4D97-AF65-F5344CB8AC3E}">
        <p14:creationId xmlns:p14="http://schemas.microsoft.com/office/powerpoint/2010/main" val="2252138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64877-B6AC-4516-8E59-F77A45D4CC55}"/>
              </a:ext>
            </a:extLst>
          </p:cNvPr>
          <p:cNvPicPr>
            <a:picLocks noChangeAspect="1"/>
          </p:cNvPicPr>
          <p:nvPr/>
        </p:nvPicPr>
        <p:blipFill rotWithShape="1">
          <a:blip r:embed="rId3"/>
          <a:srcRect r="16036" b="10912"/>
          <a:stretch/>
        </p:blipFill>
        <p:spPr>
          <a:xfrm>
            <a:off x="882910" y="988907"/>
            <a:ext cx="10307108" cy="5770880"/>
          </a:xfrm>
          <a:prstGeom prst="rect">
            <a:avLst/>
          </a:prstGeom>
        </p:spPr>
      </p:pic>
      <p:sp>
        <p:nvSpPr>
          <p:cNvPr id="7" name="Title 8">
            <a:extLst>
              <a:ext uri="{FF2B5EF4-FFF2-40B4-BE49-F238E27FC236}">
                <a16:creationId xmlns:a16="http://schemas.microsoft.com/office/drawing/2014/main" id="{7E35C100-A596-4AA8-BC6C-13B8191A7FAF}"/>
              </a:ext>
            </a:extLst>
          </p:cNvPr>
          <p:cNvSpPr txBox="1">
            <a:spLocks/>
          </p:cNvSpPr>
          <p:nvPr/>
        </p:nvSpPr>
        <p:spPr>
          <a:xfrm>
            <a:off x="178199" y="161584"/>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Visibility across your estate with Secure Score</a:t>
            </a:r>
          </a:p>
        </p:txBody>
      </p:sp>
    </p:spTree>
    <p:extLst>
      <p:ext uri="{BB962C8B-B14F-4D97-AF65-F5344CB8AC3E}">
        <p14:creationId xmlns:p14="http://schemas.microsoft.com/office/powerpoint/2010/main" val="35116756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F22071D2-105B-48E7-AE7C-694CFF1534F9}"/>
              </a:ext>
            </a:extLst>
          </p:cNvPr>
          <p:cNvSpPr/>
          <p:nvPr/>
        </p:nvSpPr>
        <p:spPr bwMode="auto">
          <a:xfrm>
            <a:off x="9670246" y="1959948"/>
            <a:ext cx="2196528" cy="4060005"/>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8" name="Group 87">
            <a:extLst>
              <a:ext uri="{FF2B5EF4-FFF2-40B4-BE49-F238E27FC236}">
                <a16:creationId xmlns:a16="http://schemas.microsoft.com/office/drawing/2014/main" id="{6379F3CF-8B0B-4DC8-BF7A-233409256C66}"/>
              </a:ext>
            </a:extLst>
          </p:cNvPr>
          <p:cNvGrpSpPr/>
          <p:nvPr/>
        </p:nvGrpSpPr>
        <p:grpSpPr>
          <a:xfrm>
            <a:off x="1765" y="6297821"/>
            <a:ext cx="12428541" cy="376684"/>
            <a:chOff x="0" y="6171323"/>
            <a:chExt cx="12436475" cy="369436"/>
          </a:xfrm>
        </p:grpSpPr>
        <p:cxnSp>
          <p:nvCxnSpPr>
            <p:cNvPr id="89" name="Straight Connector 88">
              <a:extLst>
                <a:ext uri="{FF2B5EF4-FFF2-40B4-BE49-F238E27FC236}">
                  <a16:creationId xmlns:a16="http://schemas.microsoft.com/office/drawing/2014/main" id="{25BC0F22-F08C-4ACB-B4DE-2A8E30EE8916}"/>
                </a:ext>
              </a:extLst>
            </p:cNvPr>
            <p:cNvCxnSpPr>
              <a:cxnSpLocks/>
            </p:cNvCxnSpPr>
            <p:nvPr/>
          </p:nvCxnSpPr>
          <p:spPr>
            <a:xfrm>
              <a:off x="0" y="6385642"/>
              <a:ext cx="1243647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3A4B0DF2-81AD-40D0-AD48-6D3C4359772C}"/>
                </a:ext>
              </a:extLst>
            </p:cNvPr>
            <p:cNvSpPr/>
            <p:nvPr/>
          </p:nvSpPr>
          <p:spPr>
            <a:xfrm>
              <a:off x="2444506" y="6171323"/>
              <a:ext cx="7547461" cy="369436"/>
            </a:xfrm>
            <a:prstGeom prst="rect">
              <a:avLst/>
            </a:prstGeom>
            <a:solidFill>
              <a:schemeClr val="bg2"/>
            </a:solidFill>
          </p:spPr>
          <p:txBody>
            <a:bodyPr wrap="none">
              <a:spAutoFit/>
            </a:bodyPr>
            <a:lstStyle/>
            <a:p>
              <a:pPr marL="0" marR="0" lvl="0" indent="0" algn="ctr" defTabSz="969552" rtl="0" eaLnBrk="1" fontAlgn="base" latinLnBrk="0" hangingPunct="1">
                <a:lnSpc>
                  <a:spcPct val="90000"/>
                </a:lnSpc>
                <a:spcBef>
                  <a:spcPct val="0"/>
                </a:spcBef>
                <a:spcAft>
                  <a:spcPts val="1454"/>
                </a:spcAft>
                <a:buClr>
                  <a:srgbClr val="00ABEC"/>
                </a:buClr>
                <a:buSzTx/>
                <a:buFontTx/>
                <a:buNone/>
                <a:tabLst/>
                <a:defRPr/>
              </a:pPr>
              <a:r>
                <a:rPr kumimoji="0" lang="en-IN" sz="20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And </a:t>
              </a:r>
              <a:r>
                <a:rPr kumimoji="0" lang="en-IN" sz="2000"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hundreds</a:t>
              </a:r>
              <a:r>
                <a:rPr kumimoji="0" lang="en-IN" sz="2000" b="0" i="0" u="none" strike="noStrike" kern="1200" cap="none" spc="0" normalizeH="0" baseline="0" noProof="0">
                  <a:ln>
                    <a:noFill/>
                  </a:ln>
                  <a:solidFill>
                    <a:srgbClr val="3C3C41"/>
                  </a:solidFill>
                  <a:effectLst/>
                  <a:uLnTx/>
                  <a:uFillTx/>
                  <a:latin typeface="Segoe UI"/>
                  <a:ea typeface="+mn-ea"/>
                  <a:cs typeface="Segoe UI Semilight" panose="020B0402040204020203" pitchFamily="34" charset="0"/>
                </a:rPr>
                <a:t> more with new partners integrating every month</a:t>
              </a:r>
            </a:p>
          </p:txBody>
        </p:sp>
      </p:grpSp>
      <p:sp>
        <p:nvSpPr>
          <p:cNvPr id="2" name="Title 1">
            <a:extLst>
              <a:ext uri="{FF2B5EF4-FFF2-40B4-BE49-F238E27FC236}">
                <a16:creationId xmlns:a16="http://schemas.microsoft.com/office/drawing/2014/main" id="{A0C17FF8-056F-4DE7-9345-618F9C7236CF}"/>
              </a:ext>
            </a:extLst>
          </p:cNvPr>
          <p:cNvSpPr>
            <a:spLocks noGrp="1"/>
          </p:cNvSpPr>
          <p:nvPr>
            <p:ph type="title"/>
          </p:nvPr>
        </p:nvSpPr>
        <p:spPr/>
        <p:txBody>
          <a:bodyPr/>
          <a:lstStyle/>
          <a:p>
            <a:r>
              <a:rPr lang="en-US"/>
              <a:t>Extend your existing security solution to Azure with Marketplace</a:t>
            </a:r>
          </a:p>
        </p:txBody>
      </p:sp>
      <p:sp>
        <p:nvSpPr>
          <p:cNvPr id="93" name="Rectangle 92">
            <a:extLst>
              <a:ext uri="{FF2B5EF4-FFF2-40B4-BE49-F238E27FC236}">
                <a16:creationId xmlns:a16="http://schemas.microsoft.com/office/drawing/2014/main" id="{9F471850-B38D-4A87-B52C-47FD9AC9B9B8}"/>
              </a:ext>
            </a:extLst>
          </p:cNvPr>
          <p:cNvSpPr/>
          <p:nvPr/>
        </p:nvSpPr>
        <p:spPr bwMode="auto">
          <a:xfrm>
            <a:off x="277053" y="1944646"/>
            <a:ext cx="2196528" cy="4075318"/>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4" name="Rectangle 93">
            <a:extLst>
              <a:ext uri="{FF2B5EF4-FFF2-40B4-BE49-F238E27FC236}">
                <a16:creationId xmlns:a16="http://schemas.microsoft.com/office/drawing/2014/main" id="{CD25B24F-AE29-4EDB-B061-790DE5945BDF}"/>
              </a:ext>
            </a:extLst>
          </p:cNvPr>
          <p:cNvSpPr/>
          <p:nvPr/>
        </p:nvSpPr>
        <p:spPr bwMode="auto">
          <a:xfrm>
            <a:off x="2625125" y="1944645"/>
            <a:ext cx="2196528" cy="4075312"/>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008CC620-2745-4968-9A68-D40CED346101}"/>
              </a:ext>
            </a:extLst>
          </p:cNvPr>
          <p:cNvSpPr/>
          <p:nvPr/>
        </p:nvSpPr>
        <p:spPr bwMode="auto">
          <a:xfrm>
            <a:off x="4971396" y="1944645"/>
            <a:ext cx="2196528" cy="4075308"/>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96B01B92-28A2-489D-95CB-910642BB9592}"/>
              </a:ext>
            </a:extLst>
          </p:cNvPr>
          <p:cNvSpPr/>
          <p:nvPr/>
        </p:nvSpPr>
        <p:spPr bwMode="auto">
          <a:xfrm>
            <a:off x="7314059" y="1959948"/>
            <a:ext cx="2220995" cy="4060005"/>
          </a:xfrm>
          <a:prstGeom prst="rect">
            <a:avLst/>
          </a:prstGeom>
          <a:solidFill>
            <a:schemeClr val="bg1">
              <a:lumMod val="95000"/>
            </a:schemeClr>
          </a:solidFill>
          <a:ln>
            <a:noFill/>
            <a:headEnd type="none" w="med" len="med"/>
            <a:tailEnd type="none" w="med" len="med"/>
          </a:ln>
          <a:effectLst>
            <a:outerShdw blurRad="190500" dist="38100" dir="2700000" algn="tl" rotWithShape="0">
              <a:prstClr val="black">
                <a:alpha val="2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57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 name="Picture 7">
            <a:extLst>
              <a:ext uri="{FF2B5EF4-FFF2-40B4-BE49-F238E27FC236}">
                <a16:creationId xmlns:a16="http://schemas.microsoft.com/office/drawing/2014/main" id="{72C51277-A536-4CEB-9337-5CFB1637A67C}"/>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57486" y="4821774"/>
            <a:ext cx="1045516" cy="530307"/>
          </a:xfrm>
          <a:prstGeom prst="rect">
            <a:avLst/>
          </a:prstGeom>
        </p:spPr>
      </p:pic>
      <p:pic>
        <p:nvPicPr>
          <p:cNvPr id="9" name="Picture 8">
            <a:extLst>
              <a:ext uri="{FF2B5EF4-FFF2-40B4-BE49-F238E27FC236}">
                <a16:creationId xmlns:a16="http://schemas.microsoft.com/office/drawing/2014/main" id="{21B2363A-A79C-4147-AF86-E9B2DA041D64}"/>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2572" y="3662445"/>
            <a:ext cx="1327269" cy="423841"/>
          </a:xfrm>
          <a:prstGeom prst="rect">
            <a:avLst/>
          </a:prstGeom>
        </p:spPr>
      </p:pic>
      <p:pic>
        <p:nvPicPr>
          <p:cNvPr id="10" name="Picture 9">
            <a:extLst>
              <a:ext uri="{FF2B5EF4-FFF2-40B4-BE49-F238E27FC236}">
                <a16:creationId xmlns:a16="http://schemas.microsoft.com/office/drawing/2014/main" id="{FEBDE3EE-2931-47E3-9F69-49D48009C73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4508" y="4301538"/>
            <a:ext cx="1541026" cy="351466"/>
          </a:xfrm>
          <a:prstGeom prst="rect">
            <a:avLst/>
          </a:prstGeom>
        </p:spPr>
      </p:pic>
      <p:pic>
        <p:nvPicPr>
          <p:cNvPr id="11" name="Picture 10">
            <a:extLst>
              <a:ext uri="{FF2B5EF4-FFF2-40B4-BE49-F238E27FC236}">
                <a16:creationId xmlns:a16="http://schemas.microsoft.com/office/drawing/2014/main" id="{2E1AC608-7934-4F7A-ACBC-A6D9F1343FAB}"/>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64725" y="3055564"/>
            <a:ext cx="790816" cy="478875"/>
          </a:xfrm>
          <a:prstGeom prst="rect">
            <a:avLst/>
          </a:prstGeom>
        </p:spPr>
      </p:pic>
      <p:pic>
        <p:nvPicPr>
          <p:cNvPr id="12" name="Picture 11">
            <a:extLst>
              <a:ext uri="{FF2B5EF4-FFF2-40B4-BE49-F238E27FC236}">
                <a16:creationId xmlns:a16="http://schemas.microsoft.com/office/drawing/2014/main" id="{20F62E25-958A-41E2-BB03-362CA6D4D0EF}"/>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4186" y="5352082"/>
            <a:ext cx="1601346" cy="517417"/>
          </a:xfrm>
          <a:prstGeom prst="rect">
            <a:avLst/>
          </a:prstGeom>
        </p:spPr>
      </p:pic>
      <p:pic>
        <p:nvPicPr>
          <p:cNvPr id="69" name="Picture 68">
            <a:extLst>
              <a:ext uri="{FF2B5EF4-FFF2-40B4-BE49-F238E27FC236}">
                <a16:creationId xmlns:a16="http://schemas.microsoft.com/office/drawing/2014/main" id="{C6AD2084-32DB-4E50-B737-5DD6E268A53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1078" y="3119653"/>
            <a:ext cx="993648" cy="350697"/>
          </a:xfrm>
          <a:prstGeom prst="rect">
            <a:avLst/>
          </a:prstGeom>
        </p:spPr>
      </p:pic>
      <p:pic>
        <p:nvPicPr>
          <p:cNvPr id="16" name="Picture 15">
            <a:extLst>
              <a:ext uri="{FF2B5EF4-FFF2-40B4-BE49-F238E27FC236}">
                <a16:creationId xmlns:a16="http://schemas.microsoft.com/office/drawing/2014/main" id="{27A910B8-E2A6-4F30-BB32-5B24AD0EF1DF}"/>
              </a:ext>
            </a:extLst>
          </p:cNvPr>
          <p:cNvPicPr>
            <a:picLocks noChangeAspect="1"/>
          </p:cNvPicPr>
          <p:nvPr/>
        </p:nvPicPr>
        <p:blipFill rotWithShape="1">
          <a:blip r:embed="rId9"/>
          <a:srcRect r="52189"/>
          <a:stretch/>
        </p:blipFill>
        <p:spPr>
          <a:xfrm>
            <a:off x="2801078" y="3796381"/>
            <a:ext cx="692041" cy="689913"/>
          </a:xfrm>
          <a:prstGeom prst="rect">
            <a:avLst/>
          </a:prstGeom>
        </p:spPr>
      </p:pic>
      <p:pic>
        <p:nvPicPr>
          <p:cNvPr id="71" name="Picture 70">
            <a:extLst>
              <a:ext uri="{FF2B5EF4-FFF2-40B4-BE49-F238E27FC236}">
                <a16:creationId xmlns:a16="http://schemas.microsoft.com/office/drawing/2014/main" id="{1895A381-FB12-45BD-B5B6-6DC01C66368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01079" y="4870349"/>
            <a:ext cx="1211559" cy="468989"/>
          </a:xfrm>
          <a:prstGeom prst="rect">
            <a:avLst/>
          </a:prstGeom>
        </p:spPr>
      </p:pic>
      <p:grpSp>
        <p:nvGrpSpPr>
          <p:cNvPr id="4" name="Group 3">
            <a:extLst>
              <a:ext uri="{FF2B5EF4-FFF2-40B4-BE49-F238E27FC236}">
                <a16:creationId xmlns:a16="http://schemas.microsoft.com/office/drawing/2014/main" id="{F4108A53-6EE2-478E-8572-CEF6AE40FA9A}"/>
              </a:ext>
            </a:extLst>
          </p:cNvPr>
          <p:cNvGrpSpPr/>
          <p:nvPr/>
        </p:nvGrpSpPr>
        <p:grpSpPr>
          <a:xfrm>
            <a:off x="5112364" y="3045237"/>
            <a:ext cx="1903508" cy="499528"/>
            <a:chOff x="5081467" y="2956388"/>
            <a:chExt cx="1904048" cy="499669"/>
          </a:xfrm>
        </p:grpSpPr>
        <p:pic>
          <p:nvPicPr>
            <p:cNvPr id="17" name="Picture 16">
              <a:extLst>
                <a:ext uri="{FF2B5EF4-FFF2-40B4-BE49-F238E27FC236}">
                  <a16:creationId xmlns:a16="http://schemas.microsoft.com/office/drawing/2014/main" id="{E2717F8A-AF59-449D-8189-B02BC9940A1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81467" y="2956388"/>
              <a:ext cx="508043" cy="499669"/>
            </a:xfrm>
            <a:prstGeom prst="rect">
              <a:avLst/>
            </a:prstGeom>
          </p:spPr>
        </p:pic>
        <p:sp>
          <p:nvSpPr>
            <p:cNvPr id="18" name="TextBox 17">
              <a:extLst>
                <a:ext uri="{FF2B5EF4-FFF2-40B4-BE49-F238E27FC236}">
                  <a16:creationId xmlns:a16="http://schemas.microsoft.com/office/drawing/2014/main" id="{1C57AC7E-40EA-4132-A9CD-CAD738BF1292}"/>
                </a:ext>
              </a:extLst>
            </p:cNvPr>
            <p:cNvSpPr txBox="1"/>
            <p:nvPr/>
          </p:nvSpPr>
          <p:spPr>
            <a:xfrm>
              <a:off x="5639926" y="3124018"/>
              <a:ext cx="1345589" cy="192189"/>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Palo Alto Networks</a:t>
              </a:r>
            </a:p>
          </p:txBody>
        </p:sp>
      </p:grpSp>
      <p:pic>
        <p:nvPicPr>
          <p:cNvPr id="73" name="Picture 72">
            <a:extLst>
              <a:ext uri="{FF2B5EF4-FFF2-40B4-BE49-F238E27FC236}">
                <a16:creationId xmlns:a16="http://schemas.microsoft.com/office/drawing/2014/main" id="{F1898CA0-7DDC-44C7-8B94-ACF02C3C030D}"/>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12364" y="3780345"/>
            <a:ext cx="1343181" cy="274477"/>
          </a:xfrm>
          <a:prstGeom prst="rect">
            <a:avLst/>
          </a:prstGeom>
        </p:spPr>
      </p:pic>
      <p:pic>
        <p:nvPicPr>
          <p:cNvPr id="74" name="Picture 73">
            <a:extLst>
              <a:ext uri="{FF2B5EF4-FFF2-40B4-BE49-F238E27FC236}">
                <a16:creationId xmlns:a16="http://schemas.microsoft.com/office/drawing/2014/main" id="{E85890E8-8732-42C0-884C-755E725396A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112364" y="4290406"/>
            <a:ext cx="378998" cy="348043"/>
          </a:xfrm>
          <a:prstGeom prst="rect">
            <a:avLst/>
          </a:prstGeom>
        </p:spPr>
      </p:pic>
      <p:pic>
        <p:nvPicPr>
          <p:cNvPr id="75" name="Picture 74">
            <a:extLst>
              <a:ext uri="{FF2B5EF4-FFF2-40B4-BE49-F238E27FC236}">
                <a16:creationId xmlns:a16="http://schemas.microsoft.com/office/drawing/2014/main" id="{34382BDE-FAE6-44A4-BEC6-1D7F2AFDE07D}"/>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112364" y="4874031"/>
            <a:ext cx="660160" cy="349885"/>
          </a:xfrm>
          <a:prstGeom prst="rect">
            <a:avLst/>
          </a:prstGeom>
        </p:spPr>
      </p:pic>
      <p:pic>
        <p:nvPicPr>
          <p:cNvPr id="76" name="Graphic 75">
            <a:extLst>
              <a:ext uri="{FF2B5EF4-FFF2-40B4-BE49-F238E27FC236}">
                <a16:creationId xmlns:a16="http://schemas.microsoft.com/office/drawing/2014/main" id="{F0A93B9A-0977-4D53-AD6F-6DA641EE9804}"/>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112365" y="5459499"/>
            <a:ext cx="1262296" cy="302584"/>
          </a:xfrm>
          <a:prstGeom prst="rect">
            <a:avLst/>
          </a:prstGeom>
        </p:spPr>
      </p:pic>
      <p:pic>
        <p:nvPicPr>
          <p:cNvPr id="77" name="Picture 76">
            <a:extLst>
              <a:ext uri="{FF2B5EF4-FFF2-40B4-BE49-F238E27FC236}">
                <a16:creationId xmlns:a16="http://schemas.microsoft.com/office/drawing/2014/main" id="{766001C0-73CF-401F-889C-59C67F213B92}"/>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522522" y="3133846"/>
            <a:ext cx="1108713" cy="322311"/>
          </a:xfrm>
          <a:prstGeom prst="rect">
            <a:avLst/>
          </a:prstGeom>
        </p:spPr>
      </p:pic>
      <p:pic>
        <p:nvPicPr>
          <p:cNvPr id="78" name="Picture 77">
            <a:extLst>
              <a:ext uri="{FF2B5EF4-FFF2-40B4-BE49-F238E27FC236}">
                <a16:creationId xmlns:a16="http://schemas.microsoft.com/office/drawing/2014/main" id="{F8F20B8C-F1C3-451A-B340-AA23DB309FA6}"/>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t="-1"/>
          <a:stretch/>
        </p:blipFill>
        <p:spPr>
          <a:xfrm>
            <a:off x="7504854" y="3640988"/>
            <a:ext cx="1144047" cy="263744"/>
          </a:xfrm>
          <a:prstGeom prst="rect">
            <a:avLst/>
          </a:prstGeom>
        </p:spPr>
      </p:pic>
      <p:grpSp>
        <p:nvGrpSpPr>
          <p:cNvPr id="5" name="Group 4">
            <a:extLst>
              <a:ext uri="{FF2B5EF4-FFF2-40B4-BE49-F238E27FC236}">
                <a16:creationId xmlns:a16="http://schemas.microsoft.com/office/drawing/2014/main" id="{6B042165-CD3B-4158-999E-B909918166D7}"/>
              </a:ext>
            </a:extLst>
          </p:cNvPr>
          <p:cNvGrpSpPr/>
          <p:nvPr/>
        </p:nvGrpSpPr>
        <p:grpSpPr>
          <a:xfrm>
            <a:off x="7456367" y="4089563"/>
            <a:ext cx="1241220" cy="492572"/>
            <a:chOff x="7566402" y="4223871"/>
            <a:chExt cx="1241572" cy="492712"/>
          </a:xfrm>
        </p:grpSpPr>
        <p:pic>
          <p:nvPicPr>
            <p:cNvPr id="20" name="Picture 19">
              <a:extLst>
                <a:ext uri="{FF2B5EF4-FFF2-40B4-BE49-F238E27FC236}">
                  <a16:creationId xmlns:a16="http://schemas.microsoft.com/office/drawing/2014/main" id="{32EE8958-6C36-464C-B97E-267E72CC2598}"/>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66402" y="4223871"/>
              <a:ext cx="513828" cy="492712"/>
            </a:xfrm>
            <a:prstGeom prst="rect">
              <a:avLst/>
            </a:prstGeom>
          </p:spPr>
        </p:pic>
        <p:sp>
          <p:nvSpPr>
            <p:cNvPr id="79" name="TextBox 78">
              <a:extLst>
                <a:ext uri="{FF2B5EF4-FFF2-40B4-BE49-F238E27FC236}">
                  <a16:creationId xmlns:a16="http://schemas.microsoft.com/office/drawing/2014/main" id="{1E88520E-F125-4B8F-B994-D85853717DB3}"/>
                </a:ext>
              </a:extLst>
            </p:cNvPr>
            <p:cNvSpPr txBox="1"/>
            <p:nvPr/>
          </p:nvSpPr>
          <p:spPr>
            <a:xfrm>
              <a:off x="8080230" y="4396382"/>
              <a:ext cx="727744"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78D3"/>
                  </a:solidFill>
                  <a:effectLst/>
                  <a:uLnTx/>
                  <a:uFillTx/>
                  <a:latin typeface="Segoe UI"/>
                  <a:ea typeface="+mn-ea"/>
                  <a:cs typeface="+mn-cs"/>
                </a:rPr>
                <a:t>Qualys Inc</a:t>
              </a:r>
            </a:p>
          </p:txBody>
        </p:sp>
      </p:grpSp>
      <p:pic>
        <p:nvPicPr>
          <p:cNvPr id="26" name="Picture 25">
            <a:extLst>
              <a:ext uri="{FF2B5EF4-FFF2-40B4-BE49-F238E27FC236}">
                <a16:creationId xmlns:a16="http://schemas.microsoft.com/office/drawing/2014/main" id="{D2702277-13E3-498C-B824-B8947FEA0822}"/>
              </a:ext>
            </a:extLst>
          </p:cNvPr>
          <p:cNvPicPr>
            <a:picLocks noChangeAspect="1"/>
          </p:cNvPicPr>
          <p:nvPr/>
        </p:nvPicPr>
        <p:blipFill>
          <a:blip r:embed="rId20"/>
          <a:stretch>
            <a:fillRect/>
          </a:stretch>
        </p:blipFill>
        <p:spPr>
          <a:xfrm>
            <a:off x="7521618" y="4766968"/>
            <a:ext cx="1110521" cy="439327"/>
          </a:xfrm>
          <a:prstGeom prst="rect">
            <a:avLst/>
          </a:prstGeom>
        </p:spPr>
      </p:pic>
      <p:grpSp>
        <p:nvGrpSpPr>
          <p:cNvPr id="6" name="Group 5">
            <a:extLst>
              <a:ext uri="{FF2B5EF4-FFF2-40B4-BE49-F238E27FC236}">
                <a16:creationId xmlns:a16="http://schemas.microsoft.com/office/drawing/2014/main" id="{76A030D5-F19F-439F-9C30-211464F0715B}"/>
              </a:ext>
            </a:extLst>
          </p:cNvPr>
          <p:cNvGrpSpPr/>
          <p:nvPr/>
        </p:nvGrpSpPr>
        <p:grpSpPr>
          <a:xfrm>
            <a:off x="9914606" y="3071674"/>
            <a:ext cx="1506347" cy="446653"/>
            <a:chOff x="9948560" y="2995505"/>
            <a:chExt cx="1506775" cy="446781"/>
          </a:xfrm>
        </p:grpSpPr>
        <p:pic>
          <p:nvPicPr>
            <p:cNvPr id="80" name="Picture 79">
              <a:extLst>
                <a:ext uri="{FF2B5EF4-FFF2-40B4-BE49-F238E27FC236}">
                  <a16:creationId xmlns:a16="http://schemas.microsoft.com/office/drawing/2014/main" id="{AF8D815A-8BB3-4DDB-8A07-63DC87BCDFAD}"/>
                </a:ext>
              </a:extLst>
            </p:cNvPr>
            <p:cNvPicPr>
              <a:picLocks noChangeAspect="1"/>
            </p:cNvPicPr>
            <p:nvPr/>
          </p:nvPicPr>
          <p:blipFill>
            <a:blip r:embed="rId21"/>
            <a:stretch>
              <a:fillRect/>
            </a:stretch>
          </p:blipFill>
          <p:spPr>
            <a:xfrm>
              <a:off x="9948560" y="2995505"/>
              <a:ext cx="473322" cy="446781"/>
            </a:xfrm>
            <a:prstGeom prst="rect">
              <a:avLst/>
            </a:prstGeom>
          </p:spPr>
        </p:pic>
        <p:sp>
          <p:nvSpPr>
            <p:cNvPr id="81" name="TextBox 80">
              <a:extLst>
                <a:ext uri="{FF2B5EF4-FFF2-40B4-BE49-F238E27FC236}">
                  <a16:creationId xmlns:a16="http://schemas.microsoft.com/office/drawing/2014/main" id="{C8F3FF8C-325F-43A2-8A12-18BB79C681AA}"/>
                </a:ext>
              </a:extLst>
            </p:cNvPr>
            <p:cNvSpPr txBox="1"/>
            <p:nvPr/>
          </p:nvSpPr>
          <p:spPr>
            <a:xfrm>
              <a:off x="10531804" y="3117383"/>
              <a:ext cx="923531"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HPE ArcSight</a:t>
              </a:r>
            </a:p>
          </p:txBody>
        </p:sp>
      </p:grpSp>
      <p:grpSp>
        <p:nvGrpSpPr>
          <p:cNvPr id="7" name="Group 6">
            <a:extLst>
              <a:ext uri="{FF2B5EF4-FFF2-40B4-BE49-F238E27FC236}">
                <a16:creationId xmlns:a16="http://schemas.microsoft.com/office/drawing/2014/main" id="{A95463CA-07D7-4310-9C81-9AA4BAF39D91}"/>
              </a:ext>
            </a:extLst>
          </p:cNvPr>
          <p:cNvGrpSpPr/>
          <p:nvPr/>
        </p:nvGrpSpPr>
        <p:grpSpPr>
          <a:xfrm>
            <a:off x="9914611" y="3828490"/>
            <a:ext cx="1062917" cy="499764"/>
            <a:chOff x="9924148" y="3845822"/>
            <a:chExt cx="1063219" cy="499906"/>
          </a:xfrm>
        </p:grpSpPr>
        <p:pic>
          <p:nvPicPr>
            <p:cNvPr id="82" name="Picture 81">
              <a:extLst>
                <a:ext uri="{FF2B5EF4-FFF2-40B4-BE49-F238E27FC236}">
                  <a16:creationId xmlns:a16="http://schemas.microsoft.com/office/drawing/2014/main" id="{7584BFAA-8077-40C8-8BB7-9CF54EBD8E65}"/>
                </a:ext>
              </a:extLst>
            </p:cNvPr>
            <p:cNvPicPr>
              <a:picLocks noChangeAspect="1"/>
            </p:cNvPicPr>
            <p:nvPr/>
          </p:nvPicPr>
          <p:blipFill>
            <a:blip r:embed="rId22"/>
            <a:stretch>
              <a:fillRect/>
            </a:stretch>
          </p:blipFill>
          <p:spPr>
            <a:xfrm>
              <a:off x="9924148" y="3845822"/>
              <a:ext cx="512403" cy="499906"/>
            </a:xfrm>
            <a:prstGeom prst="rect">
              <a:avLst/>
            </a:prstGeom>
          </p:spPr>
        </p:pic>
        <p:sp>
          <p:nvSpPr>
            <p:cNvPr id="83" name="TextBox 82">
              <a:extLst>
                <a:ext uri="{FF2B5EF4-FFF2-40B4-BE49-F238E27FC236}">
                  <a16:creationId xmlns:a16="http://schemas.microsoft.com/office/drawing/2014/main" id="{4C7DABFD-7C9F-467A-8933-607B1ADCCEDE}"/>
                </a:ext>
              </a:extLst>
            </p:cNvPr>
            <p:cNvSpPr txBox="1"/>
            <p:nvPr/>
          </p:nvSpPr>
          <p:spPr>
            <a:xfrm>
              <a:off x="10508201" y="3966597"/>
              <a:ext cx="479166" cy="192190"/>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Splunk</a:t>
              </a:r>
            </a:p>
          </p:txBody>
        </p:sp>
      </p:grpSp>
      <p:pic>
        <p:nvPicPr>
          <p:cNvPr id="84" name="Picture 83">
            <a:extLst>
              <a:ext uri="{FF2B5EF4-FFF2-40B4-BE49-F238E27FC236}">
                <a16:creationId xmlns:a16="http://schemas.microsoft.com/office/drawing/2014/main" id="{C86C87E9-B5B9-42EB-ADE2-E0EADA2D19EC}"/>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914613" y="5467099"/>
            <a:ext cx="1368491" cy="287383"/>
          </a:xfrm>
          <a:prstGeom prst="rect">
            <a:avLst/>
          </a:prstGeom>
        </p:spPr>
      </p:pic>
      <p:grpSp>
        <p:nvGrpSpPr>
          <p:cNvPr id="15" name="Group 14">
            <a:extLst>
              <a:ext uri="{FF2B5EF4-FFF2-40B4-BE49-F238E27FC236}">
                <a16:creationId xmlns:a16="http://schemas.microsoft.com/office/drawing/2014/main" id="{7246DE43-F687-4DED-B8A8-6EF4DFD18379}"/>
              </a:ext>
            </a:extLst>
          </p:cNvPr>
          <p:cNvGrpSpPr/>
          <p:nvPr/>
        </p:nvGrpSpPr>
        <p:grpSpPr>
          <a:xfrm>
            <a:off x="9914606" y="4665790"/>
            <a:ext cx="1428271" cy="477457"/>
            <a:chOff x="9942822" y="4761675"/>
            <a:chExt cx="1428677" cy="477592"/>
          </a:xfrm>
        </p:grpSpPr>
        <p:pic>
          <p:nvPicPr>
            <p:cNvPr id="85" name="Picture 84">
              <a:extLst>
                <a:ext uri="{FF2B5EF4-FFF2-40B4-BE49-F238E27FC236}">
                  <a16:creationId xmlns:a16="http://schemas.microsoft.com/office/drawing/2014/main" id="{97FD2306-73E9-406D-9F5B-BFDB238EA721}"/>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942822" y="4761675"/>
              <a:ext cx="473475" cy="477592"/>
            </a:xfrm>
            <a:prstGeom prst="rect">
              <a:avLst/>
            </a:prstGeom>
          </p:spPr>
        </p:pic>
        <p:sp>
          <p:nvSpPr>
            <p:cNvPr id="86" name="TextBox 85">
              <a:extLst>
                <a:ext uri="{FF2B5EF4-FFF2-40B4-BE49-F238E27FC236}">
                  <a16:creationId xmlns:a16="http://schemas.microsoft.com/office/drawing/2014/main" id="{71A2517A-8D6B-4166-84E4-0D852A27097C}"/>
                </a:ext>
              </a:extLst>
            </p:cNvPr>
            <p:cNvSpPr txBox="1"/>
            <p:nvPr/>
          </p:nvSpPr>
          <p:spPr>
            <a:xfrm>
              <a:off x="10517831" y="4870211"/>
              <a:ext cx="853668" cy="192189"/>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3C3C41"/>
                  </a:solidFill>
                  <a:effectLst/>
                  <a:uLnTx/>
                  <a:uFillTx/>
                  <a:latin typeface="Segoe UI"/>
                  <a:ea typeface="+mn-ea"/>
                  <a:cs typeface="+mn-cs"/>
                </a:rPr>
                <a:t>IBM QRadar</a:t>
              </a:r>
            </a:p>
          </p:txBody>
        </p:sp>
      </p:grpSp>
      <p:pic>
        <p:nvPicPr>
          <p:cNvPr id="87" name="Picture 86">
            <a:extLst>
              <a:ext uri="{FF2B5EF4-FFF2-40B4-BE49-F238E27FC236}">
                <a16:creationId xmlns:a16="http://schemas.microsoft.com/office/drawing/2014/main" id="{8A479C2F-433D-4896-BAD2-3BD6F7FD0253}"/>
              </a:ext>
            </a:extLst>
          </p:cNvPr>
          <p:cNvPicPr>
            <a:picLocks noChangeAspect="1"/>
          </p:cNvPicPr>
          <p:nvPr/>
        </p:nvPicPr>
        <p:blipFill>
          <a:blip r:embed="rId25"/>
          <a:stretch>
            <a:fillRect/>
          </a:stretch>
        </p:blipFill>
        <p:spPr>
          <a:xfrm>
            <a:off x="7521618" y="5391127"/>
            <a:ext cx="1110521" cy="439327"/>
          </a:xfrm>
          <a:prstGeom prst="rect">
            <a:avLst/>
          </a:prstGeom>
        </p:spPr>
      </p:pic>
      <p:sp>
        <p:nvSpPr>
          <p:cNvPr id="100" name="Title 1">
            <a:extLst>
              <a:ext uri="{FF2B5EF4-FFF2-40B4-BE49-F238E27FC236}">
                <a16:creationId xmlns:a16="http://schemas.microsoft.com/office/drawing/2014/main" id="{85127B63-2127-4B9C-BDAF-CF38156EC14F}"/>
              </a:ext>
            </a:extLst>
          </p:cNvPr>
          <p:cNvSpPr txBox="1">
            <a:spLocks/>
          </p:cNvSpPr>
          <p:nvPr/>
        </p:nvSpPr>
        <p:spPr>
          <a:xfrm>
            <a:off x="465955" y="1038843"/>
            <a:ext cx="11531551" cy="37315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ts val="3199"/>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3"/>
                </a:solidFill>
                <a:effectLst/>
                <a:uLnTx/>
                <a:uFillTx/>
                <a:latin typeface="Segoe UI Semibold"/>
                <a:ea typeface="+mn-ea"/>
                <a:cs typeface="Segoe UI" pitchFamily="34" charset="0"/>
              </a:rPr>
              <a:t>Partner solutions</a:t>
            </a:r>
          </a:p>
        </p:txBody>
      </p:sp>
      <p:cxnSp>
        <p:nvCxnSpPr>
          <p:cNvPr id="154" name="Straight Connector 153">
            <a:extLst>
              <a:ext uri="{FF2B5EF4-FFF2-40B4-BE49-F238E27FC236}">
                <a16:creationId xmlns:a16="http://schemas.microsoft.com/office/drawing/2014/main" id="{C33B70F2-EAA5-42DB-B927-075D715D1140}"/>
              </a:ext>
            </a:extLst>
          </p:cNvPr>
          <p:cNvCxnSpPr>
            <a:cxnSpLocks/>
          </p:cNvCxnSpPr>
          <p:nvPr/>
        </p:nvCxnSpPr>
        <p:spPr>
          <a:xfrm>
            <a:off x="4411" y="1939255"/>
            <a:ext cx="12427658" cy="0"/>
          </a:xfrm>
          <a:prstGeom prst="line">
            <a:avLst/>
          </a:prstGeom>
          <a:ln w="19050">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55" name="TextBox 10">
            <a:extLst>
              <a:ext uri="{FF2B5EF4-FFF2-40B4-BE49-F238E27FC236}">
                <a16:creationId xmlns:a16="http://schemas.microsoft.com/office/drawing/2014/main" id="{E6C3ABFC-50C8-4189-A20C-C7FD264D4108}"/>
              </a:ext>
            </a:extLst>
          </p:cNvPr>
          <p:cNvSpPr txBox="1"/>
          <p:nvPr/>
        </p:nvSpPr>
        <p:spPr>
          <a:xfrm>
            <a:off x="2683203" y="2250192"/>
            <a:ext cx="1573334"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sp>
        <p:nvSpPr>
          <p:cNvPr id="156" name="TextBox 10">
            <a:extLst>
              <a:ext uri="{FF2B5EF4-FFF2-40B4-BE49-F238E27FC236}">
                <a16:creationId xmlns:a16="http://schemas.microsoft.com/office/drawing/2014/main" id="{80E3594C-7060-4374-A8FA-FD973A7042D2}"/>
              </a:ext>
            </a:extLst>
          </p:cNvPr>
          <p:cNvSpPr txBox="1"/>
          <p:nvPr/>
        </p:nvSpPr>
        <p:spPr>
          <a:xfrm>
            <a:off x="5148265" y="2247145"/>
            <a:ext cx="1663500"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sp>
        <p:nvSpPr>
          <p:cNvPr id="157" name="TextBox 10">
            <a:extLst>
              <a:ext uri="{FF2B5EF4-FFF2-40B4-BE49-F238E27FC236}">
                <a16:creationId xmlns:a16="http://schemas.microsoft.com/office/drawing/2014/main" id="{E43DA096-B3F8-4542-A017-7E061F1D2CDA}"/>
              </a:ext>
            </a:extLst>
          </p:cNvPr>
          <p:cNvSpPr txBox="1"/>
          <p:nvPr/>
        </p:nvSpPr>
        <p:spPr>
          <a:xfrm>
            <a:off x="7404502" y="2243387"/>
            <a:ext cx="2098986" cy="6125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31756"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Threat </a:t>
            </a:r>
            <a:b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b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protection</a:t>
            </a:r>
            <a:endParaRPr kumimoji="0" lang="en-US" sz="1836" b="0" i="0" u="none" strike="noStrike" kern="1200" cap="none" spc="0" normalizeH="0" baseline="30000" noProof="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158" name="TextBox 10">
            <a:extLst>
              <a:ext uri="{FF2B5EF4-FFF2-40B4-BE49-F238E27FC236}">
                <a16:creationId xmlns:a16="http://schemas.microsoft.com/office/drawing/2014/main" id="{9F7F7179-664D-4451-B1AE-85C3E0E362A4}"/>
              </a:ext>
            </a:extLst>
          </p:cNvPr>
          <p:cNvSpPr txBox="1"/>
          <p:nvPr/>
        </p:nvSpPr>
        <p:spPr>
          <a:xfrm>
            <a:off x="347531" y="2255343"/>
            <a:ext cx="2077282" cy="6125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1577"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sp>
        <p:nvSpPr>
          <p:cNvPr id="159" name="TextBox 10">
            <a:extLst>
              <a:ext uri="{FF2B5EF4-FFF2-40B4-BE49-F238E27FC236}">
                <a16:creationId xmlns:a16="http://schemas.microsoft.com/office/drawing/2014/main" id="{DDA10858-1C7C-48B4-9678-ED3357AD9ED3}"/>
              </a:ext>
            </a:extLst>
          </p:cNvPr>
          <p:cNvSpPr txBox="1"/>
          <p:nvPr/>
        </p:nvSpPr>
        <p:spPr>
          <a:xfrm>
            <a:off x="9778864" y="2243385"/>
            <a:ext cx="1771968" cy="6125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31756" rtl="0" eaLnBrk="1" fontAlgn="base" latinLnBrk="0" hangingPunct="1">
              <a:lnSpc>
                <a:spcPct val="90000"/>
              </a:lnSpc>
              <a:spcBef>
                <a:spcPct val="0"/>
              </a:spcBef>
              <a:spcAft>
                <a:spcPct val="0"/>
              </a:spcAft>
              <a:buClrTx/>
              <a:buSzTx/>
              <a:buFontTx/>
              <a:buNone/>
              <a:tabLst/>
              <a:defRPr/>
            </a:pPr>
            <a:r>
              <a:rPr kumimoji="0" lang="en-US" sz="1836"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160" name="Group 159">
            <a:extLst>
              <a:ext uri="{FF2B5EF4-FFF2-40B4-BE49-F238E27FC236}">
                <a16:creationId xmlns:a16="http://schemas.microsoft.com/office/drawing/2014/main" id="{6DAB130C-BF96-4DC2-9003-778317CAE239}"/>
              </a:ext>
            </a:extLst>
          </p:cNvPr>
          <p:cNvGrpSpPr/>
          <p:nvPr/>
        </p:nvGrpSpPr>
        <p:grpSpPr>
          <a:xfrm>
            <a:off x="381715" y="1592084"/>
            <a:ext cx="682854" cy="682854"/>
            <a:chOff x="327965" y="1591814"/>
            <a:chExt cx="682950" cy="682950"/>
          </a:xfrm>
        </p:grpSpPr>
        <p:sp>
          <p:nvSpPr>
            <p:cNvPr id="161" name="Oval 160">
              <a:extLst>
                <a:ext uri="{FF2B5EF4-FFF2-40B4-BE49-F238E27FC236}">
                  <a16:creationId xmlns:a16="http://schemas.microsoft.com/office/drawing/2014/main" id="{8F8FFA1F-2D5C-444A-8488-A81745B0D543}"/>
                </a:ext>
              </a:extLst>
            </p:cNvPr>
            <p:cNvSpPr/>
            <p:nvPr/>
          </p:nvSpPr>
          <p:spPr bwMode="auto">
            <a:xfrm>
              <a:off x="327965" y="1591814"/>
              <a:ext cx="682950" cy="682950"/>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09" tIns="143366" rIns="179209" bIns="143366" numCol="1" spcCol="0" rtlCol="0" fromWordArt="0" anchor="t" anchorCtr="0" forceAA="0" compatLnSpc="1">
              <a:prstTxWarp prst="textNoShape">
                <a:avLst/>
              </a:prstTxWarp>
              <a:noAutofit/>
            </a:bodyPr>
            <a:lstStyle/>
            <a:p>
              <a:pPr marL="0" marR="0" lvl="0" indent="0" algn="ctr" defTabSz="913575"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162" name="Oval 161">
              <a:extLst>
                <a:ext uri="{FF2B5EF4-FFF2-40B4-BE49-F238E27FC236}">
                  <a16:creationId xmlns:a16="http://schemas.microsoft.com/office/drawing/2014/main" id="{526E6C08-F783-455E-91F0-A494E1D17E63}"/>
                </a:ext>
              </a:extLst>
            </p:cNvPr>
            <p:cNvSpPr/>
            <p:nvPr/>
          </p:nvSpPr>
          <p:spPr bwMode="auto">
            <a:xfrm>
              <a:off x="409462" y="1673311"/>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pic>
          <p:nvPicPr>
            <p:cNvPr id="163" name="Picture 162">
              <a:extLst>
                <a:ext uri="{FF2B5EF4-FFF2-40B4-BE49-F238E27FC236}">
                  <a16:creationId xmlns:a16="http://schemas.microsoft.com/office/drawing/2014/main" id="{8FE4BBA6-6CC5-4446-9F98-8EE5457E860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13059" y="1776908"/>
              <a:ext cx="312761" cy="312761"/>
            </a:xfrm>
            <a:prstGeom prst="rect">
              <a:avLst/>
            </a:prstGeom>
          </p:spPr>
        </p:pic>
      </p:grpSp>
      <p:grpSp>
        <p:nvGrpSpPr>
          <p:cNvPr id="164" name="Group 163">
            <a:extLst>
              <a:ext uri="{FF2B5EF4-FFF2-40B4-BE49-F238E27FC236}">
                <a16:creationId xmlns:a16="http://schemas.microsoft.com/office/drawing/2014/main" id="{7825CE0D-B86C-4DB5-9AD9-58E17287FB57}"/>
              </a:ext>
            </a:extLst>
          </p:cNvPr>
          <p:cNvGrpSpPr/>
          <p:nvPr/>
        </p:nvGrpSpPr>
        <p:grpSpPr>
          <a:xfrm>
            <a:off x="5229979" y="1666663"/>
            <a:ext cx="519881" cy="519881"/>
            <a:chOff x="4994290" y="1666403"/>
            <a:chExt cx="519955" cy="519955"/>
          </a:xfrm>
        </p:grpSpPr>
        <p:sp>
          <p:nvSpPr>
            <p:cNvPr id="165" name="Oval 164">
              <a:extLst>
                <a:ext uri="{FF2B5EF4-FFF2-40B4-BE49-F238E27FC236}">
                  <a16:creationId xmlns:a16="http://schemas.microsoft.com/office/drawing/2014/main" id="{35DE416B-6682-47C5-90B9-53F752E2A29D}"/>
                </a:ext>
              </a:extLst>
            </p:cNvPr>
            <p:cNvSpPr/>
            <p:nvPr/>
          </p:nvSpPr>
          <p:spPr bwMode="auto">
            <a:xfrm>
              <a:off x="4994290"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pic>
          <p:nvPicPr>
            <p:cNvPr id="166" name="Picture 165" descr="A picture containing vector graphics&#10;&#10;Description automatically generated">
              <a:extLst>
                <a:ext uri="{FF2B5EF4-FFF2-40B4-BE49-F238E27FC236}">
                  <a16:creationId xmlns:a16="http://schemas.microsoft.com/office/drawing/2014/main" id="{6376C904-0EBE-4A7E-B3E4-63F4299249B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069241" y="1749279"/>
              <a:ext cx="365798" cy="365798"/>
            </a:xfrm>
            <a:prstGeom prst="rect">
              <a:avLst/>
            </a:prstGeom>
          </p:spPr>
        </p:pic>
      </p:grpSp>
      <p:grpSp>
        <p:nvGrpSpPr>
          <p:cNvPr id="167" name="Group 166">
            <a:extLst>
              <a:ext uri="{FF2B5EF4-FFF2-40B4-BE49-F238E27FC236}">
                <a16:creationId xmlns:a16="http://schemas.microsoft.com/office/drawing/2014/main" id="{DFAEF8F0-7E27-4F25-8C5F-F9AE6045F79C}"/>
              </a:ext>
            </a:extLst>
          </p:cNvPr>
          <p:cNvGrpSpPr/>
          <p:nvPr/>
        </p:nvGrpSpPr>
        <p:grpSpPr>
          <a:xfrm>
            <a:off x="7517523" y="1666663"/>
            <a:ext cx="519881" cy="519881"/>
            <a:chOff x="7282158" y="1666403"/>
            <a:chExt cx="519955" cy="519955"/>
          </a:xfrm>
        </p:grpSpPr>
        <p:sp>
          <p:nvSpPr>
            <p:cNvPr id="168" name="Oval 167">
              <a:extLst>
                <a:ext uri="{FF2B5EF4-FFF2-40B4-BE49-F238E27FC236}">
                  <a16:creationId xmlns:a16="http://schemas.microsoft.com/office/drawing/2014/main" id="{9AA12D23-1A6D-4BEA-AFA6-CBAAA6F558E5}"/>
                </a:ext>
              </a:extLst>
            </p:cNvPr>
            <p:cNvSpPr/>
            <p:nvPr/>
          </p:nvSpPr>
          <p:spPr bwMode="auto">
            <a:xfrm rot="1643308">
              <a:off x="7282158"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r>
                <a:rPr kumimoji="0" lang="en-US" sz="2040" b="0" i="0" u="none" strike="noStrike" kern="0" cap="none" spc="0" normalizeH="0" baseline="0" noProof="0">
                  <a:ln>
                    <a:noFill/>
                  </a:ln>
                  <a:noFill/>
                  <a:effectLst/>
                  <a:uLnTx/>
                  <a:uFillTx/>
                  <a:latin typeface="Segoe UI Semilight"/>
                  <a:ea typeface="+mn-ea"/>
                  <a:cs typeface="+mn-cs"/>
                </a:rPr>
                <a:t>1</a:t>
              </a:r>
            </a:p>
          </p:txBody>
        </p:sp>
        <p:pic>
          <p:nvPicPr>
            <p:cNvPr id="169" name="Picture 168" descr="A picture containing vector graphics&#10;&#10;Description automatically generated">
              <a:extLst>
                <a:ext uri="{FF2B5EF4-FFF2-40B4-BE49-F238E27FC236}">
                  <a16:creationId xmlns:a16="http://schemas.microsoft.com/office/drawing/2014/main" id="{89ACC774-80BA-4523-AEDB-DB8BE0D79EB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59236" y="1749279"/>
              <a:ext cx="365798" cy="365798"/>
            </a:xfrm>
            <a:prstGeom prst="rect">
              <a:avLst/>
            </a:prstGeom>
          </p:spPr>
        </p:pic>
      </p:grpSp>
      <p:grpSp>
        <p:nvGrpSpPr>
          <p:cNvPr id="170" name="Group 169">
            <a:extLst>
              <a:ext uri="{FF2B5EF4-FFF2-40B4-BE49-F238E27FC236}">
                <a16:creationId xmlns:a16="http://schemas.microsoft.com/office/drawing/2014/main" id="{7768CAAE-4EFE-4737-AC08-DDE168D73417}"/>
              </a:ext>
            </a:extLst>
          </p:cNvPr>
          <p:cNvGrpSpPr/>
          <p:nvPr/>
        </p:nvGrpSpPr>
        <p:grpSpPr>
          <a:xfrm>
            <a:off x="9828107" y="1666663"/>
            <a:ext cx="519881" cy="519881"/>
            <a:chOff x="9640011" y="1666403"/>
            <a:chExt cx="519955" cy="519955"/>
          </a:xfrm>
        </p:grpSpPr>
        <p:sp>
          <p:nvSpPr>
            <p:cNvPr id="171" name="Oval 170">
              <a:extLst>
                <a:ext uri="{FF2B5EF4-FFF2-40B4-BE49-F238E27FC236}">
                  <a16:creationId xmlns:a16="http://schemas.microsoft.com/office/drawing/2014/main" id="{CA5A32E5-AA80-4955-9577-4998838EDE29}"/>
                </a:ext>
              </a:extLst>
            </p:cNvPr>
            <p:cNvSpPr/>
            <p:nvPr/>
          </p:nvSpPr>
          <p:spPr bwMode="auto">
            <a:xfrm rot="5400000">
              <a:off x="9640011" y="1666403"/>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grpSp>
          <p:nvGrpSpPr>
            <p:cNvPr id="172" name="Group 171">
              <a:extLst>
                <a:ext uri="{FF2B5EF4-FFF2-40B4-BE49-F238E27FC236}">
                  <a16:creationId xmlns:a16="http://schemas.microsoft.com/office/drawing/2014/main" id="{5E7514F0-760A-4E71-9748-0BEDE0F149F6}"/>
                </a:ext>
              </a:extLst>
            </p:cNvPr>
            <p:cNvGrpSpPr/>
            <p:nvPr/>
          </p:nvGrpSpPr>
          <p:grpSpPr>
            <a:xfrm>
              <a:off x="9714476" y="1761014"/>
              <a:ext cx="371024" cy="330732"/>
              <a:chOff x="684567" y="5551825"/>
              <a:chExt cx="801452" cy="714416"/>
            </a:xfrm>
          </p:grpSpPr>
          <p:pic>
            <p:nvPicPr>
              <p:cNvPr id="173" name="Picture 172">
                <a:extLst>
                  <a:ext uri="{FF2B5EF4-FFF2-40B4-BE49-F238E27FC236}">
                    <a16:creationId xmlns:a16="http://schemas.microsoft.com/office/drawing/2014/main" id="{C0278823-3763-4160-B564-E59E64920A7B}"/>
                  </a:ext>
                </a:extLst>
              </p:cNvPr>
              <p:cNvPicPr>
                <a:picLocks noChangeAspect="1"/>
              </p:cNvPicPr>
              <p:nvPr/>
            </p:nvPicPr>
            <p:blipFill>
              <a:blip r:embed="rId29"/>
              <a:stretch>
                <a:fillRect/>
              </a:stretch>
            </p:blipFill>
            <p:spPr>
              <a:xfrm>
                <a:off x="684567" y="5551825"/>
                <a:ext cx="343026" cy="578683"/>
              </a:xfrm>
              <a:prstGeom prst="rect">
                <a:avLst/>
              </a:prstGeom>
            </p:spPr>
          </p:pic>
          <p:pic>
            <p:nvPicPr>
              <p:cNvPr id="174" name="Picture 173">
                <a:extLst>
                  <a:ext uri="{FF2B5EF4-FFF2-40B4-BE49-F238E27FC236}">
                    <a16:creationId xmlns:a16="http://schemas.microsoft.com/office/drawing/2014/main" id="{0517948B-E0A2-415C-BBD0-93F09C6FD6E2}"/>
                  </a:ext>
                </a:extLst>
              </p:cNvPr>
              <p:cNvPicPr>
                <a:picLocks noChangeAspect="1"/>
              </p:cNvPicPr>
              <p:nvPr/>
            </p:nvPicPr>
            <p:blipFill>
              <a:blip r:embed="rId30"/>
              <a:stretch>
                <a:fillRect/>
              </a:stretch>
            </p:blipFill>
            <p:spPr>
              <a:xfrm>
                <a:off x="891659" y="5671881"/>
                <a:ext cx="594360" cy="594360"/>
              </a:xfrm>
              <a:prstGeom prst="rect">
                <a:avLst/>
              </a:prstGeom>
            </p:spPr>
          </p:pic>
        </p:grpSp>
      </p:grpSp>
      <p:grpSp>
        <p:nvGrpSpPr>
          <p:cNvPr id="175" name="Group 174">
            <a:extLst>
              <a:ext uri="{FF2B5EF4-FFF2-40B4-BE49-F238E27FC236}">
                <a16:creationId xmlns:a16="http://schemas.microsoft.com/office/drawing/2014/main" id="{EB73DAE6-8D82-45A8-819A-A64ACA2B3AA8}"/>
              </a:ext>
            </a:extLst>
          </p:cNvPr>
          <p:cNvGrpSpPr/>
          <p:nvPr/>
        </p:nvGrpSpPr>
        <p:grpSpPr>
          <a:xfrm>
            <a:off x="2760435" y="1667157"/>
            <a:ext cx="519881" cy="519881"/>
            <a:chOff x="2691396" y="1666896"/>
            <a:chExt cx="519955" cy="519955"/>
          </a:xfrm>
        </p:grpSpPr>
        <p:sp>
          <p:nvSpPr>
            <p:cNvPr id="176" name="Oval 175">
              <a:extLst>
                <a:ext uri="{FF2B5EF4-FFF2-40B4-BE49-F238E27FC236}">
                  <a16:creationId xmlns:a16="http://schemas.microsoft.com/office/drawing/2014/main" id="{D79A1D6A-D40D-43AD-9E36-AE76D59076A8}"/>
                </a:ext>
              </a:extLst>
            </p:cNvPr>
            <p:cNvSpPr/>
            <p:nvPr/>
          </p:nvSpPr>
          <p:spPr bwMode="auto">
            <a:xfrm rot="3422427">
              <a:off x="2691396" y="1666896"/>
              <a:ext cx="519955" cy="519955"/>
            </a:xfrm>
            <a:prstGeom prst="ellipse">
              <a:avLst/>
            </a:prstGeom>
            <a:solidFill>
              <a:srgbClr val="000000"/>
            </a:solidFill>
            <a:ln w="10795" cap="flat" cmpd="sng" algn="ctr">
              <a:noFill/>
              <a:prstDash val="solid"/>
            </a:ln>
            <a:effectLst>
              <a:outerShdw blurRad="190500" dist="38100" dir="2700000" algn="tl" rotWithShape="0">
                <a:prstClr val="black">
                  <a:alpha val="25000"/>
                </a:prstClr>
              </a:outerShdw>
            </a:effectLst>
          </p:spPr>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90000"/>
                </a:lnSpc>
                <a:spcBef>
                  <a:spcPts val="612"/>
                </a:spcBef>
                <a:spcAft>
                  <a:spcPts val="0"/>
                </a:spcAft>
                <a:buClrTx/>
                <a:buSzTx/>
                <a:buFontTx/>
                <a:buNone/>
                <a:tabLst/>
                <a:defRPr/>
              </a:pPr>
              <a:endParaRPr kumimoji="0" lang="en-US" sz="2040" b="0" i="0" u="none" strike="noStrike" kern="0" cap="none" spc="0" normalizeH="0" baseline="0" noProof="0">
                <a:ln>
                  <a:noFill/>
                </a:ln>
                <a:no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5AACD548-2230-4217-B104-B6F1685FEA17}"/>
                </a:ext>
              </a:extLst>
            </p:cNvPr>
            <p:cNvGrpSpPr/>
            <p:nvPr/>
          </p:nvGrpSpPr>
          <p:grpSpPr>
            <a:xfrm>
              <a:off x="2811022" y="1772802"/>
              <a:ext cx="280702" cy="308143"/>
              <a:chOff x="2797485" y="1749279"/>
              <a:chExt cx="280702" cy="308143"/>
            </a:xfrm>
          </p:grpSpPr>
          <p:sp>
            <p:nvSpPr>
              <p:cNvPr id="178" name="Database_EFC7">
                <a:extLst>
                  <a:ext uri="{FF2B5EF4-FFF2-40B4-BE49-F238E27FC236}">
                    <a16:creationId xmlns:a16="http://schemas.microsoft.com/office/drawing/2014/main" id="{C2064F5D-863C-4DFD-B6BF-BAD6F42E4F99}"/>
                  </a:ext>
                </a:extLst>
              </p:cNvPr>
              <p:cNvSpPr>
                <a:spLocks noChangeAspect="1" noEditPoints="1"/>
              </p:cNvSpPr>
              <p:nvPr/>
            </p:nvSpPr>
            <p:spPr bwMode="auto">
              <a:xfrm>
                <a:off x="2797485" y="1749279"/>
                <a:ext cx="218573" cy="28713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5"/>
              </a:solidFill>
              <a:ln w="19050" cap="sq">
                <a:solidFill>
                  <a:srgbClr val="000000"/>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179" name="Picture 178">
                <a:extLst>
                  <a:ext uri="{FF2B5EF4-FFF2-40B4-BE49-F238E27FC236}">
                    <a16:creationId xmlns:a16="http://schemas.microsoft.com/office/drawing/2014/main" id="{4E877590-E4B7-4D7E-B025-2B94FAE0B39D}"/>
                  </a:ext>
                </a:extLst>
              </p:cNvPr>
              <p:cNvPicPr>
                <a:picLocks noChangeAspect="1"/>
              </p:cNvPicPr>
              <p:nvPr/>
            </p:nvPicPr>
            <p:blipFill>
              <a:blip r:embed="rId31"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27767" y="1907002"/>
                <a:ext cx="150420" cy="150420"/>
              </a:xfrm>
              <a:prstGeom prst="rect">
                <a:avLst/>
              </a:prstGeom>
            </p:spPr>
          </p:pic>
        </p:grpSp>
      </p:grpSp>
    </p:spTree>
    <p:extLst>
      <p:ext uri="{BB962C8B-B14F-4D97-AF65-F5344CB8AC3E}">
        <p14:creationId xmlns:p14="http://schemas.microsoft.com/office/powerpoint/2010/main" val="1138976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009052" y="3337349"/>
            <a:ext cx="7313508" cy="677108"/>
          </a:xfrm>
        </p:spPr>
        <p:txBody>
          <a:bodyPr/>
          <a:lstStyle/>
          <a:p>
            <a:r>
              <a:rPr lang="en-US" sz="3200"/>
              <a:t>Security monitoring and audit policy</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9620188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Policies</a:t>
            </a:r>
          </a:p>
        </p:txBody>
      </p:sp>
      <p:pic>
        <p:nvPicPr>
          <p:cNvPr id="2" name="Picture 1">
            <a:extLst>
              <a:ext uri="{FF2B5EF4-FFF2-40B4-BE49-F238E27FC236}">
                <a16:creationId xmlns:a16="http://schemas.microsoft.com/office/drawing/2014/main" id="{F266E8AB-E480-4A20-9CA9-15A9BB7A6D0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402217" y="1574347"/>
            <a:ext cx="6476999" cy="4123517"/>
          </a:xfrm>
          <a:prstGeom prst="rect">
            <a:avLst/>
          </a:prstGeom>
          <a:effectLst>
            <a:outerShdw blurRad="50800" sx="101000" sy="101000" algn="ctr" rotWithShape="0">
              <a:schemeClr val="bg1">
                <a:lumMod val="75000"/>
                <a:alpha val="40000"/>
              </a:schemeClr>
            </a:outerShdw>
          </a:effectLst>
        </p:spPr>
      </p:pic>
      <p:sp>
        <p:nvSpPr>
          <p:cNvPr id="11" name="TextBox 10">
            <a:extLst>
              <a:ext uri="{FF2B5EF4-FFF2-40B4-BE49-F238E27FC236}">
                <a16:creationId xmlns:a16="http://schemas.microsoft.com/office/drawing/2014/main" id="{55F7B48B-52D9-44CE-913B-44B172344E10}"/>
              </a:ext>
            </a:extLst>
          </p:cNvPr>
          <p:cNvSpPr txBox="1"/>
          <p:nvPr/>
        </p:nvSpPr>
        <p:spPr>
          <a:xfrm>
            <a:off x="4703122" y="738100"/>
            <a:ext cx="7378611" cy="369332"/>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Guardrails that establish governance model within a specified scope</a:t>
            </a:r>
          </a:p>
        </p:txBody>
      </p:sp>
    </p:spTree>
    <p:extLst>
      <p:ext uri="{BB962C8B-B14F-4D97-AF65-F5344CB8AC3E}">
        <p14:creationId xmlns:p14="http://schemas.microsoft.com/office/powerpoint/2010/main" val="41002885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Guest Config Policy</a:t>
            </a:r>
          </a:p>
        </p:txBody>
      </p:sp>
      <p:sp>
        <p:nvSpPr>
          <p:cNvPr id="11" name="TextBox 10">
            <a:extLst>
              <a:ext uri="{FF2B5EF4-FFF2-40B4-BE49-F238E27FC236}">
                <a16:creationId xmlns:a16="http://schemas.microsoft.com/office/drawing/2014/main" id="{55F7B48B-52D9-44CE-913B-44B172344E10}"/>
              </a:ext>
            </a:extLst>
          </p:cNvPr>
          <p:cNvSpPr txBox="1"/>
          <p:nvPr/>
        </p:nvSpPr>
        <p:spPr>
          <a:xfrm>
            <a:off x="4703122" y="738100"/>
            <a:ext cx="7378611" cy="369332"/>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Policy that audit settings within the VM’s guest environment</a:t>
            </a:r>
          </a:p>
        </p:txBody>
      </p:sp>
      <p:pic>
        <p:nvPicPr>
          <p:cNvPr id="3" name="Picture 2">
            <a:extLst>
              <a:ext uri="{FF2B5EF4-FFF2-40B4-BE49-F238E27FC236}">
                <a16:creationId xmlns:a16="http://schemas.microsoft.com/office/drawing/2014/main" id="{D30F984E-FBF8-404D-B2BD-59AF1057E9AB}"/>
              </a:ext>
            </a:extLst>
          </p:cNvPr>
          <p:cNvPicPr>
            <a:picLocks noChangeAspect="1"/>
          </p:cNvPicPr>
          <p:nvPr/>
        </p:nvPicPr>
        <p:blipFill>
          <a:blip r:embed="rId5"/>
          <a:stretch>
            <a:fillRect/>
          </a:stretch>
        </p:blipFill>
        <p:spPr>
          <a:xfrm>
            <a:off x="5998692" y="2234345"/>
            <a:ext cx="5243598" cy="4496691"/>
          </a:xfrm>
          <a:prstGeom prst="rect">
            <a:avLst/>
          </a:prstGeom>
        </p:spPr>
      </p:pic>
    </p:spTree>
    <p:extLst>
      <p:ext uri="{BB962C8B-B14F-4D97-AF65-F5344CB8AC3E}">
        <p14:creationId xmlns:p14="http://schemas.microsoft.com/office/powerpoint/2010/main" val="40537625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523074"/>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Regulatory Compliance</a:t>
            </a:r>
          </a:p>
        </p:txBody>
      </p:sp>
      <p:pic>
        <p:nvPicPr>
          <p:cNvPr id="2" name="Picture 1">
            <a:extLst>
              <a:ext uri="{FF2B5EF4-FFF2-40B4-BE49-F238E27FC236}">
                <a16:creationId xmlns:a16="http://schemas.microsoft.com/office/drawing/2014/main" id="{F86E754A-395D-49DA-80B2-3484E3EE1C03}"/>
              </a:ext>
            </a:extLst>
          </p:cNvPr>
          <p:cNvPicPr>
            <a:picLocks noChangeAspect="1"/>
          </p:cNvPicPr>
          <p:nvPr/>
        </p:nvPicPr>
        <p:blipFill rotWithShape="1">
          <a:blip r:embed="rId5"/>
          <a:srcRect r="10949"/>
          <a:stretch/>
        </p:blipFill>
        <p:spPr>
          <a:xfrm>
            <a:off x="6000883" y="2130393"/>
            <a:ext cx="6080850" cy="4058966"/>
          </a:xfrm>
          <a:prstGeom prst="rect">
            <a:avLst/>
          </a:prstGeom>
          <a:effectLst>
            <a:reflection blurRad="12700" stA="47000" endPos="20000" dist="50800" dir="5400000" sy="-100000" algn="bl" rotWithShape="0"/>
          </a:effectLst>
        </p:spPr>
      </p:pic>
      <p:sp>
        <p:nvSpPr>
          <p:cNvPr id="11" name="TextBox 10">
            <a:extLst>
              <a:ext uri="{FF2B5EF4-FFF2-40B4-BE49-F238E27FC236}">
                <a16:creationId xmlns:a16="http://schemas.microsoft.com/office/drawing/2014/main" id="{02C48DF0-1BC8-4DD7-8C05-645623E53CC9}"/>
              </a:ext>
            </a:extLst>
          </p:cNvPr>
          <p:cNvSpPr txBox="1"/>
          <p:nvPr/>
        </p:nvSpPr>
        <p:spPr>
          <a:xfrm>
            <a:off x="4843604" y="315493"/>
            <a:ext cx="6735778"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Built-in initiatives for regulations &amp; standards </a:t>
            </a:r>
          </a:p>
        </p:txBody>
      </p:sp>
      <p:sp>
        <p:nvSpPr>
          <p:cNvPr id="13" name="Content Placeholder 2">
            <a:extLst>
              <a:ext uri="{FF2B5EF4-FFF2-40B4-BE49-F238E27FC236}">
                <a16:creationId xmlns:a16="http://schemas.microsoft.com/office/drawing/2014/main" id="{564FB838-EE5A-4AAA-9050-45096E8C0EE4}"/>
              </a:ext>
            </a:extLst>
          </p:cNvPr>
          <p:cNvSpPr txBox="1">
            <a:spLocks/>
          </p:cNvSpPr>
          <p:nvPr/>
        </p:nvSpPr>
        <p:spPr>
          <a:xfrm>
            <a:off x="5255235" y="805166"/>
            <a:ext cx="6497054" cy="2755381"/>
          </a:xfrm>
          <a:prstGeom prst="rect">
            <a:avLst/>
          </a:prstGeom>
        </p:spPr>
        <p:txBody>
          <a:bodyPr vert="horz" wrap="square" lIns="0" tIns="0" rIns="0" bIns="0" rtlCol="0">
            <a:normAutofit/>
          </a:bodyPr>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74" rtl="0" eaLnBrk="1" fontAlgn="auto" latinLnBrk="0" hangingPunct="1">
              <a:lnSpc>
                <a:spcPts val="1800"/>
              </a:lnSpc>
              <a:spcBef>
                <a:spcPts val="450"/>
              </a:spcBef>
              <a:spcAft>
                <a:spcPts val="0"/>
              </a:spcAft>
              <a:buClrTx/>
              <a:buSzPct val="90000"/>
              <a:buFont typeface="Arial" panose="020B0604020202020204" pitchFamily="34" charset="0"/>
              <a:buNone/>
              <a:tabLst/>
              <a:defRPr sz="1399" kern="1200" spc="0" baseline="0">
                <a:solidFill>
                  <a:schemeClr val="tx1"/>
                </a:solidFill>
                <a:latin typeface="+mn-lt"/>
                <a:ea typeface="+mn-ea"/>
                <a:cs typeface="+mn-cs"/>
              </a:defRPr>
            </a:lvl2pPr>
            <a:lvl3pPr marL="45711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67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235"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Controls &amp; domain constructs within initiative</a:t>
            </a:r>
          </a:p>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Azure’s compliance state &amp; implementation details</a:t>
            </a:r>
          </a:p>
          <a:p>
            <a:pPr marL="285750" marR="0" lvl="0" indent="-285750" algn="l" defTabSz="951304" rtl="0" eaLnBrk="1" fontAlgn="auto" latinLnBrk="0" hangingPunct="1">
              <a:lnSpc>
                <a:spcPts val="1800"/>
              </a:lnSpc>
              <a:spcBef>
                <a:spcPts val="1224"/>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First-classed experience with Reg Compliance terminologies</a:t>
            </a:r>
          </a:p>
        </p:txBody>
      </p:sp>
    </p:spTree>
    <p:extLst>
      <p:ext uri="{BB962C8B-B14F-4D97-AF65-F5344CB8AC3E}">
        <p14:creationId xmlns:p14="http://schemas.microsoft.com/office/powerpoint/2010/main" val="2857099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Security Center</a:t>
            </a:r>
          </a:p>
        </p:txBody>
      </p:sp>
      <p:pic>
        <p:nvPicPr>
          <p:cNvPr id="13" name="Picture 12">
            <a:extLst>
              <a:ext uri="{FF2B5EF4-FFF2-40B4-BE49-F238E27FC236}">
                <a16:creationId xmlns:a16="http://schemas.microsoft.com/office/drawing/2014/main" id="{C941287A-2AAE-4FF8-B55F-7618E7AB2017}"/>
              </a:ext>
            </a:extLst>
          </p:cNvPr>
          <p:cNvPicPr>
            <a:picLocks noChangeAspect="1"/>
          </p:cNvPicPr>
          <p:nvPr/>
        </p:nvPicPr>
        <p:blipFill>
          <a:blip r:embed="rId5"/>
          <a:stretch>
            <a:fillRect/>
          </a:stretch>
        </p:blipFill>
        <p:spPr>
          <a:xfrm>
            <a:off x="4992129" y="1378402"/>
            <a:ext cx="7017346" cy="3947257"/>
          </a:xfrm>
          <a:prstGeom prst="rect">
            <a:avLst/>
          </a:prstGeom>
        </p:spPr>
      </p:pic>
    </p:spTree>
    <p:extLst>
      <p:ext uri="{BB962C8B-B14F-4D97-AF65-F5344CB8AC3E}">
        <p14:creationId xmlns:p14="http://schemas.microsoft.com/office/powerpoint/2010/main" val="11870888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0BA7-817F-48E7-A953-44B123B6CA59}"/>
              </a:ext>
            </a:extLst>
          </p:cNvPr>
          <p:cNvSpPr>
            <a:spLocks noGrp="1"/>
          </p:cNvSpPr>
          <p:nvPr>
            <p:ph type="title"/>
          </p:nvPr>
        </p:nvSpPr>
        <p:spPr>
          <a:xfrm>
            <a:off x="575466" y="482656"/>
            <a:ext cx="11301775" cy="1040920"/>
          </a:xfrm>
        </p:spPr>
        <p:txBody>
          <a:bodyPr/>
          <a:lstStyle/>
          <a:p>
            <a:r>
              <a:rPr lang="en-US" sz="3264"/>
              <a:t>Organizations with an inadequate BCDR strategy</a:t>
            </a:r>
            <a:br>
              <a:rPr lang="en-US" sz="3264"/>
            </a:br>
            <a:r>
              <a:rPr lang="en-US" sz="3264"/>
              <a:t>are accepting a large element of risk</a:t>
            </a:r>
          </a:p>
        </p:txBody>
      </p:sp>
      <p:sp>
        <p:nvSpPr>
          <p:cNvPr id="11" name="TextBox 10">
            <a:extLst>
              <a:ext uri="{FF2B5EF4-FFF2-40B4-BE49-F238E27FC236}">
                <a16:creationId xmlns:a16="http://schemas.microsoft.com/office/drawing/2014/main" id="{AA932364-6E52-4A60-A350-D1800A2E600D}"/>
              </a:ext>
            </a:extLst>
          </p:cNvPr>
          <p:cNvSpPr txBox="1"/>
          <p:nvPr/>
        </p:nvSpPr>
        <p:spPr>
          <a:xfrm>
            <a:off x="575467" y="6328689"/>
            <a:ext cx="11039506" cy="219733"/>
          </a:xfrm>
          <a:prstGeom prst="rect">
            <a:avLst/>
          </a:prstGeom>
          <a:noFill/>
        </p:spPr>
        <p:txBody>
          <a:bodyPr wrap="square" lIns="0" anchor="t">
            <a:spAutoFit/>
          </a:bodyPr>
          <a:lstStyle/>
          <a:p>
            <a:pPr defTabSz="932563">
              <a:defRPr/>
            </a:pPr>
            <a:r>
              <a:rPr lang="en-US" sz="796" spc="-51" baseline="30000">
                <a:solidFill>
                  <a:srgbClr val="EBEBEB">
                    <a:lumMod val="75000"/>
                  </a:srgbClr>
                </a:solidFill>
                <a:latin typeface="Segoe UI"/>
                <a:cs typeface="Times New Roman" panose="02020603050405020304" pitchFamily="18" charset="0"/>
              </a:rPr>
              <a:t>1</a:t>
            </a:r>
            <a:r>
              <a:rPr lang="en-US" sz="800">
                <a:solidFill>
                  <a:srgbClr val="75757A"/>
                </a:solidFill>
                <a:latin typeface="Segoe UI"/>
                <a:cs typeface="Segoe UI"/>
              </a:rPr>
              <a:t>IDC Info Snapshot, sponsored by Microsoft, Business Continuity in the Cloud: Simple, Rapid and Cost-effective, October 2020. </a:t>
            </a:r>
          </a:p>
        </p:txBody>
      </p:sp>
      <p:sp>
        <p:nvSpPr>
          <p:cNvPr id="13" name="Title 2">
            <a:extLst>
              <a:ext uri="{FF2B5EF4-FFF2-40B4-BE49-F238E27FC236}">
                <a16:creationId xmlns:a16="http://schemas.microsoft.com/office/drawing/2014/main" id="{26501B27-9429-4D60-9D7F-E8243C16C972}"/>
              </a:ext>
            </a:extLst>
          </p:cNvPr>
          <p:cNvSpPr txBox="1">
            <a:spLocks/>
          </p:cNvSpPr>
          <p:nvPr/>
        </p:nvSpPr>
        <p:spPr>
          <a:xfrm>
            <a:off x="689714"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organizations have been attacked</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by malware/ransomware in the past</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24 months making attacks a virtual</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certainty for every organization</a:t>
            </a:r>
            <a:r>
              <a:rPr lang="en-US" sz="1224" spc="-51" baseline="30000">
                <a:solidFill>
                  <a:srgbClr val="50E6FF"/>
                </a:solidFill>
                <a:latin typeface="Segoe UI"/>
              </a:rPr>
              <a:t>1</a:t>
            </a:r>
            <a:r>
              <a:rPr lang="en-US" sz="1224" spc="-51">
                <a:solidFill>
                  <a:srgbClr val="50E6FF"/>
                </a:solidFill>
                <a:latin typeface="Segoe UI"/>
              </a:rPr>
              <a:t> </a:t>
            </a:r>
          </a:p>
        </p:txBody>
      </p:sp>
      <p:sp>
        <p:nvSpPr>
          <p:cNvPr id="12" name="Title 19">
            <a:extLst>
              <a:ext uri="{FF2B5EF4-FFF2-40B4-BE49-F238E27FC236}">
                <a16:creationId xmlns:a16="http://schemas.microsoft.com/office/drawing/2014/main" id="{5B9DD8EB-3C11-4201-B266-7A94998B7778}"/>
              </a:ext>
            </a:extLst>
          </p:cNvPr>
          <p:cNvSpPr txBox="1">
            <a:spLocks/>
          </p:cNvSpPr>
          <p:nvPr/>
        </p:nvSpPr>
        <p:spPr>
          <a:xfrm>
            <a:off x="685965"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93%</a:t>
            </a:r>
            <a:endParaRPr lang="en-US" sz="918">
              <a:solidFill>
                <a:prstClr val="white"/>
              </a:solidFill>
              <a:latin typeface="Segoe UI"/>
            </a:endParaRPr>
          </a:p>
        </p:txBody>
      </p:sp>
      <p:grpSp>
        <p:nvGrpSpPr>
          <p:cNvPr id="14" name="Group 13">
            <a:extLst>
              <a:ext uri="{FF2B5EF4-FFF2-40B4-BE49-F238E27FC236}">
                <a16:creationId xmlns:a16="http://schemas.microsoft.com/office/drawing/2014/main" id="{29AA4756-7D81-4F80-A12A-DCB9C189C79C}"/>
              </a:ext>
              <a:ext uri="{C183D7F6-B498-43B3-948B-1728B52AA6E4}">
                <adec:decorative xmlns:adec="http://schemas.microsoft.com/office/drawing/2017/decorative" val="1"/>
              </a:ext>
            </a:extLst>
          </p:cNvPr>
          <p:cNvGrpSpPr/>
          <p:nvPr/>
        </p:nvGrpSpPr>
        <p:grpSpPr>
          <a:xfrm>
            <a:off x="884008" y="2885698"/>
            <a:ext cx="205504" cy="375587"/>
            <a:chOff x="2783297" y="1726479"/>
            <a:chExt cx="538317" cy="983848"/>
          </a:xfrm>
        </p:grpSpPr>
        <p:cxnSp>
          <p:nvCxnSpPr>
            <p:cNvPr id="15" name="Straight Connector 14">
              <a:extLst>
                <a:ext uri="{FF2B5EF4-FFF2-40B4-BE49-F238E27FC236}">
                  <a16:creationId xmlns:a16="http://schemas.microsoft.com/office/drawing/2014/main" id="{1030E931-C168-4B88-B364-1D338F2E0E60}"/>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17" name="Straight Connector 16">
              <a:extLst>
                <a:ext uri="{FF2B5EF4-FFF2-40B4-BE49-F238E27FC236}">
                  <a16:creationId xmlns:a16="http://schemas.microsoft.com/office/drawing/2014/main" id="{90F134D8-E539-4AEB-8531-9E01D39BAF2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18" name="Group 17">
            <a:extLst>
              <a:ext uri="{FF2B5EF4-FFF2-40B4-BE49-F238E27FC236}">
                <a16:creationId xmlns:a16="http://schemas.microsoft.com/office/drawing/2014/main" id="{3E14BDB9-460D-41D3-814F-3476B81ADB15}"/>
              </a:ext>
              <a:ext uri="{C183D7F6-B498-43B3-948B-1728B52AA6E4}">
                <adec:decorative xmlns:adec="http://schemas.microsoft.com/office/drawing/2017/decorative" val="1"/>
              </a:ext>
            </a:extLst>
          </p:cNvPr>
          <p:cNvGrpSpPr/>
          <p:nvPr/>
        </p:nvGrpSpPr>
        <p:grpSpPr>
          <a:xfrm flipH="1">
            <a:off x="3586406" y="2885698"/>
            <a:ext cx="205504" cy="375587"/>
            <a:chOff x="2783297" y="1726479"/>
            <a:chExt cx="538317" cy="983848"/>
          </a:xfrm>
        </p:grpSpPr>
        <p:cxnSp>
          <p:nvCxnSpPr>
            <p:cNvPr id="19" name="Straight Connector 18">
              <a:extLst>
                <a:ext uri="{FF2B5EF4-FFF2-40B4-BE49-F238E27FC236}">
                  <a16:creationId xmlns:a16="http://schemas.microsoft.com/office/drawing/2014/main" id="{B1066C72-B174-427C-BEDE-A9056EDD6D75}"/>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21" name="Straight Connector 20">
              <a:extLst>
                <a:ext uri="{FF2B5EF4-FFF2-40B4-BE49-F238E27FC236}">
                  <a16:creationId xmlns:a16="http://schemas.microsoft.com/office/drawing/2014/main" id="{1ECFAF3C-4F7C-4820-A8C5-A28A549695C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
        <p:nvSpPr>
          <p:cNvPr id="26" name="Title 2">
            <a:extLst>
              <a:ext uri="{FF2B5EF4-FFF2-40B4-BE49-F238E27FC236}">
                <a16:creationId xmlns:a16="http://schemas.microsoft.com/office/drawing/2014/main" id="{2D79ECCA-0E23-4173-AD95-6EB8E5F7552C}"/>
              </a:ext>
            </a:extLst>
          </p:cNvPr>
          <p:cNvSpPr txBox="1">
            <a:spLocks/>
          </p:cNvSpPr>
          <p:nvPr/>
        </p:nvSpPr>
        <p:spPr>
          <a:xfrm>
            <a:off x="4569994"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organizations can expect a</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successful malware/ransomware</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intrusion making response recovery preparedness an imperative</a:t>
            </a:r>
            <a:r>
              <a:rPr lang="en-US" sz="1224" spc="-51" baseline="30000">
                <a:solidFill>
                  <a:srgbClr val="50E6FF"/>
                </a:solidFill>
                <a:latin typeface="Segoe UI"/>
              </a:rPr>
              <a:t>1</a:t>
            </a:r>
          </a:p>
        </p:txBody>
      </p:sp>
      <p:sp>
        <p:nvSpPr>
          <p:cNvPr id="28" name="Title 19">
            <a:extLst>
              <a:ext uri="{FF2B5EF4-FFF2-40B4-BE49-F238E27FC236}">
                <a16:creationId xmlns:a16="http://schemas.microsoft.com/office/drawing/2014/main" id="{3A00A1DA-D06F-41D7-9C06-A1D6610F86F2}"/>
              </a:ext>
            </a:extLst>
          </p:cNvPr>
          <p:cNvSpPr txBox="1">
            <a:spLocks/>
          </p:cNvSpPr>
          <p:nvPr/>
        </p:nvSpPr>
        <p:spPr>
          <a:xfrm>
            <a:off x="4569996"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83%</a:t>
            </a:r>
            <a:endParaRPr lang="en-US" sz="918">
              <a:solidFill>
                <a:prstClr val="white"/>
              </a:solidFill>
              <a:latin typeface="Segoe UI"/>
            </a:endParaRPr>
          </a:p>
        </p:txBody>
      </p:sp>
      <p:grpSp>
        <p:nvGrpSpPr>
          <p:cNvPr id="29" name="Group 28">
            <a:extLst>
              <a:ext uri="{FF2B5EF4-FFF2-40B4-BE49-F238E27FC236}">
                <a16:creationId xmlns:a16="http://schemas.microsoft.com/office/drawing/2014/main" id="{174613B1-6162-4B0F-9EAF-8B1C6521B574}"/>
              </a:ext>
              <a:ext uri="{C183D7F6-B498-43B3-948B-1728B52AA6E4}">
                <adec:decorative xmlns:adec="http://schemas.microsoft.com/office/drawing/2017/decorative" val="1"/>
              </a:ext>
            </a:extLst>
          </p:cNvPr>
          <p:cNvGrpSpPr/>
          <p:nvPr/>
        </p:nvGrpSpPr>
        <p:grpSpPr>
          <a:xfrm>
            <a:off x="4764287" y="2885698"/>
            <a:ext cx="205504" cy="375587"/>
            <a:chOff x="2783297" y="1726479"/>
            <a:chExt cx="538317" cy="983848"/>
          </a:xfrm>
        </p:grpSpPr>
        <p:cxnSp>
          <p:nvCxnSpPr>
            <p:cNvPr id="33" name="Straight Connector 32">
              <a:extLst>
                <a:ext uri="{FF2B5EF4-FFF2-40B4-BE49-F238E27FC236}">
                  <a16:creationId xmlns:a16="http://schemas.microsoft.com/office/drawing/2014/main" id="{ED2D8A65-1123-45BA-A095-12BCD061EFF2}"/>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34" name="Straight Connector 33">
              <a:extLst>
                <a:ext uri="{FF2B5EF4-FFF2-40B4-BE49-F238E27FC236}">
                  <a16:creationId xmlns:a16="http://schemas.microsoft.com/office/drawing/2014/main" id="{9FFACC65-C979-4E1F-93BA-6BA886066992}"/>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30" name="Group 29">
            <a:extLst>
              <a:ext uri="{FF2B5EF4-FFF2-40B4-BE49-F238E27FC236}">
                <a16:creationId xmlns:a16="http://schemas.microsoft.com/office/drawing/2014/main" id="{0799A7ED-315A-4B49-AC03-EA26D39BDEF1}"/>
              </a:ext>
              <a:ext uri="{C183D7F6-B498-43B3-948B-1728B52AA6E4}">
                <adec:decorative xmlns:adec="http://schemas.microsoft.com/office/drawing/2017/decorative" val="1"/>
              </a:ext>
            </a:extLst>
          </p:cNvPr>
          <p:cNvGrpSpPr/>
          <p:nvPr/>
        </p:nvGrpSpPr>
        <p:grpSpPr>
          <a:xfrm flipH="1">
            <a:off x="7466686" y="2885698"/>
            <a:ext cx="205504" cy="375587"/>
            <a:chOff x="2783297" y="1726479"/>
            <a:chExt cx="538317" cy="983848"/>
          </a:xfrm>
        </p:grpSpPr>
        <p:cxnSp>
          <p:nvCxnSpPr>
            <p:cNvPr id="31" name="Straight Connector 30">
              <a:extLst>
                <a:ext uri="{FF2B5EF4-FFF2-40B4-BE49-F238E27FC236}">
                  <a16:creationId xmlns:a16="http://schemas.microsoft.com/office/drawing/2014/main" id="{7C44A623-AEA7-4572-9577-DC934CFCE500}"/>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32" name="Straight Connector 31">
              <a:extLst>
                <a:ext uri="{FF2B5EF4-FFF2-40B4-BE49-F238E27FC236}">
                  <a16:creationId xmlns:a16="http://schemas.microsoft.com/office/drawing/2014/main" id="{C152C1CD-6F4D-4FB0-BEB0-1268E18F8757}"/>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
        <p:nvSpPr>
          <p:cNvPr id="35" name="Title 2">
            <a:extLst>
              <a:ext uri="{FF2B5EF4-FFF2-40B4-BE49-F238E27FC236}">
                <a16:creationId xmlns:a16="http://schemas.microsoft.com/office/drawing/2014/main" id="{23B22A0A-8CD1-4052-BD7D-96F65522BC73}"/>
              </a:ext>
            </a:extLst>
          </p:cNvPr>
          <p:cNvSpPr txBox="1">
            <a:spLocks/>
          </p:cNvSpPr>
          <p:nvPr/>
        </p:nvSpPr>
        <p:spPr>
          <a:xfrm>
            <a:off x="8564522" y="3674129"/>
            <a:ext cx="3296488" cy="896457"/>
          </a:xfrm>
          <a:prstGeom prst="rect">
            <a:avLst/>
          </a:prstGeom>
        </p:spPr>
        <p:txBody>
          <a:bodyPr vert="horz" wrap="square" lIns="0" tIns="0" rIns="0" bIns="0" rtlCol="0" anchor="t">
            <a:spAutoFit/>
          </a:bodyPr>
          <a:lst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0938">
              <a:defRPr/>
            </a:pPr>
            <a:r>
              <a:rPr lang="en-US" sz="1428" spc="-51">
                <a:gradFill>
                  <a:gsLst>
                    <a:gs pos="1250">
                      <a:srgbClr val="FFFFFF"/>
                    </a:gs>
                    <a:gs pos="100000">
                      <a:srgbClr val="FFFFFF"/>
                    </a:gs>
                  </a:gsLst>
                  <a:lin ang="5400000" scaled="0"/>
                </a:gradFill>
                <a:latin typeface="Segoe UI"/>
              </a:rPr>
              <a:t>of applications are protected by a</a:t>
            </a:r>
            <a:br>
              <a:rPr lang="en-US" sz="1428" spc="-51">
                <a:gradFill>
                  <a:gsLst>
                    <a:gs pos="1250">
                      <a:srgbClr val="FFFFFF"/>
                    </a:gs>
                    <a:gs pos="100000">
                      <a:srgbClr val="FFFFFF"/>
                    </a:gs>
                  </a:gsLst>
                  <a:lin ang="5400000" scaled="0"/>
                </a:gradFill>
                <a:latin typeface="Segoe UI"/>
              </a:rPr>
            </a:br>
            <a:r>
              <a:rPr lang="en-US" sz="1428" spc="-51">
                <a:gradFill>
                  <a:gsLst>
                    <a:gs pos="1250">
                      <a:srgbClr val="FFFFFF"/>
                    </a:gs>
                    <a:gs pos="100000">
                      <a:srgbClr val="FFFFFF"/>
                    </a:gs>
                  </a:gsLst>
                  <a:lin ang="5400000" scaled="0"/>
                </a:gradFill>
                <a:latin typeface="Segoe UI"/>
              </a:rPr>
              <a:t>disaster recovery (DR) plan meaning many organizations are not prepared to respond to a large-scale recovery situation</a:t>
            </a:r>
            <a:r>
              <a:rPr lang="en-US" sz="1224" spc="-51" baseline="30000">
                <a:solidFill>
                  <a:srgbClr val="50E6FF"/>
                </a:solidFill>
                <a:latin typeface="Segoe UI"/>
              </a:rPr>
              <a:t>1</a:t>
            </a:r>
            <a:r>
              <a:rPr lang="en-US" sz="1428" spc="-51">
                <a:gradFill>
                  <a:gsLst>
                    <a:gs pos="1250">
                      <a:srgbClr val="FFFFFF"/>
                    </a:gs>
                    <a:gs pos="100000">
                      <a:srgbClr val="FFFFFF"/>
                    </a:gs>
                  </a:gsLst>
                  <a:lin ang="5400000" scaled="0"/>
                </a:gradFill>
                <a:latin typeface="Segoe UI"/>
              </a:rPr>
              <a:t> </a:t>
            </a:r>
            <a:endParaRPr lang="en-US" sz="1224" spc="-51">
              <a:solidFill>
                <a:srgbClr val="50E6FF"/>
              </a:solidFill>
              <a:latin typeface="Segoe UI"/>
            </a:endParaRPr>
          </a:p>
        </p:txBody>
      </p:sp>
      <p:sp>
        <p:nvSpPr>
          <p:cNvPr id="37" name="Title 19">
            <a:extLst>
              <a:ext uri="{FF2B5EF4-FFF2-40B4-BE49-F238E27FC236}">
                <a16:creationId xmlns:a16="http://schemas.microsoft.com/office/drawing/2014/main" id="{8D9AA129-284A-4AA9-B66D-B4B32293B414}"/>
              </a:ext>
            </a:extLst>
          </p:cNvPr>
          <p:cNvSpPr txBox="1">
            <a:spLocks/>
          </p:cNvSpPr>
          <p:nvPr/>
        </p:nvSpPr>
        <p:spPr>
          <a:xfrm>
            <a:off x="8564522" y="2649722"/>
            <a:ext cx="3296487" cy="8643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1939" rtl="0" eaLnBrk="1" latinLnBrk="0" hangingPunct="1">
              <a:lnSpc>
                <a:spcPct val="90000"/>
              </a:lnSpc>
              <a:spcBef>
                <a:spcPct val="0"/>
              </a:spcBef>
              <a:buNone/>
              <a:defRPr sz="3600" kern="1200">
                <a:solidFill>
                  <a:schemeClr val="bg2"/>
                </a:solidFill>
                <a:latin typeface="+mj-lt"/>
                <a:ea typeface="+mj-ea"/>
                <a:cs typeface="+mj-cs"/>
              </a:defRPr>
            </a:lvl1pPr>
          </a:lstStyle>
          <a:p>
            <a:pPr algn="ctr" defTabSz="932205">
              <a:spcBef>
                <a:spcPts val="0"/>
              </a:spcBef>
              <a:spcAft>
                <a:spcPts val="600"/>
              </a:spcAft>
              <a:defRPr/>
            </a:pPr>
            <a:r>
              <a:rPr lang="en-US" sz="6119">
                <a:solidFill>
                  <a:prstClr val="white"/>
                </a:solidFill>
                <a:latin typeface="Segoe UI Semibold"/>
              </a:rPr>
              <a:t>&lt;50%</a:t>
            </a:r>
            <a:endParaRPr lang="en-US" sz="918">
              <a:solidFill>
                <a:prstClr val="white"/>
              </a:solidFill>
              <a:latin typeface="Segoe UI"/>
            </a:endParaRPr>
          </a:p>
        </p:txBody>
      </p:sp>
      <p:grpSp>
        <p:nvGrpSpPr>
          <p:cNvPr id="38" name="Group 37">
            <a:extLst>
              <a:ext uri="{FF2B5EF4-FFF2-40B4-BE49-F238E27FC236}">
                <a16:creationId xmlns:a16="http://schemas.microsoft.com/office/drawing/2014/main" id="{631FBCFB-D114-4744-96F3-71D655B5F5F5}"/>
              </a:ext>
              <a:ext uri="{C183D7F6-B498-43B3-948B-1728B52AA6E4}">
                <adec:decorative xmlns:adec="http://schemas.microsoft.com/office/drawing/2017/decorative" val="1"/>
              </a:ext>
            </a:extLst>
          </p:cNvPr>
          <p:cNvGrpSpPr/>
          <p:nvPr/>
        </p:nvGrpSpPr>
        <p:grpSpPr>
          <a:xfrm>
            <a:off x="8758815" y="2885698"/>
            <a:ext cx="205504" cy="375587"/>
            <a:chOff x="2783297" y="1726479"/>
            <a:chExt cx="538317" cy="983848"/>
          </a:xfrm>
        </p:grpSpPr>
        <p:cxnSp>
          <p:nvCxnSpPr>
            <p:cNvPr id="42" name="Straight Connector 41">
              <a:extLst>
                <a:ext uri="{FF2B5EF4-FFF2-40B4-BE49-F238E27FC236}">
                  <a16:creationId xmlns:a16="http://schemas.microsoft.com/office/drawing/2014/main" id="{E4248F2B-8236-44B3-8534-D665F9E406C5}"/>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43" name="Straight Connector 42">
              <a:extLst>
                <a:ext uri="{FF2B5EF4-FFF2-40B4-BE49-F238E27FC236}">
                  <a16:creationId xmlns:a16="http://schemas.microsoft.com/office/drawing/2014/main" id="{4B43F57A-8B8A-457F-B8CF-123F07658B5B}"/>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grpSp>
        <p:nvGrpSpPr>
          <p:cNvPr id="39" name="Group 38">
            <a:extLst>
              <a:ext uri="{FF2B5EF4-FFF2-40B4-BE49-F238E27FC236}">
                <a16:creationId xmlns:a16="http://schemas.microsoft.com/office/drawing/2014/main" id="{6AB8C1F2-5609-4A5D-B840-61AB17EDB7AD}"/>
              </a:ext>
              <a:ext uri="{C183D7F6-B498-43B3-948B-1728B52AA6E4}">
                <adec:decorative xmlns:adec="http://schemas.microsoft.com/office/drawing/2017/decorative" val="1"/>
              </a:ext>
            </a:extLst>
          </p:cNvPr>
          <p:cNvGrpSpPr/>
          <p:nvPr/>
        </p:nvGrpSpPr>
        <p:grpSpPr>
          <a:xfrm flipH="1">
            <a:off x="11461213" y="2885698"/>
            <a:ext cx="205504" cy="375587"/>
            <a:chOff x="2783297" y="1726479"/>
            <a:chExt cx="538317" cy="983848"/>
          </a:xfrm>
        </p:grpSpPr>
        <p:cxnSp>
          <p:nvCxnSpPr>
            <p:cNvPr id="40" name="Straight Connector 39">
              <a:extLst>
                <a:ext uri="{FF2B5EF4-FFF2-40B4-BE49-F238E27FC236}">
                  <a16:creationId xmlns:a16="http://schemas.microsoft.com/office/drawing/2014/main" id="{E817764A-9AF1-48B0-AFD2-CA1A737E899F}"/>
                </a:ext>
                <a:ext uri="{C183D7F6-B498-43B3-948B-1728B52AA6E4}">
                  <adec:decorative xmlns:adec="http://schemas.microsoft.com/office/drawing/2017/decorative" val="1"/>
                </a:ext>
              </a:extLst>
            </p:cNvPr>
            <p:cNvCxnSpPr>
              <a:cxnSpLocks/>
            </p:cNvCxnSpPr>
            <p:nvPr/>
          </p:nvCxnSpPr>
          <p:spPr>
            <a:xfrm>
              <a:off x="2783297" y="2218403"/>
              <a:ext cx="538317" cy="0"/>
            </a:xfrm>
            <a:prstGeom prst="line">
              <a:avLst/>
            </a:prstGeom>
            <a:noFill/>
            <a:ln w="19050" cap="flat" cmpd="sng" algn="ctr">
              <a:solidFill>
                <a:srgbClr val="50E6FF"/>
              </a:solidFill>
              <a:prstDash val="solid"/>
              <a:headEnd type="none"/>
              <a:tailEnd type="none"/>
            </a:ln>
            <a:effectLst/>
          </p:spPr>
        </p:cxnSp>
        <p:cxnSp>
          <p:nvCxnSpPr>
            <p:cNvPr id="41" name="Straight Connector 40">
              <a:extLst>
                <a:ext uri="{FF2B5EF4-FFF2-40B4-BE49-F238E27FC236}">
                  <a16:creationId xmlns:a16="http://schemas.microsoft.com/office/drawing/2014/main" id="{63AEEA2C-1276-45A2-A747-607F41BE5C5D}"/>
                </a:ext>
              </a:extLst>
            </p:cNvPr>
            <p:cNvCxnSpPr>
              <a:cxnSpLocks/>
            </p:cNvCxnSpPr>
            <p:nvPr/>
          </p:nvCxnSpPr>
          <p:spPr>
            <a:xfrm>
              <a:off x="3321614" y="1726479"/>
              <a:ext cx="0" cy="98384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689712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1.37605E-6 0.04608 L -1.37605E-6 -3.11847E-6 " pathEditMode="relative" rAng="0" ptsTypes="AA">
                                      <p:cBhvr>
                                        <p:cTn id="9" dur="600" fill="hold"/>
                                        <p:tgtEl>
                                          <p:spTgt spid="1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0"/>
                                  </p:stCondLst>
                                  <p:childTnLst>
                                    <p:animMotion origin="layout" path="M -0.0245 -6.58193E-7 L -4.4243E-6 -6.58193E-7 " pathEditMode="relative" rAng="0" ptsTypes="AA">
                                      <p:cBhvr>
                                        <p:cTn id="14" dur="600" fill="hold"/>
                                        <p:tgtEl>
                                          <p:spTgt spid="14"/>
                                        </p:tgtEl>
                                        <p:attrNameLst>
                                          <p:attrName>ppt_x</p:attrName>
                                          <p:attrName>ppt_y</p:attrName>
                                        </p:attrNameLst>
                                      </p:cBhvr>
                                      <p:rCtr x="1225" y="0"/>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02058 -1.85185E-6 L -4.58333E-6 -1.85185E-6 " pathEditMode="relative" rAng="0" ptsTypes="AA">
                                      <p:cBhvr>
                                        <p:cTn id="19" dur="600" fill="hold"/>
                                        <p:tgtEl>
                                          <p:spTgt spid="18"/>
                                        </p:tgtEl>
                                        <p:attrNameLst>
                                          <p:attrName>ppt_x</p:attrName>
                                          <p:attrName>ppt_y</p:attrName>
                                        </p:attrNameLst>
                                      </p:cBhvr>
                                      <p:rCtr x="-1029" y="0"/>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6.25E-7 -0.02083 L -6.25E-7 -2.96296E-6 " pathEditMode="relative" rAng="0" ptsTypes="AA">
                                      <p:cBhvr>
                                        <p:cTn id="24" dur="600" fill="hold"/>
                                        <p:tgtEl>
                                          <p:spTgt spid="13"/>
                                        </p:tgtEl>
                                        <p:attrNameLst>
                                          <p:attrName>ppt_x</p:attrName>
                                          <p:attrName>ppt_y</p:attrName>
                                        </p:attrNameLst>
                                      </p:cBhvr>
                                      <p:rCtr x="0" y="1042"/>
                                    </p:animMotion>
                                  </p:childTnLst>
                                </p:cTn>
                              </p:par>
                              <p:par>
                                <p:cTn id="25" presetID="10" presetClass="entr" presetSubtype="0" fill="hold" nodeType="withEffect">
                                  <p:stCondLst>
                                    <p:cond delay="2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nodeType="withEffect">
                                  <p:stCondLst>
                                    <p:cond delay="200"/>
                                  </p:stCondLst>
                                  <p:childTnLst>
                                    <p:animMotion origin="layout" path="M -0.0245 -6.58193E-7 L -4.4243E-6 -6.58193E-7 " pathEditMode="relative" rAng="0" ptsTypes="AA">
                                      <p:cBhvr>
                                        <p:cTn id="29" dur="600" fill="hold"/>
                                        <p:tgtEl>
                                          <p:spTgt spid="29"/>
                                        </p:tgtEl>
                                        <p:attrNameLst>
                                          <p:attrName>ppt_x</p:attrName>
                                          <p:attrName>ppt_y</p:attrName>
                                        </p:attrNameLst>
                                      </p:cBhvr>
                                      <p:rCtr x="1225" y="0"/>
                                    </p:animMotion>
                                  </p:childTnLst>
                                </p:cTn>
                              </p:par>
                              <p:par>
                                <p:cTn id="30" presetID="10" presetClass="entr" presetSubtype="0" fill="hold" grpId="0" nodeType="withEffect">
                                  <p:stCondLst>
                                    <p:cond delay="2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200"/>
                                  </p:stCondLst>
                                  <p:childTnLst>
                                    <p:animMotion origin="layout" path="M -1.37605E-6 0.04608 L -1.37605E-6 -3.11847E-6 " pathEditMode="relative" rAng="0" ptsTypes="AA">
                                      <p:cBhvr>
                                        <p:cTn id="34" dur="600" fill="hold"/>
                                        <p:tgtEl>
                                          <p:spTgt spid="28"/>
                                        </p:tgtEl>
                                        <p:attrNameLst>
                                          <p:attrName>ppt_x</p:attrName>
                                          <p:attrName>ppt_y</p:attrName>
                                        </p:attrNameLst>
                                      </p:cBhvr>
                                      <p:rCtr x="0" y="-2315"/>
                                    </p:animMotion>
                                  </p:childTnLst>
                                </p:cTn>
                              </p:par>
                              <p:par>
                                <p:cTn id="35" presetID="10" presetClass="entr" presetSubtype="0" fill="hold" nodeType="withEffect">
                                  <p:stCondLst>
                                    <p:cond delay="2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decel="100000" fill="hold" nodeType="withEffect">
                                  <p:stCondLst>
                                    <p:cond delay="200"/>
                                  </p:stCondLst>
                                  <p:childTnLst>
                                    <p:animMotion origin="layout" path="M 0.02058 -1.85185E-6 L -4.58333E-6 -1.85185E-6 " pathEditMode="relative" rAng="0" ptsTypes="AA">
                                      <p:cBhvr>
                                        <p:cTn id="39" dur="600" fill="hold"/>
                                        <p:tgtEl>
                                          <p:spTgt spid="30"/>
                                        </p:tgtEl>
                                        <p:attrNameLst>
                                          <p:attrName>ppt_x</p:attrName>
                                          <p:attrName>ppt_y</p:attrName>
                                        </p:attrNameLst>
                                      </p:cBhvr>
                                      <p:rCtr x="-1029" y="0"/>
                                    </p:animMotion>
                                  </p:childTnLst>
                                </p:cTn>
                              </p:par>
                              <p:par>
                                <p:cTn id="40" presetID="10" presetClass="entr" presetSubtype="0" fill="hold" grpId="0" nodeType="withEffect">
                                  <p:stCondLst>
                                    <p:cond delay="2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200"/>
                                  </p:stCondLst>
                                  <p:childTnLst>
                                    <p:animMotion origin="layout" path="M -6.25E-7 -0.02083 L -6.25E-7 -2.96296E-6 " pathEditMode="relative" rAng="0" ptsTypes="AA">
                                      <p:cBhvr>
                                        <p:cTn id="44" dur="600" fill="hold"/>
                                        <p:tgtEl>
                                          <p:spTgt spid="26"/>
                                        </p:tgtEl>
                                        <p:attrNameLst>
                                          <p:attrName>ppt_x</p:attrName>
                                          <p:attrName>ppt_y</p:attrName>
                                        </p:attrNameLst>
                                      </p:cBhvr>
                                      <p:rCtr x="0" y="1042"/>
                                    </p:animMotion>
                                  </p:childTnLst>
                                </p:cTn>
                              </p:par>
                              <p:par>
                                <p:cTn id="45" presetID="10" presetClass="entr" presetSubtype="0" fill="hold" nodeType="withEffect">
                                  <p:stCondLst>
                                    <p:cond delay="4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400"/>
                                  </p:stCondLst>
                                  <p:childTnLst>
                                    <p:animMotion origin="layout" path="M -0.0245 -6.58193E-7 L -4.4243E-6 -6.58193E-7 " pathEditMode="relative" rAng="0" ptsTypes="AA">
                                      <p:cBhvr>
                                        <p:cTn id="49" dur="600" fill="hold"/>
                                        <p:tgtEl>
                                          <p:spTgt spid="38"/>
                                        </p:tgtEl>
                                        <p:attrNameLst>
                                          <p:attrName>ppt_x</p:attrName>
                                          <p:attrName>ppt_y</p:attrName>
                                        </p:attrNameLst>
                                      </p:cBhvr>
                                      <p:rCtr x="1225" y="0"/>
                                    </p:animMotion>
                                  </p:childTnLst>
                                </p:cTn>
                              </p:par>
                              <p:par>
                                <p:cTn id="50" presetID="10" presetClass="entr" presetSubtype="0" fill="hold" grpId="0" nodeType="withEffect">
                                  <p:stCondLst>
                                    <p:cond delay="40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42" presetClass="path" presetSubtype="0" decel="100000" fill="hold" grpId="1" nodeType="withEffect">
                                  <p:stCondLst>
                                    <p:cond delay="400"/>
                                  </p:stCondLst>
                                  <p:childTnLst>
                                    <p:animMotion origin="layout" path="M -1.37605E-6 0.04608 L -1.37605E-6 -3.11847E-6 " pathEditMode="relative" rAng="0" ptsTypes="AA">
                                      <p:cBhvr>
                                        <p:cTn id="54" dur="600" fill="hold"/>
                                        <p:tgtEl>
                                          <p:spTgt spid="37"/>
                                        </p:tgtEl>
                                        <p:attrNameLst>
                                          <p:attrName>ppt_x</p:attrName>
                                          <p:attrName>ppt_y</p:attrName>
                                        </p:attrNameLst>
                                      </p:cBhvr>
                                      <p:rCtr x="0" y="-2315"/>
                                    </p:animMotion>
                                  </p:childTnLst>
                                </p:cTn>
                              </p:par>
                              <p:par>
                                <p:cTn id="55" presetID="10" presetClass="entr" presetSubtype="0" fill="hold" nodeType="withEffect">
                                  <p:stCondLst>
                                    <p:cond delay="4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42" presetClass="path" presetSubtype="0" decel="100000" fill="hold" nodeType="withEffect">
                                  <p:stCondLst>
                                    <p:cond delay="400"/>
                                  </p:stCondLst>
                                  <p:childTnLst>
                                    <p:animMotion origin="layout" path="M 0.02058 -1.85185E-6 L -4.58333E-6 -1.85185E-6 " pathEditMode="relative" rAng="0" ptsTypes="AA">
                                      <p:cBhvr>
                                        <p:cTn id="59" dur="600" fill="hold"/>
                                        <p:tgtEl>
                                          <p:spTgt spid="39"/>
                                        </p:tgtEl>
                                        <p:attrNameLst>
                                          <p:attrName>ppt_x</p:attrName>
                                          <p:attrName>ppt_y</p:attrName>
                                        </p:attrNameLst>
                                      </p:cBhvr>
                                      <p:rCtr x="-1029" y="0"/>
                                    </p:animMotion>
                                  </p:childTnLst>
                                </p:cTn>
                              </p:par>
                              <p:par>
                                <p:cTn id="60" presetID="10" presetClass="entr" presetSubtype="0" fill="hold" grpId="0" nodeType="withEffect">
                                  <p:stCondLst>
                                    <p:cond delay="4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42" presetClass="path" presetSubtype="0" decel="100000" fill="hold" grpId="1" nodeType="withEffect">
                                  <p:stCondLst>
                                    <p:cond delay="400"/>
                                  </p:stCondLst>
                                  <p:childTnLst>
                                    <p:animMotion origin="layout" path="M -6.25E-7 -0.02083 L -6.25E-7 -2.96296E-6 " pathEditMode="relative" rAng="0" ptsTypes="AA">
                                      <p:cBhvr>
                                        <p:cTn id="64" dur="600" fill="hold"/>
                                        <p:tgtEl>
                                          <p:spTgt spid="35"/>
                                        </p:tgtEl>
                                        <p:attrNameLst>
                                          <p:attrName>ppt_x</p:attrName>
                                          <p:attrName>ppt_y</p:attrName>
                                        </p:attrNameLst>
                                      </p:cBhvr>
                                      <p:rCtr x="0" y="10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2" grpId="0"/>
      <p:bldP spid="12" grpId="1"/>
      <p:bldP spid="26" grpId="0"/>
      <p:bldP spid="26" grpId="1"/>
      <p:bldP spid="28" grpId="0"/>
      <p:bldP spid="28" grpId="1"/>
      <p:bldP spid="35" grpId="0"/>
      <p:bldP spid="35" grpId="1"/>
      <p:bldP spid="37" grpId="0"/>
      <p:bldP spid="3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453382" y="5381957"/>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dirty="0">
                <a:ln>
                  <a:noFill/>
                </a:ln>
                <a:solidFill>
                  <a:srgbClr val="0078D4"/>
                </a:solidFill>
                <a:effectLst/>
                <a:uLnTx/>
                <a:uFillTx/>
                <a:latin typeface="Segoe UI Semibold"/>
                <a:ea typeface="+mn-ea"/>
                <a:cs typeface="+mn-cs"/>
              </a:rPr>
              <a:t>Microsoft Defender for Cloud</a:t>
            </a:r>
          </a:p>
        </p:txBody>
      </p:sp>
      <p:pic>
        <p:nvPicPr>
          <p:cNvPr id="6" name="Picture 5">
            <a:extLst>
              <a:ext uri="{FF2B5EF4-FFF2-40B4-BE49-F238E27FC236}">
                <a16:creationId xmlns:a16="http://schemas.microsoft.com/office/drawing/2014/main" id="{F3165255-E166-4BCC-9FC1-8DCC666B039B}"/>
              </a:ext>
            </a:extLst>
          </p:cNvPr>
          <p:cNvPicPr>
            <a:picLocks noChangeAspect="1"/>
          </p:cNvPicPr>
          <p:nvPr/>
        </p:nvPicPr>
        <p:blipFill>
          <a:blip r:embed="rId5"/>
          <a:stretch>
            <a:fillRect/>
          </a:stretch>
        </p:blipFill>
        <p:spPr>
          <a:xfrm>
            <a:off x="4918631" y="1222219"/>
            <a:ext cx="7163102" cy="3863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78344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7756-E709-4151-9E48-FA0B3A4EBED0}"/>
              </a:ext>
            </a:extLst>
          </p:cNvPr>
          <p:cNvSpPr>
            <a:spLocks noGrp="1"/>
          </p:cNvSpPr>
          <p:nvPr>
            <p:ph type="title"/>
          </p:nvPr>
        </p:nvSpPr>
        <p:spPr>
          <a:xfrm>
            <a:off x="465138" y="632779"/>
            <a:ext cx="11533187" cy="410369"/>
          </a:xfrm>
        </p:spPr>
        <p:txBody>
          <a:bodyPr/>
          <a:lstStyle/>
          <a:p>
            <a:r>
              <a:rPr lang="en-US"/>
              <a:t>Threat protection for cloud at scale</a:t>
            </a:r>
          </a:p>
        </p:txBody>
      </p:sp>
      <p:sp>
        <p:nvSpPr>
          <p:cNvPr id="89" name="Rectangle 88">
            <a:extLst>
              <a:ext uri="{FF2B5EF4-FFF2-40B4-BE49-F238E27FC236}">
                <a16:creationId xmlns:a16="http://schemas.microsoft.com/office/drawing/2014/main" id="{579CF290-92B7-433F-8215-95234D398F5D}"/>
              </a:ext>
            </a:extLst>
          </p:cNvPr>
          <p:cNvSpPr/>
          <p:nvPr/>
        </p:nvSpPr>
        <p:spPr bwMode="auto">
          <a:xfrm>
            <a:off x="883" y="2952645"/>
            <a:ext cx="5612942"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055F483-3E4F-419C-95D7-2F8353343CD9}"/>
              </a:ext>
            </a:extLst>
          </p:cNvPr>
          <p:cNvSpPr/>
          <p:nvPr/>
        </p:nvSpPr>
        <p:spPr bwMode="auto">
          <a:xfrm>
            <a:off x="4939012" y="3007917"/>
            <a:ext cx="4996451" cy="14610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A680A1F-FA15-49E3-9D60-AFCEF20A3224}"/>
              </a:ext>
            </a:extLst>
          </p:cNvPr>
          <p:cNvSpPr/>
          <p:nvPr/>
        </p:nvSpPr>
        <p:spPr bwMode="auto">
          <a:xfrm>
            <a:off x="3202696" y="1815743"/>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5CA464D6-FF74-4C34-BC8A-81E7468DC4B6}"/>
              </a:ext>
            </a:extLst>
          </p:cNvPr>
          <p:cNvSpPr/>
          <p:nvPr/>
        </p:nvSpPr>
        <p:spPr bwMode="auto">
          <a:xfrm>
            <a:off x="4297443" y="2910491"/>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B7E632E6-B44C-4F87-BC1E-98DF15F9210F}"/>
              </a:ext>
            </a:extLst>
          </p:cNvPr>
          <p:cNvSpPr txBox="1"/>
          <p:nvPr/>
        </p:nvSpPr>
        <p:spPr>
          <a:xfrm>
            <a:off x="5974852" y="3985770"/>
            <a:ext cx="887615" cy="19213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Access</a:t>
            </a:r>
          </a:p>
        </p:txBody>
      </p:sp>
      <p:grpSp>
        <p:nvGrpSpPr>
          <p:cNvPr id="13" name="Group 12">
            <a:extLst>
              <a:ext uri="{FF2B5EF4-FFF2-40B4-BE49-F238E27FC236}">
                <a16:creationId xmlns:a16="http://schemas.microsoft.com/office/drawing/2014/main" id="{CD73E785-F45A-47C9-935C-4215DD8F65C2}"/>
              </a:ext>
            </a:extLst>
          </p:cNvPr>
          <p:cNvGrpSpPr/>
          <p:nvPr/>
        </p:nvGrpSpPr>
        <p:grpSpPr>
          <a:xfrm>
            <a:off x="3914355" y="2310084"/>
            <a:ext cx="887615" cy="664320"/>
            <a:chOff x="3837087" y="2286014"/>
            <a:chExt cx="870290" cy="651353"/>
          </a:xfrm>
        </p:grpSpPr>
        <p:sp>
          <p:nvSpPr>
            <p:cNvPr id="74" name="TextBox 73">
              <a:extLst>
                <a:ext uri="{FF2B5EF4-FFF2-40B4-BE49-F238E27FC236}">
                  <a16:creationId xmlns:a16="http://schemas.microsoft.com/office/drawing/2014/main" id="{3ECB8622-FCC4-4740-AB02-2DBD77AB8BF0}"/>
                </a:ext>
              </a:extLst>
            </p:cNvPr>
            <p:cNvSpPr txBox="1"/>
            <p:nvPr/>
          </p:nvSpPr>
          <p:spPr>
            <a:xfrm>
              <a:off x="3837087" y="274898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App</a:t>
              </a:r>
            </a:p>
          </p:txBody>
        </p:sp>
        <p:sp>
          <p:nvSpPr>
            <p:cNvPr id="81" name="Browser" title="Icon of a browser window">
              <a:extLst>
                <a:ext uri="{FF2B5EF4-FFF2-40B4-BE49-F238E27FC236}">
                  <a16:creationId xmlns:a16="http://schemas.microsoft.com/office/drawing/2014/main" id="{1160E8D7-2E3E-435B-93C8-EC18E0CFB829}"/>
                </a:ext>
              </a:extLst>
            </p:cNvPr>
            <p:cNvSpPr>
              <a:spLocks noChangeAspect="1" noEditPoints="1"/>
            </p:cNvSpPr>
            <p:nvPr/>
          </p:nvSpPr>
          <p:spPr bwMode="auto">
            <a:xfrm>
              <a:off x="4063886" y="2286014"/>
              <a:ext cx="416692" cy="3334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941AEA2-8153-41E3-8C53-C05D57E29910}"/>
              </a:ext>
            </a:extLst>
          </p:cNvPr>
          <p:cNvGrpSpPr/>
          <p:nvPr/>
        </p:nvGrpSpPr>
        <p:grpSpPr>
          <a:xfrm>
            <a:off x="5454471" y="2271826"/>
            <a:ext cx="887615" cy="670421"/>
            <a:chOff x="5347142" y="2280033"/>
            <a:chExt cx="870290" cy="657335"/>
          </a:xfrm>
        </p:grpSpPr>
        <p:sp>
          <p:nvSpPr>
            <p:cNvPr id="75" name="TextBox 74">
              <a:extLst>
                <a:ext uri="{FF2B5EF4-FFF2-40B4-BE49-F238E27FC236}">
                  <a16:creationId xmlns:a16="http://schemas.microsoft.com/office/drawing/2014/main" id="{3345E56C-7818-4DBF-9C66-A4E25D00E88E}"/>
                </a:ext>
              </a:extLst>
            </p:cNvPr>
            <p:cNvSpPr txBox="1"/>
            <p:nvPr/>
          </p:nvSpPr>
          <p:spPr>
            <a:xfrm>
              <a:off x="5347142" y="2748983"/>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sp>
          <p:nvSpPr>
            <p:cNvPr id="82" name="Relationship_F003" title="Icon of three boxes connected by lines">
              <a:extLst>
                <a:ext uri="{FF2B5EF4-FFF2-40B4-BE49-F238E27FC236}">
                  <a16:creationId xmlns:a16="http://schemas.microsoft.com/office/drawing/2014/main" id="{0C9B8D44-CC75-471B-B4F2-9C478665AEAF}"/>
                </a:ext>
              </a:extLst>
            </p:cNvPr>
            <p:cNvSpPr>
              <a:spLocks noChangeAspect="1" noEditPoints="1"/>
            </p:cNvSpPr>
            <p:nvPr/>
          </p:nvSpPr>
          <p:spPr bwMode="auto">
            <a:xfrm>
              <a:off x="5604013" y="2280033"/>
              <a:ext cx="356548" cy="3334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816" b="0" i="0" u="none" strike="noStrike" kern="0" cap="none" spc="0" normalizeH="0" baseline="0" noProof="0">
                <a:ln>
                  <a:noFill/>
                </a:ln>
                <a:solidFill>
                  <a:srgbClr val="000000"/>
                </a:solidFill>
                <a:effectLst/>
                <a:uLnTx/>
                <a:uFillTx/>
                <a:latin typeface="Segoe UI"/>
                <a:ea typeface="+mn-ea"/>
                <a:cs typeface="+mn-cs"/>
              </a:endParaRPr>
            </a:p>
          </p:txBody>
        </p:sp>
      </p:grpSp>
      <p:sp>
        <p:nvSpPr>
          <p:cNvPr id="86" name="key" title="Icon of a key">
            <a:extLst>
              <a:ext uri="{FF2B5EF4-FFF2-40B4-BE49-F238E27FC236}">
                <a16:creationId xmlns:a16="http://schemas.microsoft.com/office/drawing/2014/main" id="{50C2CC97-8ED5-4404-A7B6-C67CE8497299}"/>
              </a:ext>
            </a:extLst>
          </p:cNvPr>
          <p:cNvSpPr>
            <a:spLocks noChangeAspect="1" noEditPoints="1"/>
          </p:cNvSpPr>
          <p:nvPr/>
        </p:nvSpPr>
        <p:spPr bwMode="auto">
          <a:xfrm>
            <a:off x="6214264" y="3450858"/>
            <a:ext cx="406399" cy="40431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56015474-1770-4441-9DFB-7EF14DB6847B}"/>
              </a:ext>
            </a:extLst>
          </p:cNvPr>
          <p:cNvGrpSpPr/>
          <p:nvPr/>
        </p:nvGrpSpPr>
        <p:grpSpPr>
          <a:xfrm>
            <a:off x="5415306" y="4599598"/>
            <a:ext cx="887615" cy="605969"/>
            <a:chOff x="5266189" y="4427402"/>
            <a:chExt cx="870290" cy="594141"/>
          </a:xfrm>
        </p:grpSpPr>
        <p:sp>
          <p:nvSpPr>
            <p:cNvPr id="62" name="TextBox 61">
              <a:extLst>
                <a:ext uri="{FF2B5EF4-FFF2-40B4-BE49-F238E27FC236}">
                  <a16:creationId xmlns:a16="http://schemas.microsoft.com/office/drawing/2014/main" id="{F9003247-3C14-4B4F-912F-5C41EC7493C6}"/>
                </a:ext>
              </a:extLst>
            </p:cNvPr>
            <p:cNvSpPr txBox="1"/>
            <p:nvPr/>
          </p:nvSpPr>
          <p:spPr>
            <a:xfrm>
              <a:off x="5266189" y="4833158"/>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Compute</a:t>
              </a:r>
            </a:p>
          </p:txBody>
        </p:sp>
        <p:sp>
          <p:nvSpPr>
            <p:cNvPr id="102" name="Laptop_E770" title="Icon of a laptop">
              <a:extLst>
                <a:ext uri="{FF2B5EF4-FFF2-40B4-BE49-F238E27FC236}">
                  <a16:creationId xmlns:a16="http://schemas.microsoft.com/office/drawing/2014/main" id="{07D2EBD2-C54F-45F4-9D68-12E630F9BDD6}"/>
                </a:ext>
              </a:extLst>
            </p:cNvPr>
            <p:cNvSpPr>
              <a:spLocks noChangeAspect="1" noEditPoints="1"/>
            </p:cNvSpPr>
            <p:nvPr/>
          </p:nvSpPr>
          <p:spPr bwMode="auto">
            <a:xfrm>
              <a:off x="5458033" y="4427402"/>
              <a:ext cx="486602" cy="32469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00094954-7DFD-475A-B5DA-52D603E58E17}"/>
              </a:ext>
            </a:extLst>
          </p:cNvPr>
          <p:cNvGrpSpPr/>
          <p:nvPr/>
        </p:nvGrpSpPr>
        <p:grpSpPr>
          <a:xfrm>
            <a:off x="4073618" y="4567460"/>
            <a:ext cx="513643" cy="666609"/>
            <a:chOff x="3972221" y="4373208"/>
            <a:chExt cx="503617" cy="653598"/>
          </a:xfrm>
        </p:grpSpPr>
        <p:sp>
          <p:nvSpPr>
            <p:cNvPr id="77" name="TextBox 10">
              <a:extLst>
                <a:ext uri="{FF2B5EF4-FFF2-40B4-BE49-F238E27FC236}">
                  <a16:creationId xmlns:a16="http://schemas.microsoft.com/office/drawing/2014/main" id="{62CC121B-8843-4CF2-BD85-600DEE01C077}"/>
                </a:ext>
              </a:extLst>
            </p:cNvPr>
            <p:cNvSpPr txBox="1"/>
            <p:nvPr/>
          </p:nvSpPr>
          <p:spPr>
            <a:xfrm>
              <a:off x="3972221" y="4857272"/>
              <a:ext cx="503617" cy="169534"/>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STXihei" panose="020B0503020204020204" pitchFamily="2" charset="-122"/>
                  <a:cs typeface="Segoe UI Semibold" panose="020B0702040204020203" pitchFamily="34" charset="0"/>
                </a:rPr>
                <a:t>IoT</a:t>
              </a:r>
            </a:p>
          </p:txBody>
        </p:sp>
        <p:sp>
          <p:nvSpPr>
            <p:cNvPr id="103" name="IoT_Hub" title="Icon of circles connecting to a center circle surrounded by brackets">
              <a:extLst>
                <a:ext uri="{FF2B5EF4-FFF2-40B4-BE49-F238E27FC236}">
                  <a16:creationId xmlns:a16="http://schemas.microsoft.com/office/drawing/2014/main" id="{5C12A2FE-C35C-4B35-A6E4-BD4BE14F654B}"/>
                </a:ext>
              </a:extLst>
            </p:cNvPr>
            <p:cNvSpPr>
              <a:spLocks noChangeAspect="1" noEditPoints="1"/>
            </p:cNvSpPr>
            <p:nvPr/>
          </p:nvSpPr>
          <p:spPr bwMode="auto">
            <a:xfrm>
              <a:off x="4040965" y="4373208"/>
              <a:ext cx="366129" cy="36612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E613739-3B0A-4712-A25E-9F7CDF3BFF32}"/>
              </a:ext>
            </a:extLst>
          </p:cNvPr>
          <p:cNvGrpSpPr/>
          <p:nvPr/>
        </p:nvGrpSpPr>
        <p:grpSpPr>
          <a:xfrm>
            <a:off x="3332392" y="3450857"/>
            <a:ext cx="887615" cy="727048"/>
            <a:chOff x="3319033" y="3383500"/>
            <a:chExt cx="870290" cy="712857"/>
          </a:xfrm>
        </p:grpSpPr>
        <p:sp>
          <p:nvSpPr>
            <p:cNvPr id="104" name="TextBox 103">
              <a:extLst>
                <a:ext uri="{FF2B5EF4-FFF2-40B4-BE49-F238E27FC236}">
                  <a16:creationId xmlns:a16="http://schemas.microsoft.com/office/drawing/2014/main" id="{79508CE9-34DC-48E9-B65C-9B926337EB63}"/>
                </a:ext>
              </a:extLst>
            </p:cNvPr>
            <p:cNvSpPr txBox="1"/>
            <p:nvPr/>
          </p:nvSpPr>
          <p:spPr>
            <a:xfrm>
              <a:off x="3319033" y="3907972"/>
              <a:ext cx="870290" cy="188385"/>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SQL</a:t>
              </a:r>
            </a:p>
          </p:txBody>
        </p:sp>
        <p:sp>
          <p:nvSpPr>
            <p:cNvPr id="105" name="Database_EFC7" title="Icon of a cylinder">
              <a:extLst>
                <a:ext uri="{FF2B5EF4-FFF2-40B4-BE49-F238E27FC236}">
                  <a16:creationId xmlns:a16="http://schemas.microsoft.com/office/drawing/2014/main" id="{CAC619DE-1D6C-48DB-9F19-D645BAD3C2A9}"/>
                </a:ext>
              </a:extLst>
            </p:cNvPr>
            <p:cNvSpPr>
              <a:spLocks noChangeAspect="1" noEditPoints="1"/>
            </p:cNvSpPr>
            <p:nvPr/>
          </p:nvSpPr>
          <p:spPr bwMode="auto">
            <a:xfrm>
              <a:off x="3609864" y="3383500"/>
              <a:ext cx="288628" cy="37517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22225" cap="sq">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sp>
        <p:nvSpPr>
          <p:cNvPr id="106" name="Text">
            <a:extLst>
              <a:ext uri="{FF2B5EF4-FFF2-40B4-BE49-F238E27FC236}">
                <a16:creationId xmlns:a16="http://schemas.microsoft.com/office/drawing/2014/main" id="{3A4F9BDC-71FF-451C-BBFE-E9276F7BA62D}"/>
              </a:ext>
            </a:extLst>
          </p:cNvPr>
          <p:cNvSpPr/>
          <p:nvPr/>
        </p:nvSpPr>
        <p:spPr bwMode="auto">
          <a:xfrm>
            <a:off x="3551897" y="5941969"/>
            <a:ext cx="3148299" cy="508473"/>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78D4"/>
                </a:solidFill>
                <a:effectLst/>
                <a:uLnTx/>
                <a:uFillTx/>
                <a:latin typeface="Segoe UI Semibold"/>
                <a:ea typeface="+mn-ea"/>
                <a:cs typeface="+mn-cs"/>
              </a:rPr>
              <a:t>Microsoft Defender for Cloud</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mn-ea"/>
                <a:cs typeface="+mn-cs"/>
              </a:rPr>
              <a:t>Cloud Workload Protection</a:t>
            </a:r>
          </a:p>
        </p:txBody>
      </p:sp>
      <p:grpSp>
        <p:nvGrpSpPr>
          <p:cNvPr id="5" name="Group 4">
            <a:extLst>
              <a:ext uri="{FF2B5EF4-FFF2-40B4-BE49-F238E27FC236}">
                <a16:creationId xmlns:a16="http://schemas.microsoft.com/office/drawing/2014/main" id="{2AEDA73B-7ECD-4997-AE6E-BD5243EF081B}"/>
              </a:ext>
            </a:extLst>
          </p:cNvPr>
          <p:cNvGrpSpPr/>
          <p:nvPr/>
        </p:nvGrpSpPr>
        <p:grpSpPr>
          <a:xfrm>
            <a:off x="4855231" y="3242483"/>
            <a:ext cx="541627" cy="576654"/>
            <a:chOff x="3208498" y="3392590"/>
            <a:chExt cx="582452" cy="620118"/>
          </a:xfrm>
        </p:grpSpPr>
        <p:sp>
          <p:nvSpPr>
            <p:cNvPr id="107" name="Shield_EA18" title="Icon of a shield">
              <a:extLst>
                <a:ext uri="{FF2B5EF4-FFF2-40B4-BE49-F238E27FC236}">
                  <a16:creationId xmlns:a16="http://schemas.microsoft.com/office/drawing/2014/main" id="{E6BEBA56-B35D-435F-A399-784B285F6E88}"/>
                </a:ext>
              </a:extLst>
            </p:cNvPr>
            <p:cNvSpPr>
              <a:spLocks noChangeAspect="1"/>
            </p:cNvSpPr>
            <p:nvPr/>
          </p:nvSpPr>
          <p:spPr bwMode="auto">
            <a:xfrm>
              <a:off x="3208498"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08" name="Lock" title="Icon of a padlock">
              <a:extLst>
                <a:ext uri="{FF2B5EF4-FFF2-40B4-BE49-F238E27FC236}">
                  <a16:creationId xmlns:a16="http://schemas.microsoft.com/office/drawing/2014/main" id="{5556B594-E1AC-40E6-B96C-B24085E62863}"/>
                </a:ext>
              </a:extLst>
            </p:cNvPr>
            <p:cNvSpPr>
              <a:spLocks noChangeAspect="1" noEditPoints="1"/>
            </p:cNvSpPr>
            <p:nvPr/>
          </p:nvSpPr>
          <p:spPr bwMode="auto">
            <a:xfrm>
              <a:off x="3402079" y="3523707"/>
              <a:ext cx="195290" cy="2729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2" name="Oval 111">
            <a:extLst>
              <a:ext uri="{FF2B5EF4-FFF2-40B4-BE49-F238E27FC236}">
                <a16:creationId xmlns:a16="http://schemas.microsoft.com/office/drawing/2014/main" id="{BBB15EBD-6167-4375-9806-B087DF4C5AE0}"/>
              </a:ext>
            </a:extLst>
          </p:cNvPr>
          <p:cNvSpPr/>
          <p:nvPr/>
        </p:nvSpPr>
        <p:spPr bwMode="auto">
          <a:xfrm>
            <a:off x="8003208" y="1852108"/>
            <a:ext cx="3846698" cy="3846698"/>
          </a:xfrm>
          <a:prstGeom prst="ellipse">
            <a:avLst/>
          </a:prstGeom>
          <a:solidFill>
            <a:schemeClr val="bg1"/>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0000"/>
              </a:solidFill>
              <a:effectLst>
                <a:outerShdw blurRad="190500" dist="50800" dir="8100000" algn="ctr" rotWithShape="0">
                  <a:srgbClr val="000000">
                    <a:alpha val="25000"/>
                  </a:srgbClr>
                </a:outerShdw>
              </a:effectLst>
              <a:uLnTx/>
              <a:uFillTx/>
              <a:latin typeface="Segoe UI"/>
              <a:ea typeface="+mn-ea"/>
              <a:cs typeface="Segoe UI" pitchFamily="34" charset="0"/>
            </a:endParaRPr>
          </a:p>
        </p:txBody>
      </p:sp>
      <p:sp>
        <p:nvSpPr>
          <p:cNvPr id="114" name="Oval 113">
            <a:extLst>
              <a:ext uri="{FF2B5EF4-FFF2-40B4-BE49-F238E27FC236}">
                <a16:creationId xmlns:a16="http://schemas.microsoft.com/office/drawing/2014/main" id="{3093A47A-5D51-4578-A26B-5517804CDB6C}"/>
              </a:ext>
            </a:extLst>
          </p:cNvPr>
          <p:cNvSpPr/>
          <p:nvPr/>
        </p:nvSpPr>
        <p:spPr bwMode="auto">
          <a:xfrm>
            <a:off x="9097955" y="2946856"/>
            <a:ext cx="1657204" cy="1657202"/>
          </a:xfrm>
          <a:prstGeom prst="ellipse">
            <a:avLst/>
          </a:prstGeom>
          <a:solidFill>
            <a:schemeClr val="tx2"/>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0" name="Text">
            <a:extLst>
              <a:ext uri="{FF2B5EF4-FFF2-40B4-BE49-F238E27FC236}">
                <a16:creationId xmlns:a16="http://schemas.microsoft.com/office/drawing/2014/main" id="{5910B183-A75A-487D-B2FE-A82FFCCBCE9B}"/>
              </a:ext>
            </a:extLst>
          </p:cNvPr>
          <p:cNvSpPr/>
          <p:nvPr/>
        </p:nvSpPr>
        <p:spPr bwMode="auto">
          <a:xfrm>
            <a:off x="8912093" y="5936909"/>
            <a:ext cx="2028929" cy="518595"/>
          </a:xfrm>
          <a:prstGeom prst="rect">
            <a:avLst/>
          </a:prstGeom>
          <a:noFill/>
          <a:ln w="10795" cap="flat" cmpd="sng" algn="ctr">
            <a:noFill/>
            <a:prstDash val="solid"/>
            <a:headEnd type="none" w="med" len="med"/>
            <a:tailEnd type="none" w="med" len="med"/>
          </a:ln>
          <a:effectLst/>
        </p:spPr>
        <p:txBody>
          <a:bodyPr wrap="none" lIns="0" tIns="0" rIns="0" bIns="0" anchor="ctr">
            <a:spAutoFit/>
          </a:bodyPr>
          <a:lstStyle/>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78D4"/>
                </a:solidFill>
                <a:effectLst/>
                <a:uLnTx/>
                <a:uFillTx/>
                <a:latin typeface="Segoe UI Semibold"/>
                <a:ea typeface="+mn-ea"/>
                <a:cs typeface="+mn-cs"/>
              </a:rPr>
              <a:t>Azure Sentinel</a:t>
            </a:r>
          </a:p>
          <a:p>
            <a:pPr marL="0" marR="0" lvl="0" indent="0" algn="ctr" defTabSz="931847"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Semibold"/>
                <a:ea typeface="+mn-ea"/>
                <a:cs typeface="+mn-cs"/>
              </a:rPr>
              <a:t>Cloud Native SIEM</a:t>
            </a:r>
          </a:p>
        </p:txBody>
      </p:sp>
      <p:sp>
        <p:nvSpPr>
          <p:cNvPr id="134" name="TextBox 133">
            <a:extLst>
              <a:ext uri="{FF2B5EF4-FFF2-40B4-BE49-F238E27FC236}">
                <a16:creationId xmlns:a16="http://schemas.microsoft.com/office/drawing/2014/main" id="{5FC20632-CF37-4216-A11E-FB859676C87B}"/>
              </a:ext>
            </a:extLst>
          </p:cNvPr>
          <p:cNvSpPr txBox="1"/>
          <p:nvPr/>
        </p:nvSpPr>
        <p:spPr>
          <a:xfrm>
            <a:off x="9795544" y="2319779"/>
            <a:ext cx="887615" cy="384271"/>
          </a:xfrm>
          <a:prstGeom prst="rect">
            <a:avLst/>
          </a:prstGeom>
          <a:noFill/>
        </p:spPr>
        <p:txBody>
          <a:bodyPr wrap="square" lIns="0" tIns="0" rIns="0" bIns="0" rtlCol="0" anchor="t" anchorCtr="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Microsoft 365</a:t>
            </a:r>
          </a:p>
        </p:txBody>
      </p:sp>
      <p:sp>
        <p:nvSpPr>
          <p:cNvPr id="144" name="arrow_15" title="Icon of a arrow in a circle pointed right">
            <a:extLst>
              <a:ext uri="{FF2B5EF4-FFF2-40B4-BE49-F238E27FC236}">
                <a16:creationId xmlns:a16="http://schemas.microsoft.com/office/drawing/2014/main" id="{245995B8-A24C-4E78-A259-9B0979A9C452}"/>
              </a:ext>
            </a:extLst>
          </p:cNvPr>
          <p:cNvSpPr>
            <a:spLocks noChangeAspect="1" noEditPoints="1"/>
          </p:cNvSpPr>
          <p:nvPr/>
        </p:nvSpPr>
        <p:spPr bwMode="auto">
          <a:xfrm rot="10800000">
            <a:off x="2647552" y="3510911"/>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36B45E93-115F-49F4-89E2-AA7FE111675F}"/>
              </a:ext>
            </a:extLst>
          </p:cNvPr>
          <p:cNvGrpSpPr/>
          <p:nvPr/>
        </p:nvGrpSpPr>
        <p:grpSpPr>
          <a:xfrm>
            <a:off x="9655744" y="3242483"/>
            <a:ext cx="541627" cy="576654"/>
            <a:chOff x="8563600" y="3392590"/>
            <a:chExt cx="582452" cy="620118"/>
          </a:xfrm>
        </p:grpSpPr>
        <p:sp>
          <p:nvSpPr>
            <p:cNvPr id="132" name="Shield_EA18" title="Icon of a shield">
              <a:extLst>
                <a:ext uri="{FF2B5EF4-FFF2-40B4-BE49-F238E27FC236}">
                  <a16:creationId xmlns:a16="http://schemas.microsoft.com/office/drawing/2014/main" id="{E8822BB4-7801-47F0-889E-4A9E02F8DFAE}"/>
                </a:ext>
              </a:extLst>
            </p:cNvPr>
            <p:cNvSpPr>
              <a:spLocks noChangeAspect="1"/>
            </p:cNvSpPr>
            <p:nvPr/>
          </p:nvSpPr>
          <p:spPr bwMode="auto">
            <a:xfrm>
              <a:off x="8563600" y="3392590"/>
              <a:ext cx="582452" cy="62011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9936C756-8869-47BA-A1B9-53E50BF68C2F}"/>
                </a:ext>
              </a:extLst>
            </p:cNvPr>
            <p:cNvGrpSpPr/>
            <p:nvPr/>
          </p:nvGrpSpPr>
          <p:grpSpPr>
            <a:xfrm>
              <a:off x="8705599" y="3555406"/>
              <a:ext cx="298450" cy="209550"/>
              <a:chOff x="6089650" y="5053013"/>
              <a:chExt cx="298450" cy="209550"/>
            </a:xfrm>
          </p:grpSpPr>
          <p:sp>
            <p:nvSpPr>
              <p:cNvPr id="24" name="Oval 17">
                <a:extLst>
                  <a:ext uri="{FF2B5EF4-FFF2-40B4-BE49-F238E27FC236}">
                    <a16:creationId xmlns:a16="http://schemas.microsoft.com/office/drawing/2014/main" id="{A3721033-86FA-4364-8F50-BAAD2237F260}"/>
                  </a:ext>
                </a:extLst>
              </p:cNvPr>
              <p:cNvSpPr>
                <a:spLocks noChangeArrowheads="1"/>
              </p:cNvSpPr>
              <p:nvPr/>
            </p:nvSpPr>
            <p:spPr bwMode="auto">
              <a:xfrm>
                <a:off x="6180138" y="5148263"/>
                <a:ext cx="114300" cy="114300"/>
              </a:xfrm>
              <a:prstGeom prst="ellipse">
                <a:avLst/>
              </a:pr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8">
                <a:extLst>
                  <a:ext uri="{FF2B5EF4-FFF2-40B4-BE49-F238E27FC236}">
                    <a16:creationId xmlns:a16="http://schemas.microsoft.com/office/drawing/2014/main" id="{653261B4-A277-4E3E-8A02-AD89839EF6D9}"/>
                  </a:ext>
                </a:extLst>
              </p:cNvPr>
              <p:cNvSpPr>
                <a:spLocks/>
              </p:cNvSpPr>
              <p:nvPr/>
            </p:nvSpPr>
            <p:spPr bwMode="auto">
              <a:xfrm>
                <a:off x="6089650" y="5053013"/>
                <a:ext cx="298450" cy="152400"/>
              </a:xfrm>
              <a:custGeom>
                <a:avLst/>
                <a:gdLst>
                  <a:gd name="T0" fmla="*/ 0 w 89"/>
                  <a:gd name="T1" fmla="*/ 45 h 45"/>
                  <a:gd name="T2" fmla="*/ 44 w 89"/>
                  <a:gd name="T3" fmla="*/ 0 h 45"/>
                  <a:gd name="T4" fmla="*/ 89 w 89"/>
                  <a:gd name="T5" fmla="*/ 45 h 45"/>
                </a:gdLst>
                <a:ahLst/>
                <a:cxnLst>
                  <a:cxn ang="0">
                    <a:pos x="T0" y="T1"/>
                  </a:cxn>
                  <a:cxn ang="0">
                    <a:pos x="T2" y="T3"/>
                  </a:cxn>
                  <a:cxn ang="0">
                    <a:pos x="T4" y="T5"/>
                  </a:cxn>
                </a:cxnLst>
                <a:rect l="0" t="0" r="r" b="b"/>
                <a:pathLst>
                  <a:path w="89" h="45">
                    <a:moveTo>
                      <a:pt x="0" y="45"/>
                    </a:moveTo>
                    <a:cubicBezTo>
                      <a:pt x="0" y="20"/>
                      <a:pt x="20" y="0"/>
                      <a:pt x="44" y="0"/>
                    </a:cubicBezTo>
                    <a:cubicBezTo>
                      <a:pt x="69" y="0"/>
                      <a:pt x="89" y="20"/>
                      <a:pt x="89" y="4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1" name="TextBox 50">
            <a:extLst>
              <a:ext uri="{FF2B5EF4-FFF2-40B4-BE49-F238E27FC236}">
                <a16:creationId xmlns:a16="http://schemas.microsoft.com/office/drawing/2014/main" id="{DE9DB823-09B8-4E55-A518-F00EAD2F757E}"/>
              </a:ext>
            </a:extLst>
          </p:cNvPr>
          <p:cNvSpPr txBox="1"/>
          <p:nvPr/>
        </p:nvSpPr>
        <p:spPr>
          <a:xfrm>
            <a:off x="4497542" y="3943970"/>
            <a:ext cx="1257006" cy="565155"/>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a:ea typeface="+mn-ea"/>
                <a:cs typeface="+mn-cs"/>
              </a:rPr>
              <a:t>Microsoft  Defender for Cloud</a:t>
            </a:r>
          </a:p>
        </p:txBody>
      </p:sp>
      <p:sp>
        <p:nvSpPr>
          <p:cNvPr id="52" name="TextBox 51">
            <a:extLst>
              <a:ext uri="{FF2B5EF4-FFF2-40B4-BE49-F238E27FC236}">
                <a16:creationId xmlns:a16="http://schemas.microsoft.com/office/drawing/2014/main" id="{BAA01E7D-2480-4442-AEE6-201D0EDFD249}"/>
              </a:ext>
            </a:extLst>
          </p:cNvPr>
          <p:cNvSpPr txBox="1"/>
          <p:nvPr/>
        </p:nvSpPr>
        <p:spPr>
          <a:xfrm>
            <a:off x="9298054" y="3943970"/>
            <a:ext cx="1257006" cy="384271"/>
          </a:xfrm>
          <a:prstGeom prst="rect">
            <a:avLst/>
          </a:prstGeom>
          <a:noFill/>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Azure </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Semibold"/>
                <a:ea typeface="+mn-ea"/>
                <a:cs typeface="+mn-cs"/>
              </a:rPr>
              <a:t>Sentinel</a:t>
            </a:r>
          </a:p>
        </p:txBody>
      </p:sp>
      <p:sp>
        <p:nvSpPr>
          <p:cNvPr id="3" name="Rectangle 2">
            <a:extLst>
              <a:ext uri="{FF2B5EF4-FFF2-40B4-BE49-F238E27FC236}">
                <a16:creationId xmlns:a16="http://schemas.microsoft.com/office/drawing/2014/main" id="{1A14E490-2129-4FEC-8DE9-6F0BEE732E9B}"/>
              </a:ext>
            </a:extLst>
          </p:cNvPr>
          <p:cNvSpPr/>
          <p:nvPr/>
        </p:nvSpPr>
        <p:spPr>
          <a:xfrm>
            <a:off x="6973536" y="4054533"/>
            <a:ext cx="1105530" cy="270285"/>
          </a:xfrm>
          <a:prstGeom prst="rect">
            <a:avLst/>
          </a:prstGeom>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0" cap="none" spc="-50" normalizeH="0" baseline="0" noProof="0">
                <a:ln>
                  <a:noFill/>
                </a:ln>
                <a:solidFill>
                  <a:srgbClr val="000000"/>
                </a:solidFill>
                <a:effectLst/>
                <a:uLnTx/>
                <a:uFillTx/>
                <a:latin typeface="Segoe UI Semibold"/>
                <a:ea typeface="+mn-ea"/>
                <a:cs typeface="+mn-cs"/>
              </a:rPr>
              <a:t>ASC Connector</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7018891-4F2D-4425-85BD-19C2FB6ACF63}"/>
              </a:ext>
            </a:extLst>
          </p:cNvPr>
          <p:cNvGrpSpPr/>
          <p:nvPr/>
        </p:nvGrpSpPr>
        <p:grpSpPr>
          <a:xfrm>
            <a:off x="673543" y="2615978"/>
            <a:ext cx="2076941" cy="2148977"/>
            <a:chOff x="659532" y="2564917"/>
            <a:chExt cx="2036402" cy="2107031"/>
          </a:xfrm>
        </p:grpSpPr>
        <p:sp>
          <p:nvSpPr>
            <p:cNvPr id="63" name="Oval 62">
              <a:extLst>
                <a:ext uri="{FF2B5EF4-FFF2-40B4-BE49-F238E27FC236}">
                  <a16:creationId xmlns:a16="http://schemas.microsoft.com/office/drawing/2014/main" id="{8F7A9CEB-8771-4023-A789-353D07798B6C}"/>
                </a:ext>
              </a:extLst>
            </p:cNvPr>
            <p:cNvSpPr/>
            <p:nvPr/>
          </p:nvSpPr>
          <p:spPr bwMode="auto">
            <a:xfrm>
              <a:off x="1125010" y="2594963"/>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0" name="Picture 2" descr="Image result for log analytics logo">
              <a:extLst>
                <a:ext uri="{FF2B5EF4-FFF2-40B4-BE49-F238E27FC236}">
                  <a16:creationId xmlns:a16="http://schemas.microsoft.com/office/drawing/2014/main" id="{7959CB85-1F55-4438-947A-5F73CB2825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7290" y="2777245"/>
              <a:ext cx="295630" cy="295628"/>
            </a:xfrm>
            <a:prstGeom prst="rect">
              <a:avLst/>
            </a:prstGeom>
            <a:noFill/>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C799F815-4000-415C-A59D-FA0E27A10564}"/>
                </a:ext>
              </a:extLst>
            </p:cNvPr>
            <p:cNvSpPr/>
            <p:nvPr/>
          </p:nvSpPr>
          <p:spPr bwMode="auto">
            <a:xfrm>
              <a:off x="1121453" y="399340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1B441C-D944-4EC3-9455-9B8F6A41E2D3}"/>
                </a:ext>
              </a:extLst>
            </p:cNvPr>
            <p:cNvSpPr/>
            <p:nvPr/>
          </p:nvSpPr>
          <p:spPr>
            <a:xfrm>
              <a:off x="1154234" y="4178115"/>
              <a:ext cx="594626" cy="265009"/>
            </a:xfrm>
            <a:prstGeom prst="rect">
              <a:avLst/>
            </a:prstGeom>
          </p:spPr>
          <p:txBody>
            <a:bodyPr wrap="squar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SIEM</a:t>
              </a:r>
              <a:endParaRPr kumimoji="0" lang="en-US" sz="1122"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26B5896E-8672-481B-87EC-422EBCC45C9A}"/>
                </a:ext>
              </a:extLst>
            </p:cNvPr>
            <p:cNvSpPr/>
            <p:nvPr/>
          </p:nvSpPr>
          <p:spPr bwMode="auto">
            <a:xfrm>
              <a:off x="1586226" y="3296355"/>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2" name="Picture 4" descr="Image result for event hub icon">
              <a:extLst>
                <a:ext uri="{FF2B5EF4-FFF2-40B4-BE49-F238E27FC236}">
                  <a16:creationId xmlns:a16="http://schemas.microsoft.com/office/drawing/2014/main" id="{3D7B9A0A-0E92-46A1-840D-ADF98BC894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224" y="3441173"/>
              <a:ext cx="370556" cy="370556"/>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a:extLst>
                <a:ext uri="{FF2B5EF4-FFF2-40B4-BE49-F238E27FC236}">
                  <a16:creationId xmlns:a16="http://schemas.microsoft.com/office/drawing/2014/main" id="{97476121-8A51-430A-8DD2-F6B37CEBE951}"/>
                </a:ext>
              </a:extLst>
            </p:cNvPr>
            <p:cNvSpPr/>
            <p:nvPr/>
          </p:nvSpPr>
          <p:spPr bwMode="auto">
            <a:xfrm>
              <a:off x="659532" y="3300968"/>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4" name="Picture 6" descr="Image result for kusto icon">
              <a:extLst>
                <a:ext uri="{FF2B5EF4-FFF2-40B4-BE49-F238E27FC236}">
                  <a16:creationId xmlns:a16="http://schemas.microsoft.com/office/drawing/2014/main" id="{37238C50-D3B2-42FF-9A60-0B2C935C56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630" y="3466739"/>
              <a:ext cx="375404" cy="375402"/>
            </a:xfrm>
            <a:prstGeom prst="rect">
              <a:avLst/>
            </a:prstGeom>
            <a:noFill/>
            <a:extLst>
              <a:ext uri="{909E8E84-426E-40DD-AFC4-6F175D3DCCD1}">
                <a14:hiddenFill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4F4DAF88-5F9E-4135-B3BD-BF2DDA093905}"/>
                </a:ext>
              </a:extLst>
            </p:cNvPr>
            <p:cNvSpPr/>
            <p:nvPr/>
          </p:nvSpPr>
          <p:spPr bwMode="auto">
            <a:xfrm>
              <a:off x="2004350" y="2564917"/>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6" name="Picture 8" descr="Image result for excel icon site:microsoft.com">
              <a:extLst>
                <a:ext uri="{FF2B5EF4-FFF2-40B4-BE49-F238E27FC236}">
                  <a16:creationId xmlns:a16="http://schemas.microsoft.com/office/drawing/2014/main" id="{6AE20DBC-5275-49FA-8105-1F5447F9E1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6008" y="2673416"/>
              <a:ext cx="436926" cy="436926"/>
            </a:xfrm>
            <a:prstGeom prst="rect">
              <a:avLst/>
            </a:prstGeom>
            <a:noFill/>
            <a:extLst>
              <a:ext uri="{909E8E84-426E-40DD-AFC4-6F175D3DCCD1}">
                <a14:hiddenFill xmlns:a14="http://schemas.microsoft.com/office/drawing/2010/main">
                  <a:solidFill>
                    <a:srgbClr val="FFFFFF"/>
                  </a:solidFill>
                </a14:hiddenFill>
              </a:ext>
            </a:extLst>
          </p:spPr>
        </p:pic>
        <p:sp>
          <p:nvSpPr>
            <p:cNvPr id="85" name="Oval 84">
              <a:extLst>
                <a:ext uri="{FF2B5EF4-FFF2-40B4-BE49-F238E27FC236}">
                  <a16:creationId xmlns:a16="http://schemas.microsoft.com/office/drawing/2014/main" id="{F2849ED5-D6F7-4C85-99CA-4D3C2676766F}"/>
                </a:ext>
              </a:extLst>
            </p:cNvPr>
            <p:cNvSpPr/>
            <p:nvPr/>
          </p:nvSpPr>
          <p:spPr bwMode="auto">
            <a:xfrm>
              <a:off x="2035742" y="4011756"/>
              <a:ext cx="660192" cy="660192"/>
            </a:xfrm>
            <a:prstGeom prst="ellipse">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000000"/>
                </a:solidFill>
                <a:effectLst>
                  <a:outerShdw blurRad="190500" dist="50800" dir="8100000" algn="ctr" rotWithShape="0">
                    <a:srgbClr val="000000">
                      <a:alpha val="25000"/>
                    </a:srgbClr>
                  </a:outerShdw>
                </a:effectLst>
                <a:uLnTx/>
                <a:uFillTx/>
                <a:latin typeface="Segoe UI"/>
                <a:ea typeface="Segoe UI" pitchFamily="34" charset="0"/>
                <a:cs typeface="Segoe UI" pitchFamily="34" charset="0"/>
              </a:endParaRPr>
            </a:p>
          </p:txBody>
        </p:sp>
        <p:pic>
          <p:nvPicPr>
            <p:cNvPr id="12298" name="Picture 10" descr="Image result for azure resource graph icon">
              <a:extLst>
                <a:ext uri="{FF2B5EF4-FFF2-40B4-BE49-F238E27FC236}">
                  <a16:creationId xmlns:a16="http://schemas.microsoft.com/office/drawing/2014/main" id="{100F26F3-01CE-4D69-BA45-7BC1EE05B1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5073" y="4201930"/>
              <a:ext cx="344896" cy="344896"/>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arrow_15" title="Icon of a arrow in a circle pointed right">
            <a:extLst>
              <a:ext uri="{FF2B5EF4-FFF2-40B4-BE49-F238E27FC236}">
                <a16:creationId xmlns:a16="http://schemas.microsoft.com/office/drawing/2014/main" id="{E77586E8-5F9F-4C57-98CB-44E698FD7651}"/>
              </a:ext>
            </a:extLst>
          </p:cNvPr>
          <p:cNvSpPr>
            <a:spLocks noChangeAspect="1" noEditPoints="1"/>
          </p:cNvSpPr>
          <p:nvPr/>
        </p:nvSpPr>
        <p:spPr bwMode="auto">
          <a:xfrm>
            <a:off x="7296719" y="3507606"/>
            <a:ext cx="459162" cy="45707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F1E627FF-AAB1-441C-8B8A-C1463EB87F5C}"/>
              </a:ext>
            </a:extLst>
          </p:cNvPr>
          <p:cNvGrpSpPr/>
          <p:nvPr/>
        </p:nvGrpSpPr>
        <p:grpSpPr>
          <a:xfrm>
            <a:off x="8134477" y="3549357"/>
            <a:ext cx="850157" cy="569588"/>
            <a:chOff x="7974837" y="3480078"/>
            <a:chExt cx="833563" cy="558470"/>
          </a:xfrm>
        </p:grpSpPr>
        <p:sp>
          <p:nvSpPr>
            <p:cNvPr id="70" name="Data">
              <a:extLst>
                <a:ext uri="{FF2B5EF4-FFF2-40B4-BE49-F238E27FC236}">
                  <a16:creationId xmlns:a16="http://schemas.microsoft.com/office/drawing/2014/main" id="{B2A92113-C23B-41AF-AA8E-45E425C9CE6C}"/>
                </a:ext>
              </a:extLst>
            </p:cNvPr>
            <p:cNvSpPr/>
            <p:nvPr/>
          </p:nvSpPr>
          <p:spPr bwMode="auto">
            <a:xfrm>
              <a:off x="7974837" y="3869014"/>
              <a:ext cx="833563" cy="169534"/>
            </a:xfrm>
            <a:prstGeom prst="rect">
              <a:avLst/>
            </a:prstGeom>
            <a:noFill/>
          </p:spPr>
          <p:txBody>
            <a:bodyPr wrap="none" lIns="0" tIns="0" rIns="0" bIns="0" rtlCol="0" anchor="t" anchorCtr="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Multi-cloud</a:t>
              </a:r>
            </a:p>
          </p:txBody>
        </p:sp>
        <p:grpSp>
          <p:nvGrpSpPr>
            <p:cNvPr id="71" name="Group 161">
              <a:extLst>
                <a:ext uri="{FF2B5EF4-FFF2-40B4-BE49-F238E27FC236}">
                  <a16:creationId xmlns:a16="http://schemas.microsoft.com/office/drawing/2014/main" id="{157C93D3-4915-43F7-8A96-BA10C1E037E9}"/>
                </a:ext>
              </a:extLst>
            </p:cNvPr>
            <p:cNvGrpSpPr>
              <a:grpSpLocks noChangeAspect="1"/>
            </p:cNvGrpSpPr>
            <p:nvPr/>
          </p:nvGrpSpPr>
          <p:grpSpPr bwMode="auto">
            <a:xfrm>
              <a:off x="8185931" y="3480078"/>
              <a:ext cx="411375" cy="256597"/>
              <a:chOff x="5010" y="2147"/>
              <a:chExt cx="260" cy="159"/>
            </a:xfrm>
            <a:solidFill>
              <a:schemeClr val="accent2"/>
            </a:solidFill>
          </p:grpSpPr>
          <p:sp>
            <p:nvSpPr>
              <p:cNvPr id="72" name="Freeform 162">
                <a:extLst>
                  <a:ext uri="{FF2B5EF4-FFF2-40B4-BE49-F238E27FC236}">
                    <a16:creationId xmlns:a16="http://schemas.microsoft.com/office/drawing/2014/main" id="{1E8EE1CE-4096-4726-9A66-F65031DDE6A7}"/>
                  </a:ext>
                </a:extLst>
              </p:cNvPr>
              <p:cNvSpPr>
                <a:spLocks/>
              </p:cNvSpPr>
              <p:nvPr/>
            </p:nvSpPr>
            <p:spPr bwMode="auto">
              <a:xfrm>
                <a:off x="5010" y="2147"/>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63">
                <a:extLst>
                  <a:ext uri="{FF2B5EF4-FFF2-40B4-BE49-F238E27FC236}">
                    <a16:creationId xmlns:a16="http://schemas.microsoft.com/office/drawing/2014/main" id="{DA86D65F-BBE9-41A1-9C7C-D3B2AB03539C}"/>
                  </a:ext>
                </a:extLst>
              </p:cNvPr>
              <p:cNvSpPr>
                <a:spLocks/>
              </p:cNvSpPr>
              <p:nvPr/>
            </p:nvSpPr>
            <p:spPr bwMode="auto">
              <a:xfrm>
                <a:off x="5076" y="2199"/>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2"/>
              </a:solidFill>
              <a:ln w="0">
                <a:noFill/>
                <a:prstDash val="solid"/>
                <a:round/>
                <a:headEnd/>
                <a:tailEnd/>
              </a:ln>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7" name="Group 16">
            <a:extLst>
              <a:ext uri="{FF2B5EF4-FFF2-40B4-BE49-F238E27FC236}">
                <a16:creationId xmlns:a16="http://schemas.microsoft.com/office/drawing/2014/main" id="{F7209B23-2833-40D8-A8FA-181554FEABE0}"/>
              </a:ext>
            </a:extLst>
          </p:cNvPr>
          <p:cNvGrpSpPr/>
          <p:nvPr/>
        </p:nvGrpSpPr>
        <p:grpSpPr>
          <a:xfrm>
            <a:off x="10476712" y="4595608"/>
            <a:ext cx="404787" cy="663839"/>
            <a:chOff x="10271355" y="4453357"/>
            <a:chExt cx="396886" cy="650882"/>
          </a:xfrm>
        </p:grpSpPr>
        <p:pic>
          <p:nvPicPr>
            <p:cNvPr id="96" name="Graphic 95">
              <a:extLst>
                <a:ext uri="{FF2B5EF4-FFF2-40B4-BE49-F238E27FC236}">
                  <a16:creationId xmlns:a16="http://schemas.microsoft.com/office/drawing/2014/main" id="{83071D08-637A-483F-B99B-4C1469EAE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71355" y="4453357"/>
              <a:ext cx="396886" cy="345117"/>
            </a:xfrm>
            <a:prstGeom prst="rect">
              <a:avLst/>
            </a:prstGeom>
          </p:spPr>
        </p:pic>
        <p:sp>
          <p:nvSpPr>
            <p:cNvPr id="97" name="TextBox 96">
              <a:extLst>
                <a:ext uri="{FF2B5EF4-FFF2-40B4-BE49-F238E27FC236}">
                  <a16:creationId xmlns:a16="http://schemas.microsoft.com/office/drawing/2014/main" id="{6D1D3FD8-7951-4773-B635-53C9ECC13808}"/>
                </a:ext>
              </a:extLst>
            </p:cNvPr>
            <p:cNvSpPr txBox="1"/>
            <p:nvPr/>
          </p:nvSpPr>
          <p:spPr>
            <a:xfrm>
              <a:off x="10303888" y="4934705"/>
              <a:ext cx="331822"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Data</a:t>
              </a:r>
            </a:p>
          </p:txBody>
        </p:sp>
      </p:grpSp>
      <p:grpSp>
        <p:nvGrpSpPr>
          <p:cNvPr id="18" name="Group 17">
            <a:extLst>
              <a:ext uri="{FF2B5EF4-FFF2-40B4-BE49-F238E27FC236}">
                <a16:creationId xmlns:a16="http://schemas.microsoft.com/office/drawing/2014/main" id="{3146E297-94EC-42DC-BB05-C87CD62B8968}"/>
              </a:ext>
            </a:extLst>
          </p:cNvPr>
          <p:cNvGrpSpPr/>
          <p:nvPr/>
        </p:nvGrpSpPr>
        <p:grpSpPr>
          <a:xfrm>
            <a:off x="10912823" y="2844934"/>
            <a:ext cx="655602" cy="888707"/>
            <a:chOff x="10667423" y="2789405"/>
            <a:chExt cx="642805" cy="871360"/>
          </a:xfrm>
        </p:grpSpPr>
        <p:sp>
          <p:nvSpPr>
            <p:cNvPr id="100" name="TextBox 99">
              <a:extLst>
                <a:ext uri="{FF2B5EF4-FFF2-40B4-BE49-F238E27FC236}">
                  <a16:creationId xmlns:a16="http://schemas.microsoft.com/office/drawing/2014/main" id="{DC88949B-A568-45D9-AF04-CEAD716FB601}"/>
                </a:ext>
              </a:extLst>
            </p:cNvPr>
            <p:cNvSpPr txBox="1"/>
            <p:nvPr/>
          </p:nvSpPr>
          <p:spPr>
            <a:xfrm>
              <a:off x="10667423" y="3321698"/>
              <a:ext cx="642805" cy="339067"/>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Partner </a:t>
              </a:r>
              <a:br>
                <a:rPr kumimoji="0" lang="en-US" sz="1224" b="0" i="0" u="none" strike="noStrike" kern="1200" cap="none" spc="0" normalizeH="0" baseline="0" noProof="0">
                  <a:ln>
                    <a:noFill/>
                  </a:ln>
                  <a:solidFill>
                    <a:srgbClr val="000000"/>
                  </a:solidFill>
                  <a:effectLst/>
                  <a:uLnTx/>
                  <a:uFillTx/>
                  <a:latin typeface="Segoe UI Semibold"/>
                  <a:ea typeface="+mn-ea"/>
                  <a:cs typeface="+mn-cs"/>
                </a:rPr>
              </a:br>
              <a:r>
                <a:rPr kumimoji="0" lang="en-US" sz="1224" b="0" i="0" u="none" strike="noStrike" kern="1200" cap="none" spc="0" normalizeH="0" baseline="0" noProof="0">
                  <a:ln>
                    <a:noFill/>
                  </a:ln>
                  <a:solidFill>
                    <a:srgbClr val="000000"/>
                  </a:solidFill>
                  <a:effectLst/>
                  <a:uLnTx/>
                  <a:uFillTx/>
                  <a:latin typeface="Segoe UI Semibold"/>
                  <a:ea typeface="+mn-ea"/>
                  <a:cs typeface="+mn-cs"/>
                </a:rPr>
                <a:t>solutions</a:t>
              </a:r>
            </a:p>
          </p:txBody>
        </p:sp>
        <p:grpSp>
          <p:nvGrpSpPr>
            <p:cNvPr id="101" name="Group 100">
              <a:extLst>
                <a:ext uri="{FF2B5EF4-FFF2-40B4-BE49-F238E27FC236}">
                  <a16:creationId xmlns:a16="http://schemas.microsoft.com/office/drawing/2014/main" id="{BB22A10F-8BB7-4A39-8054-9A5B89AA7D5E}"/>
                </a:ext>
              </a:extLst>
            </p:cNvPr>
            <p:cNvGrpSpPr/>
            <p:nvPr/>
          </p:nvGrpSpPr>
          <p:grpSpPr>
            <a:xfrm>
              <a:off x="10776570" y="2789405"/>
              <a:ext cx="424510" cy="412017"/>
              <a:chOff x="790277" y="4729555"/>
              <a:chExt cx="541458" cy="525527"/>
            </a:xfrm>
          </p:grpSpPr>
          <p:sp>
            <p:nvSpPr>
              <p:cNvPr id="109" name="Freeform 1099">
                <a:extLst>
                  <a:ext uri="{FF2B5EF4-FFF2-40B4-BE49-F238E27FC236}">
                    <a16:creationId xmlns:a16="http://schemas.microsoft.com/office/drawing/2014/main" id="{E5BEE764-34D9-4F5A-A307-68DD8CD92566}"/>
                  </a:ext>
                </a:extLst>
              </p:cNvPr>
              <p:cNvSpPr>
                <a:spLocks noEditPoints="1"/>
              </p:cNvSpPr>
              <p:nvPr/>
            </p:nvSpPr>
            <p:spPr bwMode="auto">
              <a:xfrm>
                <a:off x="790277" y="4734861"/>
                <a:ext cx="525531" cy="514914"/>
              </a:xfrm>
              <a:custGeom>
                <a:avLst/>
                <a:gdLst>
                  <a:gd name="T0" fmla="*/ 121 w 125"/>
                  <a:gd name="T1" fmla="*/ 67 h 122"/>
                  <a:gd name="T2" fmla="*/ 117 w 125"/>
                  <a:gd name="T3" fmla="*/ 63 h 122"/>
                  <a:gd name="T4" fmla="*/ 110 w 125"/>
                  <a:gd name="T5" fmla="*/ 66 h 122"/>
                  <a:gd name="T6" fmla="*/ 103 w 125"/>
                  <a:gd name="T7" fmla="*/ 63 h 122"/>
                  <a:gd name="T8" fmla="*/ 71 w 125"/>
                  <a:gd name="T9" fmla="*/ 31 h 122"/>
                  <a:gd name="T10" fmla="*/ 68 w 125"/>
                  <a:gd name="T11" fmla="*/ 30 h 122"/>
                  <a:gd name="T12" fmla="*/ 61 w 125"/>
                  <a:gd name="T13" fmla="*/ 37 h 122"/>
                  <a:gd name="T14" fmla="*/ 42 w 125"/>
                  <a:gd name="T15" fmla="*/ 56 h 122"/>
                  <a:gd name="T16" fmla="*/ 29 w 125"/>
                  <a:gd name="T17" fmla="*/ 49 h 122"/>
                  <a:gd name="T18" fmla="*/ 27 w 125"/>
                  <a:gd name="T19" fmla="*/ 41 h 122"/>
                  <a:gd name="T20" fmla="*/ 29 w 125"/>
                  <a:gd name="T21" fmla="*/ 34 h 122"/>
                  <a:gd name="T22" fmla="*/ 37 w 125"/>
                  <a:gd name="T23" fmla="*/ 11 h 122"/>
                  <a:gd name="T24" fmla="*/ 39 w 125"/>
                  <a:gd name="T25" fmla="*/ 9 h 122"/>
                  <a:gd name="T26" fmla="*/ 48 w 125"/>
                  <a:gd name="T27" fmla="*/ 5 h 122"/>
                  <a:gd name="T28" fmla="*/ 44 w 125"/>
                  <a:gd name="T29" fmla="*/ 2 h 122"/>
                  <a:gd name="T30" fmla="*/ 38 w 125"/>
                  <a:gd name="T31" fmla="*/ 2 h 122"/>
                  <a:gd name="T32" fmla="*/ 1 w 125"/>
                  <a:gd name="T33" fmla="*/ 39 h 122"/>
                  <a:gd name="T34" fmla="*/ 1 w 125"/>
                  <a:gd name="T35" fmla="*/ 45 h 122"/>
                  <a:gd name="T36" fmla="*/ 10 w 125"/>
                  <a:gd name="T37" fmla="*/ 54 h 122"/>
                  <a:gd name="T38" fmla="*/ 31 w 125"/>
                  <a:gd name="T39" fmla="*/ 55 h 122"/>
                  <a:gd name="T40" fmla="*/ 35 w 125"/>
                  <a:gd name="T41" fmla="*/ 64 h 122"/>
                  <a:gd name="T42" fmla="*/ 44 w 125"/>
                  <a:gd name="T43" fmla="*/ 68 h 122"/>
                  <a:gd name="T44" fmla="*/ 48 w 125"/>
                  <a:gd name="T45" fmla="*/ 77 h 122"/>
                  <a:gd name="T46" fmla="*/ 57 w 125"/>
                  <a:gd name="T47" fmla="*/ 81 h 122"/>
                  <a:gd name="T48" fmla="*/ 61 w 125"/>
                  <a:gd name="T49" fmla="*/ 90 h 122"/>
                  <a:gd name="T50" fmla="*/ 74 w 125"/>
                  <a:gd name="T51" fmla="*/ 102 h 122"/>
                  <a:gd name="T52" fmla="*/ 68 w 125"/>
                  <a:gd name="T53" fmla="*/ 117 h 122"/>
                  <a:gd name="T54" fmla="*/ 64 w 125"/>
                  <a:gd name="T55" fmla="*/ 122 h 122"/>
                  <a:gd name="T56" fmla="*/ 67 w 125"/>
                  <a:gd name="T57" fmla="*/ 122 h 122"/>
                  <a:gd name="T58" fmla="*/ 77 w 125"/>
                  <a:gd name="T59" fmla="*/ 112 h 122"/>
                  <a:gd name="T60" fmla="*/ 77 w 125"/>
                  <a:gd name="T61" fmla="*/ 109 h 122"/>
                  <a:gd name="T62" fmla="*/ 89 w 125"/>
                  <a:gd name="T63" fmla="*/ 114 h 122"/>
                  <a:gd name="T64" fmla="*/ 95 w 125"/>
                  <a:gd name="T65" fmla="*/ 107 h 122"/>
                  <a:gd name="T66" fmla="*/ 93 w 125"/>
                  <a:gd name="T67" fmla="*/ 97 h 122"/>
                  <a:gd name="T68" fmla="*/ 103 w 125"/>
                  <a:gd name="T69" fmla="*/ 100 h 122"/>
                  <a:gd name="T70" fmla="*/ 110 w 125"/>
                  <a:gd name="T71" fmla="*/ 92 h 122"/>
                  <a:gd name="T72" fmla="*/ 107 w 125"/>
                  <a:gd name="T73" fmla="*/ 82 h 122"/>
                  <a:gd name="T74" fmla="*/ 115 w 125"/>
                  <a:gd name="T75" fmla="*/ 85 h 122"/>
                  <a:gd name="T76" fmla="*/ 124 w 125"/>
                  <a:gd name="T77" fmla="*/ 77 h 122"/>
                  <a:gd name="T78" fmla="*/ 121 w 125"/>
                  <a:gd name="T79" fmla="*/ 68 h 122"/>
                  <a:gd name="T80" fmla="*/ 121 w 125"/>
                  <a:gd name="T81" fmla="*/ 67 h 122"/>
                  <a:gd name="T82" fmla="*/ 107 w 125"/>
                  <a:gd name="T83" fmla="*/ 82 h 122"/>
                  <a:gd name="T84" fmla="*/ 107 w 125"/>
                  <a:gd name="T85" fmla="*/ 82 h 122"/>
                  <a:gd name="T86" fmla="*/ 107 w 125"/>
                  <a:gd name="T87" fmla="*/ 82 h 122"/>
                  <a:gd name="T88" fmla="*/ 107 w 125"/>
                  <a:gd name="T89" fmla="*/ 8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22">
                    <a:moveTo>
                      <a:pt x="121" y="67"/>
                    </a:moveTo>
                    <a:cubicBezTo>
                      <a:pt x="117" y="63"/>
                      <a:pt x="117" y="63"/>
                      <a:pt x="117" y="63"/>
                    </a:cubicBezTo>
                    <a:cubicBezTo>
                      <a:pt x="115" y="65"/>
                      <a:pt x="112" y="66"/>
                      <a:pt x="110" y="66"/>
                    </a:cubicBezTo>
                    <a:cubicBezTo>
                      <a:pt x="107" y="66"/>
                      <a:pt x="105" y="65"/>
                      <a:pt x="103" y="63"/>
                    </a:cubicBezTo>
                    <a:cubicBezTo>
                      <a:pt x="71" y="31"/>
                      <a:pt x="71" y="31"/>
                      <a:pt x="71" y="31"/>
                    </a:cubicBezTo>
                    <a:cubicBezTo>
                      <a:pt x="70" y="30"/>
                      <a:pt x="69" y="30"/>
                      <a:pt x="68" y="30"/>
                    </a:cubicBezTo>
                    <a:cubicBezTo>
                      <a:pt x="64" y="30"/>
                      <a:pt x="61" y="33"/>
                      <a:pt x="61" y="37"/>
                    </a:cubicBezTo>
                    <a:cubicBezTo>
                      <a:pt x="61" y="48"/>
                      <a:pt x="53" y="56"/>
                      <a:pt x="42" y="56"/>
                    </a:cubicBezTo>
                    <a:cubicBezTo>
                      <a:pt x="37" y="56"/>
                      <a:pt x="32" y="54"/>
                      <a:pt x="29" y="49"/>
                    </a:cubicBezTo>
                    <a:cubicBezTo>
                      <a:pt x="28" y="47"/>
                      <a:pt x="27" y="44"/>
                      <a:pt x="27" y="41"/>
                    </a:cubicBezTo>
                    <a:cubicBezTo>
                      <a:pt x="27" y="38"/>
                      <a:pt x="28" y="36"/>
                      <a:pt x="29" y="34"/>
                    </a:cubicBezTo>
                    <a:cubicBezTo>
                      <a:pt x="37" y="11"/>
                      <a:pt x="37" y="11"/>
                      <a:pt x="37" y="11"/>
                    </a:cubicBezTo>
                    <a:cubicBezTo>
                      <a:pt x="37" y="10"/>
                      <a:pt x="38" y="9"/>
                      <a:pt x="39" y="9"/>
                    </a:cubicBezTo>
                    <a:cubicBezTo>
                      <a:pt x="48" y="5"/>
                      <a:pt x="48" y="5"/>
                      <a:pt x="48" y="5"/>
                    </a:cubicBezTo>
                    <a:cubicBezTo>
                      <a:pt x="44" y="2"/>
                      <a:pt x="44" y="2"/>
                      <a:pt x="44" y="2"/>
                    </a:cubicBezTo>
                    <a:cubicBezTo>
                      <a:pt x="43" y="0"/>
                      <a:pt x="40" y="0"/>
                      <a:pt x="38" y="2"/>
                    </a:cubicBezTo>
                    <a:cubicBezTo>
                      <a:pt x="1" y="39"/>
                      <a:pt x="1" y="39"/>
                      <a:pt x="1" y="39"/>
                    </a:cubicBezTo>
                    <a:cubicBezTo>
                      <a:pt x="0" y="41"/>
                      <a:pt x="0" y="43"/>
                      <a:pt x="1" y="45"/>
                    </a:cubicBezTo>
                    <a:cubicBezTo>
                      <a:pt x="10" y="54"/>
                      <a:pt x="10" y="54"/>
                      <a:pt x="10" y="54"/>
                    </a:cubicBezTo>
                    <a:cubicBezTo>
                      <a:pt x="16" y="50"/>
                      <a:pt x="25" y="50"/>
                      <a:pt x="31" y="55"/>
                    </a:cubicBezTo>
                    <a:cubicBezTo>
                      <a:pt x="33" y="58"/>
                      <a:pt x="35" y="61"/>
                      <a:pt x="35" y="64"/>
                    </a:cubicBezTo>
                    <a:cubicBezTo>
                      <a:pt x="38" y="65"/>
                      <a:pt x="41" y="66"/>
                      <a:pt x="44" y="68"/>
                    </a:cubicBezTo>
                    <a:cubicBezTo>
                      <a:pt x="46" y="71"/>
                      <a:pt x="48" y="74"/>
                      <a:pt x="48" y="77"/>
                    </a:cubicBezTo>
                    <a:cubicBezTo>
                      <a:pt x="51" y="78"/>
                      <a:pt x="54" y="79"/>
                      <a:pt x="57" y="81"/>
                    </a:cubicBezTo>
                    <a:cubicBezTo>
                      <a:pt x="59" y="84"/>
                      <a:pt x="61" y="87"/>
                      <a:pt x="61" y="90"/>
                    </a:cubicBezTo>
                    <a:cubicBezTo>
                      <a:pt x="67" y="91"/>
                      <a:pt x="72" y="95"/>
                      <a:pt x="74" y="102"/>
                    </a:cubicBezTo>
                    <a:cubicBezTo>
                      <a:pt x="75" y="107"/>
                      <a:pt x="73" y="112"/>
                      <a:pt x="68" y="117"/>
                    </a:cubicBezTo>
                    <a:cubicBezTo>
                      <a:pt x="64" y="122"/>
                      <a:pt x="64" y="122"/>
                      <a:pt x="64" y="122"/>
                    </a:cubicBezTo>
                    <a:cubicBezTo>
                      <a:pt x="65" y="122"/>
                      <a:pt x="66" y="122"/>
                      <a:pt x="67" y="122"/>
                    </a:cubicBezTo>
                    <a:cubicBezTo>
                      <a:pt x="73" y="122"/>
                      <a:pt x="77" y="117"/>
                      <a:pt x="77" y="112"/>
                    </a:cubicBezTo>
                    <a:cubicBezTo>
                      <a:pt x="77" y="111"/>
                      <a:pt x="77" y="110"/>
                      <a:pt x="77" y="109"/>
                    </a:cubicBezTo>
                    <a:cubicBezTo>
                      <a:pt x="79" y="113"/>
                      <a:pt x="83" y="115"/>
                      <a:pt x="89" y="114"/>
                    </a:cubicBezTo>
                    <a:cubicBezTo>
                      <a:pt x="92" y="113"/>
                      <a:pt x="94" y="110"/>
                      <a:pt x="95" y="107"/>
                    </a:cubicBezTo>
                    <a:cubicBezTo>
                      <a:pt x="96" y="103"/>
                      <a:pt x="95" y="99"/>
                      <a:pt x="93" y="97"/>
                    </a:cubicBezTo>
                    <a:cubicBezTo>
                      <a:pt x="95" y="99"/>
                      <a:pt x="99" y="100"/>
                      <a:pt x="103" y="100"/>
                    </a:cubicBezTo>
                    <a:cubicBezTo>
                      <a:pt x="106" y="99"/>
                      <a:pt x="109" y="96"/>
                      <a:pt x="110" y="92"/>
                    </a:cubicBezTo>
                    <a:cubicBezTo>
                      <a:pt x="111" y="88"/>
                      <a:pt x="110" y="85"/>
                      <a:pt x="107" y="82"/>
                    </a:cubicBezTo>
                    <a:cubicBezTo>
                      <a:pt x="109" y="84"/>
                      <a:pt x="112" y="85"/>
                      <a:pt x="115" y="85"/>
                    </a:cubicBezTo>
                    <a:cubicBezTo>
                      <a:pt x="120" y="85"/>
                      <a:pt x="123" y="81"/>
                      <a:pt x="124" y="77"/>
                    </a:cubicBezTo>
                    <a:cubicBezTo>
                      <a:pt x="125" y="73"/>
                      <a:pt x="124" y="70"/>
                      <a:pt x="121" y="68"/>
                    </a:cubicBezTo>
                    <a:cubicBezTo>
                      <a:pt x="121" y="68"/>
                      <a:pt x="121" y="67"/>
                      <a:pt x="121" y="67"/>
                    </a:cubicBezTo>
                    <a:close/>
                    <a:moveTo>
                      <a:pt x="107" y="82"/>
                    </a:moveTo>
                    <a:cubicBezTo>
                      <a:pt x="107" y="82"/>
                      <a:pt x="107" y="82"/>
                      <a:pt x="107" y="82"/>
                    </a:cubicBezTo>
                    <a:cubicBezTo>
                      <a:pt x="107" y="82"/>
                      <a:pt x="107" y="82"/>
                      <a:pt x="107" y="82"/>
                    </a:cubicBezTo>
                    <a:cubicBezTo>
                      <a:pt x="107" y="82"/>
                      <a:pt x="107" y="82"/>
                      <a:pt x="107" y="8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1100">
                <a:extLst>
                  <a:ext uri="{FF2B5EF4-FFF2-40B4-BE49-F238E27FC236}">
                    <a16:creationId xmlns:a16="http://schemas.microsoft.com/office/drawing/2014/main" id="{B09621F2-6B1A-4138-A412-F6570F821E79}"/>
                  </a:ext>
                </a:extLst>
              </p:cNvPr>
              <p:cNvSpPr>
                <a:spLocks/>
              </p:cNvSpPr>
              <p:nvPr/>
            </p:nvSpPr>
            <p:spPr bwMode="auto">
              <a:xfrm>
                <a:off x="965455" y="5138298"/>
                <a:ext cx="122094" cy="116784"/>
              </a:xfrm>
              <a:custGeom>
                <a:avLst/>
                <a:gdLst>
                  <a:gd name="T0" fmla="*/ 24 w 28"/>
                  <a:gd name="T1" fmla="*/ 17 h 28"/>
                  <a:gd name="T2" fmla="*/ 17 w 28"/>
                  <a:gd name="T3" fmla="*/ 24 h 28"/>
                  <a:gd name="T4" fmla="*/ 4 w 28"/>
                  <a:gd name="T5" fmla="*/ 24 h 28"/>
                  <a:gd name="T6" fmla="*/ 4 w 28"/>
                  <a:gd name="T7" fmla="*/ 24 h 28"/>
                  <a:gd name="T8" fmla="*/ 4 w 28"/>
                  <a:gd name="T9" fmla="*/ 11 h 28"/>
                  <a:gd name="T10" fmla="*/ 11 w 28"/>
                  <a:gd name="T11" fmla="*/ 3 h 28"/>
                  <a:gd name="T12" fmla="*/ 24 w 28"/>
                  <a:gd name="T13" fmla="*/ 3 h 28"/>
                  <a:gd name="T14" fmla="*/ 24 w 28"/>
                  <a:gd name="T15" fmla="*/ 3 h 28"/>
                  <a:gd name="T16" fmla="*/ 24 w 28"/>
                  <a:gd name="T17"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24" y="17"/>
                    </a:moveTo>
                    <a:cubicBezTo>
                      <a:pt x="17" y="24"/>
                      <a:pt x="17" y="24"/>
                      <a:pt x="17" y="24"/>
                    </a:cubicBezTo>
                    <a:cubicBezTo>
                      <a:pt x="13" y="28"/>
                      <a:pt x="7" y="28"/>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1101">
                <a:extLst>
                  <a:ext uri="{FF2B5EF4-FFF2-40B4-BE49-F238E27FC236}">
                    <a16:creationId xmlns:a16="http://schemas.microsoft.com/office/drawing/2014/main" id="{7CF54B05-09C6-4A85-8ED0-000C0C691D03}"/>
                  </a:ext>
                </a:extLst>
              </p:cNvPr>
              <p:cNvSpPr>
                <a:spLocks/>
              </p:cNvSpPr>
              <p:nvPr/>
            </p:nvSpPr>
            <p:spPr bwMode="auto">
              <a:xfrm>
                <a:off x="912371" y="5085214"/>
                <a:ext cx="11678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1102">
                <a:extLst>
                  <a:ext uri="{FF2B5EF4-FFF2-40B4-BE49-F238E27FC236}">
                    <a16:creationId xmlns:a16="http://schemas.microsoft.com/office/drawing/2014/main" id="{3C847437-9454-42AA-B025-B608AE0002E5}"/>
                  </a:ext>
                </a:extLst>
              </p:cNvPr>
              <p:cNvSpPr>
                <a:spLocks/>
              </p:cNvSpPr>
              <p:nvPr/>
            </p:nvSpPr>
            <p:spPr bwMode="auto">
              <a:xfrm>
                <a:off x="859288" y="5026824"/>
                <a:ext cx="116784" cy="116784"/>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103">
                <a:extLst>
                  <a:ext uri="{FF2B5EF4-FFF2-40B4-BE49-F238E27FC236}">
                    <a16:creationId xmlns:a16="http://schemas.microsoft.com/office/drawing/2014/main" id="{57ADCF2D-0EED-4C2C-8122-23255C07EB05}"/>
                  </a:ext>
                </a:extLst>
              </p:cNvPr>
              <p:cNvSpPr>
                <a:spLocks/>
              </p:cNvSpPr>
              <p:nvPr/>
            </p:nvSpPr>
            <p:spPr bwMode="auto">
              <a:xfrm>
                <a:off x="800894" y="4973740"/>
                <a:ext cx="122094" cy="111477"/>
              </a:xfrm>
              <a:custGeom>
                <a:avLst/>
                <a:gdLst>
                  <a:gd name="T0" fmla="*/ 24 w 28"/>
                  <a:gd name="T1" fmla="*/ 16 h 27"/>
                  <a:gd name="T2" fmla="*/ 17 w 28"/>
                  <a:gd name="T3" fmla="*/ 24 h 27"/>
                  <a:gd name="T4" fmla="*/ 4 w 28"/>
                  <a:gd name="T5" fmla="*/ 24 h 27"/>
                  <a:gd name="T6" fmla="*/ 4 w 28"/>
                  <a:gd name="T7" fmla="*/ 24 h 27"/>
                  <a:gd name="T8" fmla="*/ 4 w 28"/>
                  <a:gd name="T9" fmla="*/ 11 h 27"/>
                  <a:gd name="T10" fmla="*/ 11 w 28"/>
                  <a:gd name="T11" fmla="*/ 3 h 27"/>
                  <a:gd name="T12" fmla="*/ 24 w 28"/>
                  <a:gd name="T13" fmla="*/ 3 h 27"/>
                  <a:gd name="T14" fmla="*/ 24 w 28"/>
                  <a:gd name="T15" fmla="*/ 3 h 27"/>
                  <a:gd name="T16" fmla="*/ 24 w 28"/>
                  <a:gd name="T17"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24" y="16"/>
                    </a:moveTo>
                    <a:cubicBezTo>
                      <a:pt x="17" y="24"/>
                      <a:pt x="17" y="24"/>
                      <a:pt x="17" y="24"/>
                    </a:cubicBezTo>
                    <a:cubicBezTo>
                      <a:pt x="13" y="27"/>
                      <a:pt x="7" y="27"/>
                      <a:pt x="4" y="24"/>
                    </a:cubicBezTo>
                    <a:cubicBezTo>
                      <a:pt x="4" y="24"/>
                      <a:pt x="4" y="24"/>
                      <a:pt x="4" y="24"/>
                    </a:cubicBezTo>
                    <a:cubicBezTo>
                      <a:pt x="0" y="20"/>
                      <a:pt x="0" y="14"/>
                      <a:pt x="4" y="11"/>
                    </a:cubicBezTo>
                    <a:cubicBezTo>
                      <a:pt x="11" y="3"/>
                      <a:pt x="11" y="3"/>
                      <a:pt x="11" y="3"/>
                    </a:cubicBezTo>
                    <a:cubicBezTo>
                      <a:pt x="15" y="0"/>
                      <a:pt x="20" y="0"/>
                      <a:pt x="24" y="3"/>
                    </a:cubicBezTo>
                    <a:cubicBezTo>
                      <a:pt x="24" y="3"/>
                      <a:pt x="24" y="3"/>
                      <a:pt x="24" y="3"/>
                    </a:cubicBezTo>
                    <a:cubicBezTo>
                      <a:pt x="28" y="7"/>
                      <a:pt x="28" y="13"/>
                      <a:pt x="24" y="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104">
                <a:extLst>
                  <a:ext uri="{FF2B5EF4-FFF2-40B4-BE49-F238E27FC236}">
                    <a16:creationId xmlns:a16="http://schemas.microsoft.com/office/drawing/2014/main" id="{138FCA74-3821-438C-BAA2-D141D2DC1A72}"/>
                  </a:ext>
                </a:extLst>
              </p:cNvPr>
              <p:cNvSpPr>
                <a:spLocks/>
              </p:cNvSpPr>
              <p:nvPr/>
            </p:nvSpPr>
            <p:spPr bwMode="auto">
              <a:xfrm>
                <a:off x="933605" y="4729555"/>
                <a:ext cx="398130" cy="260112"/>
              </a:xfrm>
              <a:custGeom>
                <a:avLst/>
                <a:gdLst>
                  <a:gd name="T0" fmla="*/ 49 w 94"/>
                  <a:gd name="T1" fmla="*/ 0 h 62"/>
                  <a:gd name="T2" fmla="*/ 10 w 94"/>
                  <a:gd name="T3" fmla="*/ 15 h 62"/>
                  <a:gd name="T4" fmla="*/ 8 w 94"/>
                  <a:gd name="T5" fmla="*/ 18 h 62"/>
                  <a:gd name="T6" fmla="*/ 1 w 94"/>
                  <a:gd name="T7" fmla="*/ 38 h 62"/>
                  <a:gd name="T8" fmla="*/ 0 w 94"/>
                  <a:gd name="T9" fmla="*/ 43 h 62"/>
                  <a:gd name="T10" fmla="*/ 2 w 94"/>
                  <a:gd name="T11" fmla="*/ 49 h 62"/>
                  <a:gd name="T12" fmla="*/ 9 w 94"/>
                  <a:gd name="T13" fmla="*/ 52 h 62"/>
                  <a:gd name="T14" fmla="*/ 22 w 94"/>
                  <a:gd name="T15" fmla="*/ 39 h 62"/>
                  <a:gd name="T16" fmla="*/ 35 w 94"/>
                  <a:gd name="T17" fmla="*/ 25 h 62"/>
                  <a:gd name="T18" fmla="*/ 41 w 94"/>
                  <a:gd name="T19" fmla="*/ 28 h 62"/>
                  <a:gd name="T20" fmla="*/ 73 w 94"/>
                  <a:gd name="T21" fmla="*/ 60 h 62"/>
                  <a:gd name="T22" fmla="*/ 79 w 94"/>
                  <a:gd name="T23" fmla="*/ 60 h 62"/>
                  <a:gd name="T24" fmla="*/ 93 w 94"/>
                  <a:gd name="T25" fmla="*/ 46 h 62"/>
                  <a:gd name="T26" fmla="*/ 93 w 94"/>
                  <a:gd name="T27" fmla="*/ 40 h 62"/>
                  <a:gd name="T28" fmla="*/ 53 w 94"/>
                  <a:gd name="T29" fmla="*/ 1 h 62"/>
                  <a:gd name="T30" fmla="*/ 49 w 94"/>
                  <a:gd name="T3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 h="62">
                    <a:moveTo>
                      <a:pt x="49" y="0"/>
                    </a:moveTo>
                    <a:cubicBezTo>
                      <a:pt x="10" y="15"/>
                      <a:pt x="10" y="15"/>
                      <a:pt x="10" y="15"/>
                    </a:cubicBezTo>
                    <a:cubicBezTo>
                      <a:pt x="9" y="16"/>
                      <a:pt x="8" y="17"/>
                      <a:pt x="8" y="18"/>
                    </a:cubicBezTo>
                    <a:cubicBezTo>
                      <a:pt x="1" y="38"/>
                      <a:pt x="1" y="38"/>
                      <a:pt x="1" y="38"/>
                    </a:cubicBezTo>
                    <a:cubicBezTo>
                      <a:pt x="0" y="39"/>
                      <a:pt x="0" y="41"/>
                      <a:pt x="0" y="43"/>
                    </a:cubicBezTo>
                    <a:cubicBezTo>
                      <a:pt x="0" y="45"/>
                      <a:pt x="1" y="48"/>
                      <a:pt x="2" y="49"/>
                    </a:cubicBezTo>
                    <a:cubicBezTo>
                      <a:pt x="4" y="51"/>
                      <a:pt x="6" y="52"/>
                      <a:pt x="9" y="52"/>
                    </a:cubicBezTo>
                    <a:cubicBezTo>
                      <a:pt x="16" y="52"/>
                      <a:pt x="22" y="46"/>
                      <a:pt x="22" y="39"/>
                    </a:cubicBezTo>
                    <a:cubicBezTo>
                      <a:pt x="22" y="31"/>
                      <a:pt x="28" y="25"/>
                      <a:pt x="35" y="25"/>
                    </a:cubicBezTo>
                    <a:cubicBezTo>
                      <a:pt x="37" y="25"/>
                      <a:pt x="40" y="26"/>
                      <a:pt x="41" y="28"/>
                    </a:cubicBezTo>
                    <a:cubicBezTo>
                      <a:pt x="73" y="60"/>
                      <a:pt x="73" y="60"/>
                      <a:pt x="73" y="60"/>
                    </a:cubicBezTo>
                    <a:cubicBezTo>
                      <a:pt x="75" y="62"/>
                      <a:pt x="78" y="62"/>
                      <a:pt x="79" y="60"/>
                    </a:cubicBezTo>
                    <a:cubicBezTo>
                      <a:pt x="83" y="56"/>
                      <a:pt x="89" y="50"/>
                      <a:pt x="93" y="46"/>
                    </a:cubicBezTo>
                    <a:cubicBezTo>
                      <a:pt x="94" y="45"/>
                      <a:pt x="94" y="42"/>
                      <a:pt x="93" y="40"/>
                    </a:cubicBezTo>
                    <a:cubicBezTo>
                      <a:pt x="53" y="1"/>
                      <a:pt x="53" y="1"/>
                      <a:pt x="53" y="1"/>
                    </a:cubicBezTo>
                    <a:cubicBezTo>
                      <a:pt x="52" y="0"/>
                      <a:pt x="51" y="0"/>
                      <a:pt x="4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1340EF7-2650-40FD-8052-9DC6271E74A1}"/>
              </a:ext>
            </a:extLst>
          </p:cNvPr>
          <p:cNvGrpSpPr/>
          <p:nvPr/>
        </p:nvGrpSpPr>
        <p:grpSpPr>
          <a:xfrm>
            <a:off x="8854842" y="2338207"/>
            <a:ext cx="479671" cy="754511"/>
            <a:chOff x="8681142" y="2197978"/>
            <a:chExt cx="470308" cy="739784"/>
          </a:xfrm>
        </p:grpSpPr>
        <p:sp>
          <p:nvSpPr>
            <p:cNvPr id="79" name="TextBox 78">
              <a:extLst>
                <a:ext uri="{FF2B5EF4-FFF2-40B4-BE49-F238E27FC236}">
                  <a16:creationId xmlns:a16="http://schemas.microsoft.com/office/drawing/2014/main" id="{4688D89E-7E68-4006-B595-09990A39875D}"/>
                </a:ext>
              </a:extLst>
            </p:cNvPr>
            <p:cNvSpPr txBox="1"/>
            <p:nvPr/>
          </p:nvSpPr>
          <p:spPr>
            <a:xfrm>
              <a:off x="8803284" y="2768228"/>
              <a:ext cx="226024"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IoT</a:t>
              </a:r>
            </a:p>
          </p:txBody>
        </p:sp>
        <p:grpSp>
          <p:nvGrpSpPr>
            <p:cNvPr id="117" name="Group 116">
              <a:extLst>
                <a:ext uri="{FF2B5EF4-FFF2-40B4-BE49-F238E27FC236}">
                  <a16:creationId xmlns:a16="http://schemas.microsoft.com/office/drawing/2014/main" id="{9804CBDA-256D-4065-A4F6-305F0F860C2C}"/>
                </a:ext>
              </a:extLst>
            </p:cNvPr>
            <p:cNvGrpSpPr/>
            <p:nvPr/>
          </p:nvGrpSpPr>
          <p:grpSpPr>
            <a:xfrm>
              <a:off x="8681142" y="2197978"/>
              <a:ext cx="470308" cy="474299"/>
              <a:chOff x="10351024" y="3989686"/>
              <a:chExt cx="379641" cy="382863"/>
            </a:xfrm>
          </p:grpSpPr>
          <p:sp>
            <p:nvSpPr>
              <p:cNvPr id="118" name="Rectangle 117">
                <a:extLst>
                  <a:ext uri="{FF2B5EF4-FFF2-40B4-BE49-F238E27FC236}">
                    <a16:creationId xmlns:a16="http://schemas.microsoft.com/office/drawing/2014/main" id="{264D5B97-B74D-423F-B103-9A8B66741F9F}"/>
                  </a:ext>
                </a:extLst>
              </p:cNvPr>
              <p:cNvSpPr/>
              <p:nvPr/>
            </p:nvSpPr>
            <p:spPr bwMode="auto">
              <a:xfrm rot="19125560" flipH="1">
                <a:off x="10481265"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9EE871BB-CB7A-464B-AA73-74E1D876940B}"/>
                  </a:ext>
                </a:extLst>
              </p:cNvPr>
              <p:cNvSpPr/>
              <p:nvPr/>
            </p:nvSpPr>
            <p:spPr bwMode="auto">
              <a:xfrm rot="2161206" flipH="1">
                <a:off x="10595091"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354AA321-B1C9-4A9C-BBFA-F86E9C3086B0}"/>
                  </a:ext>
                </a:extLst>
              </p:cNvPr>
              <p:cNvSpPr/>
              <p:nvPr/>
            </p:nvSpPr>
            <p:spPr bwMode="auto">
              <a:xfrm rot="3931757" flipH="1">
                <a:off x="10456452" y="4159000"/>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6FE9C6-0275-4C73-BC23-F87F0959A1F6}"/>
                  </a:ext>
                </a:extLst>
              </p:cNvPr>
              <p:cNvSpPr/>
              <p:nvPr/>
            </p:nvSpPr>
            <p:spPr bwMode="auto">
              <a:xfrm rot="16538738" flipH="1">
                <a:off x="10611276" y="4124704"/>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AB3BD219-B262-4208-B25F-B9A575AB7947}"/>
                  </a:ext>
                </a:extLst>
              </p:cNvPr>
              <p:cNvSpPr/>
              <p:nvPr/>
            </p:nvSpPr>
            <p:spPr bwMode="auto">
              <a:xfrm rot="20658908" flipH="1">
                <a:off x="10562418"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097033BA-6048-46F2-8B8F-9CD8671DE2F4}"/>
                  </a:ext>
                </a:extLst>
              </p:cNvPr>
              <p:cNvGrpSpPr/>
              <p:nvPr/>
            </p:nvGrpSpPr>
            <p:grpSpPr>
              <a:xfrm>
                <a:off x="10351024" y="3989686"/>
                <a:ext cx="379641" cy="382863"/>
                <a:chOff x="10351024" y="3989686"/>
                <a:chExt cx="379641" cy="382863"/>
              </a:xfrm>
            </p:grpSpPr>
            <p:sp>
              <p:nvSpPr>
                <p:cNvPr id="124" name="Oval 123">
                  <a:extLst>
                    <a:ext uri="{FF2B5EF4-FFF2-40B4-BE49-F238E27FC236}">
                      <a16:creationId xmlns:a16="http://schemas.microsoft.com/office/drawing/2014/main" id="{14FF4DDA-064D-4553-9E53-C521EE389D13}"/>
                    </a:ext>
                  </a:extLst>
                </p:cNvPr>
                <p:cNvSpPr/>
                <p:nvPr/>
              </p:nvSpPr>
              <p:spPr bwMode="auto">
                <a:xfrm>
                  <a:off x="10471034" y="4114134"/>
                  <a:ext cx="139621" cy="13962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172D9A3B-10A2-4628-8B62-C5AAF0812935}"/>
                    </a:ext>
                  </a:extLst>
                </p:cNvPr>
                <p:cNvSpPr/>
                <p:nvPr/>
              </p:nvSpPr>
              <p:spPr bwMode="auto">
                <a:xfrm>
                  <a:off x="10598471" y="398968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16367678-DAEC-4698-AD7F-D1D9349DE8F3}"/>
                    </a:ext>
                  </a:extLst>
                </p:cNvPr>
                <p:cNvSpPr/>
                <p:nvPr/>
              </p:nvSpPr>
              <p:spPr bwMode="auto">
                <a:xfrm>
                  <a:off x="10399552" y="4016582"/>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DABA064B-A733-4DAB-817C-C26CBC9A3ACB}"/>
                    </a:ext>
                  </a:extLst>
                </p:cNvPr>
                <p:cNvSpPr/>
                <p:nvPr/>
              </p:nvSpPr>
              <p:spPr bwMode="auto">
                <a:xfrm>
                  <a:off x="10351024" y="421113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7C5D6F7B-E798-412C-B45B-E829E7C9B90A}"/>
                    </a:ext>
                  </a:extLst>
                </p:cNvPr>
                <p:cNvSpPr/>
                <p:nvPr/>
              </p:nvSpPr>
              <p:spPr bwMode="auto">
                <a:xfrm>
                  <a:off x="10645422" y="4161163"/>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1B0CE123-53A9-486D-B78E-521853C27304}"/>
                    </a:ext>
                  </a:extLst>
                </p:cNvPr>
                <p:cNvSpPr/>
                <p:nvPr/>
              </p:nvSpPr>
              <p:spPr bwMode="auto">
                <a:xfrm>
                  <a:off x="10548422" y="4287306"/>
                  <a:ext cx="85243" cy="852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nvGrpSpPr>
          <p:cNvPr id="16" name="Group 15">
            <a:extLst>
              <a:ext uri="{FF2B5EF4-FFF2-40B4-BE49-F238E27FC236}">
                <a16:creationId xmlns:a16="http://schemas.microsoft.com/office/drawing/2014/main" id="{FDFECD2B-4023-4E5E-9428-DB9E21610811}"/>
              </a:ext>
            </a:extLst>
          </p:cNvPr>
          <p:cNvGrpSpPr/>
          <p:nvPr/>
        </p:nvGrpSpPr>
        <p:grpSpPr>
          <a:xfrm>
            <a:off x="8881491" y="4569189"/>
            <a:ext cx="622249" cy="701639"/>
            <a:chOff x="8686250" y="4469494"/>
            <a:chExt cx="610103" cy="687944"/>
          </a:xfrm>
        </p:grpSpPr>
        <p:sp>
          <p:nvSpPr>
            <p:cNvPr id="78" name="TextBox 77">
              <a:extLst>
                <a:ext uri="{FF2B5EF4-FFF2-40B4-BE49-F238E27FC236}">
                  <a16:creationId xmlns:a16="http://schemas.microsoft.com/office/drawing/2014/main" id="{FB8C39A7-F490-42B0-841C-A15F6149DB57}"/>
                </a:ext>
              </a:extLst>
            </p:cNvPr>
            <p:cNvSpPr txBox="1"/>
            <p:nvPr/>
          </p:nvSpPr>
          <p:spPr>
            <a:xfrm>
              <a:off x="8686250" y="4987904"/>
              <a:ext cx="610103" cy="169534"/>
            </a:xfrm>
            <a:prstGeom prst="rect">
              <a:avLst/>
            </a:prstGeom>
            <a:noFill/>
          </p:spPr>
          <p:txBody>
            <a:bodyPr wrap="none" lIns="0" tIns="0" rIns="0" bIns="0" rtlCol="0" anchor="t" anchorCtr="0">
              <a:spAutoFit/>
            </a:bodyPr>
            <a:lstStyle>
              <a:defPPr>
                <a:defRPr lang="en-US"/>
              </a:defPPr>
              <a:lvl1pPr algn="ctr" defTabSz="914367">
                <a:lnSpc>
                  <a:spcPct val="90000"/>
                </a:lnSpc>
                <a:spcAft>
                  <a:spcPts val="588"/>
                </a:spcAft>
                <a:defRPr sz="1400">
                  <a:gradFill>
                    <a:gsLst>
                      <a:gs pos="2917">
                        <a:srgbClr val="282828"/>
                      </a:gs>
                      <a:gs pos="30000">
                        <a:srgbClr val="282828"/>
                      </a:gs>
                    </a:gsLst>
                    <a:lin ang="5400000" scaled="0"/>
                  </a:gradFill>
                  <a:latin typeface="Segoe UI Semibold"/>
                </a:defRPr>
              </a:lvl1p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224" b="0" i="0" u="none" strike="noStrike" kern="1200" cap="none" spc="0" normalizeH="0" baseline="0" noProof="0">
                  <a:ln>
                    <a:noFill/>
                  </a:ln>
                  <a:solidFill>
                    <a:srgbClr val="000000"/>
                  </a:solidFill>
                  <a:effectLst/>
                  <a:uLnTx/>
                  <a:uFillTx/>
                  <a:latin typeface="Segoe UI Semibold"/>
                  <a:ea typeface="+mn-ea"/>
                  <a:cs typeface="+mn-cs"/>
                </a:rPr>
                <a:t>Network</a:t>
              </a:r>
            </a:p>
          </p:txBody>
        </p:sp>
        <p:pic>
          <p:nvPicPr>
            <p:cNvPr id="133" name="Picture 132">
              <a:extLst>
                <a:ext uri="{FF2B5EF4-FFF2-40B4-BE49-F238E27FC236}">
                  <a16:creationId xmlns:a16="http://schemas.microsoft.com/office/drawing/2014/main" id="{E5EAF6B4-09B7-403A-BF65-05A29CB03AC5}"/>
                </a:ext>
              </a:extLst>
            </p:cNvPr>
            <p:cNvPicPr>
              <a:picLocks noChangeAspect="1"/>
            </p:cNvPicPr>
            <p:nvPr/>
          </p:nvPicPr>
          <p:blipFill>
            <a:blip r:embed="rId10"/>
            <a:stretch>
              <a:fillRect/>
            </a:stretch>
          </p:blipFill>
          <p:spPr>
            <a:xfrm>
              <a:off x="8802317" y="4469494"/>
              <a:ext cx="377969" cy="377969"/>
            </a:xfrm>
            <a:prstGeom prst="rect">
              <a:avLst/>
            </a:prstGeom>
          </p:spPr>
        </p:pic>
      </p:grpSp>
    </p:spTree>
    <p:extLst>
      <p:ext uri="{BB962C8B-B14F-4D97-AF65-F5344CB8AC3E}">
        <p14:creationId xmlns:p14="http://schemas.microsoft.com/office/powerpoint/2010/main" val="179690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Sentinel</a:t>
            </a:r>
          </a:p>
        </p:txBody>
      </p:sp>
      <p:pic>
        <p:nvPicPr>
          <p:cNvPr id="12" name="Picture 11">
            <a:extLst>
              <a:ext uri="{FF2B5EF4-FFF2-40B4-BE49-F238E27FC236}">
                <a16:creationId xmlns:a16="http://schemas.microsoft.com/office/drawing/2014/main" id="{E6BBF39F-E0C3-4DE9-907E-7959433DD9FE}"/>
              </a:ext>
            </a:extLst>
          </p:cNvPr>
          <p:cNvPicPr>
            <a:picLocks noChangeAspect="1"/>
          </p:cNvPicPr>
          <p:nvPr/>
        </p:nvPicPr>
        <p:blipFill>
          <a:blip r:embed="rId5"/>
          <a:stretch>
            <a:fillRect/>
          </a:stretch>
        </p:blipFill>
        <p:spPr>
          <a:xfrm>
            <a:off x="4551934" y="1004935"/>
            <a:ext cx="8028576" cy="4516074"/>
          </a:xfrm>
          <a:prstGeom prst="rect">
            <a:avLst/>
          </a:prstGeom>
        </p:spPr>
      </p:pic>
    </p:spTree>
    <p:extLst>
      <p:ext uri="{BB962C8B-B14F-4D97-AF65-F5344CB8AC3E}">
        <p14:creationId xmlns:p14="http://schemas.microsoft.com/office/powerpoint/2010/main" val="3325330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53181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Sentinel</a:t>
            </a:r>
          </a:p>
        </p:txBody>
      </p:sp>
      <p:pic>
        <p:nvPicPr>
          <p:cNvPr id="6" name="Picture 5">
            <a:extLst>
              <a:ext uri="{FF2B5EF4-FFF2-40B4-BE49-F238E27FC236}">
                <a16:creationId xmlns:a16="http://schemas.microsoft.com/office/drawing/2014/main" id="{61962E46-3944-412D-815D-91BAA5146B48}"/>
              </a:ext>
            </a:extLst>
          </p:cNvPr>
          <p:cNvPicPr>
            <a:picLocks noChangeAspect="1"/>
          </p:cNvPicPr>
          <p:nvPr/>
        </p:nvPicPr>
        <p:blipFill>
          <a:blip r:embed="rId5"/>
          <a:stretch>
            <a:fillRect/>
          </a:stretch>
        </p:blipFill>
        <p:spPr>
          <a:xfrm>
            <a:off x="5191522" y="1690438"/>
            <a:ext cx="6674585" cy="36136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521471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Design Recommendations</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569977"/>
            <a:ext cx="7623143" cy="4401205"/>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Map regulatory and compliance requirements to Azure Policy definitions and Azure role assignments</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Establish Azure Policy definitions at the top-level root management group so that they can be assigned at inherited scopes</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Use built-in policies where possible to minimize operational overhead</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a:t>
            </a:r>
            <a:r>
              <a:rPr kumimoji="0" lang="en-US" sz="1400" b="0" i="0" u="none" strike="noStrike" kern="1200" cap="none" spc="0" normalizeH="0" baseline="0" noProof="0" err="1">
                <a:ln>
                  <a:noFill/>
                </a:ln>
                <a:solidFill>
                  <a:srgbClr val="24292E"/>
                </a:solidFill>
                <a:effectLst/>
                <a:uLnTx/>
                <a:uFillTx/>
                <a:latin typeface="Segoe UI"/>
                <a:ea typeface="+mn-ea"/>
                <a:cs typeface="+mn-cs"/>
              </a:rPr>
              <a:t>DeployIfNotExist</a:t>
            </a:r>
            <a:r>
              <a:rPr kumimoji="0" lang="en-US" sz="1400" b="0" i="0" u="none" strike="noStrike" kern="1200" cap="none" spc="0" normalizeH="0" baseline="0" noProof="0">
                <a:ln>
                  <a:noFill/>
                </a:ln>
                <a:solidFill>
                  <a:srgbClr val="24292E"/>
                </a:solidFill>
                <a:effectLst/>
                <a:uLnTx/>
                <a:uFillTx/>
                <a:latin typeface="Segoe UI"/>
                <a:ea typeface="+mn-ea"/>
                <a:cs typeface="+mn-cs"/>
              </a:rPr>
              <a:t> Policy to control configuration management</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Centralized monitoring and auditing with Log Analytics, Azure Security Center, Sentinel</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Security Center standard enabled through policy</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Continuous Export for archival, retention, and integration with SIEM/SOAR</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p:txBody>
      </p:sp>
    </p:spTree>
    <p:extLst>
      <p:ext uri="{BB962C8B-B14F-4D97-AF65-F5344CB8AC3E}">
        <p14:creationId xmlns:p14="http://schemas.microsoft.com/office/powerpoint/2010/main" val="189260890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456091" y="3353389"/>
            <a:ext cx="7313508" cy="677108"/>
          </a:xfrm>
        </p:spPr>
        <p:txBody>
          <a:bodyPr/>
          <a:lstStyle/>
          <a:p>
            <a:r>
              <a:rPr lang="en-US" sz="3200"/>
              <a:t>Azure Security Benchmark </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33760344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3F0208-958E-4295-BB8A-9E301ED0FA79}"/>
              </a:ext>
            </a:extLst>
          </p:cNvPr>
          <p:cNvSpPr>
            <a:spLocks noGrp="1"/>
          </p:cNvSpPr>
          <p:nvPr>
            <p:ph type="body" sz="quarter" idx="10"/>
          </p:nvPr>
        </p:nvSpPr>
        <p:spPr>
          <a:xfrm>
            <a:off x="5296843" y="4427169"/>
            <a:ext cx="6538776" cy="1130053"/>
          </a:xfrm>
        </p:spPr>
        <p:txBody>
          <a:bodyPr/>
          <a:lstStyle/>
          <a:p>
            <a:pPr marL="373039" indent="-349724">
              <a:spcBef>
                <a:spcPts val="0"/>
              </a:spcBef>
              <a:spcAft>
                <a:spcPts val="0"/>
              </a:spcAft>
              <a:buFont typeface="Wingdings" panose="05000000000000000000" pitchFamily="2" charset="2"/>
              <a:buChar char="q"/>
            </a:pPr>
            <a:r>
              <a:rPr lang="en-US" sz="1836">
                <a:latin typeface="+mn-lt"/>
              </a:rPr>
              <a:t>Organizations rely on the CIS/NIST Controls security best practices to improve their cyber defenses</a:t>
            </a:r>
          </a:p>
          <a:p>
            <a:pPr marL="373039" indent="-349724">
              <a:spcBef>
                <a:spcPts val="0"/>
              </a:spcBef>
              <a:spcAft>
                <a:spcPts val="0"/>
              </a:spcAft>
              <a:buFont typeface="Wingdings" panose="05000000000000000000" pitchFamily="2" charset="2"/>
              <a:buChar char="q"/>
            </a:pPr>
            <a:r>
              <a:rPr lang="en-US" sz="1836">
                <a:latin typeface="+mn-lt"/>
              </a:rPr>
              <a:t>We have made this process easier on customers</a:t>
            </a:r>
          </a:p>
          <a:p>
            <a:pPr marL="373039" indent="-349724">
              <a:spcBef>
                <a:spcPts val="0"/>
              </a:spcBef>
              <a:spcAft>
                <a:spcPts val="0"/>
              </a:spcAft>
              <a:buFont typeface="Wingdings" panose="05000000000000000000" pitchFamily="2" charset="2"/>
              <a:buChar char="q"/>
            </a:pPr>
            <a:r>
              <a:rPr lang="en-US" sz="1836">
                <a:latin typeface="+mn-lt"/>
              </a:rPr>
              <a:t>Top 100 Azure offer baselines published by the end of 2020 </a:t>
            </a:r>
          </a:p>
        </p:txBody>
      </p:sp>
      <p:sp>
        <p:nvSpPr>
          <p:cNvPr id="3" name="Title 2">
            <a:extLst>
              <a:ext uri="{FF2B5EF4-FFF2-40B4-BE49-F238E27FC236}">
                <a16:creationId xmlns:a16="http://schemas.microsoft.com/office/drawing/2014/main" id="{8A3E8D7C-9D5E-462D-B06F-E8DBE0B2F727}"/>
              </a:ext>
            </a:extLst>
          </p:cNvPr>
          <p:cNvSpPr>
            <a:spLocks noGrp="1"/>
          </p:cNvSpPr>
          <p:nvPr>
            <p:ph type="title"/>
          </p:nvPr>
        </p:nvSpPr>
        <p:spPr>
          <a:xfrm>
            <a:off x="1483757" y="845753"/>
            <a:ext cx="2983258" cy="1661609"/>
          </a:xfrm>
        </p:spPr>
        <p:txBody>
          <a:bodyPr/>
          <a:lstStyle/>
          <a:p>
            <a:r>
              <a:rPr lang="en-GB"/>
              <a:t>Security, Governance &amp; Compliance</a:t>
            </a:r>
            <a:endParaRPr lang="en-US"/>
          </a:p>
        </p:txBody>
      </p:sp>
      <p:pic>
        <p:nvPicPr>
          <p:cNvPr id="7" name="Picture 6">
            <a:extLst>
              <a:ext uri="{FF2B5EF4-FFF2-40B4-BE49-F238E27FC236}">
                <a16:creationId xmlns:a16="http://schemas.microsoft.com/office/drawing/2014/main" id="{0E3370C1-19CC-4AD6-954E-9551D30D0B4D}"/>
              </a:ext>
            </a:extLst>
          </p:cNvPr>
          <p:cNvPicPr>
            <a:picLocks noChangeAspect="1"/>
          </p:cNvPicPr>
          <p:nvPr/>
        </p:nvPicPr>
        <p:blipFill>
          <a:blip r:embed="rId3"/>
          <a:stretch>
            <a:fillRect/>
          </a:stretch>
        </p:blipFill>
        <p:spPr>
          <a:xfrm>
            <a:off x="5050729" y="770411"/>
            <a:ext cx="6784890" cy="31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00935FEC-9DE9-4965-9BC5-2AB0BF494227}"/>
              </a:ext>
            </a:extLst>
          </p:cNvPr>
          <p:cNvGrpSpPr/>
          <p:nvPr/>
        </p:nvGrpSpPr>
        <p:grpSpPr>
          <a:xfrm>
            <a:off x="354742" y="641276"/>
            <a:ext cx="933071" cy="933071"/>
            <a:chOff x="5638570" y="2971571"/>
            <a:chExt cx="914859" cy="914859"/>
          </a:xfrm>
        </p:grpSpPr>
        <p:sp>
          <p:nvSpPr>
            <p:cNvPr id="9" name="Oval 8">
              <a:extLst>
                <a:ext uri="{FF2B5EF4-FFF2-40B4-BE49-F238E27FC236}">
                  <a16:creationId xmlns:a16="http://schemas.microsoft.com/office/drawing/2014/main" id="{2F3B701C-9968-4037-8FB2-43EF4B2779C5}"/>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ectangle 9" descr="Lock">
              <a:extLst>
                <a:ext uri="{FF2B5EF4-FFF2-40B4-BE49-F238E27FC236}">
                  <a16:creationId xmlns:a16="http://schemas.microsoft.com/office/drawing/2014/main" id="{E03D1ED3-CC85-44E2-A60B-7A95D0150B87}"/>
                </a:ext>
              </a:extLst>
            </p:cNvPr>
            <p:cNvSpPr/>
            <p:nvPr/>
          </p:nvSpPr>
          <p:spPr>
            <a:xfrm>
              <a:off x="5830690" y="3163691"/>
              <a:ext cx="530618" cy="53061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2" name="TextBox 11">
            <a:extLst>
              <a:ext uri="{FF2B5EF4-FFF2-40B4-BE49-F238E27FC236}">
                <a16:creationId xmlns:a16="http://schemas.microsoft.com/office/drawing/2014/main" id="{E742A8FE-E03F-48BE-AD53-BA819C9B8283}"/>
              </a:ext>
            </a:extLst>
          </p:cNvPr>
          <p:cNvSpPr txBox="1"/>
          <p:nvPr/>
        </p:nvSpPr>
        <p:spPr>
          <a:xfrm>
            <a:off x="237047" y="5653458"/>
            <a:ext cx="3190033" cy="990628"/>
          </a:xfrm>
          <a:prstGeom prst="rect">
            <a:avLst/>
          </a:prstGeom>
          <a:no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Benchmarks</a:t>
            </a:r>
          </a:p>
        </p:txBody>
      </p:sp>
    </p:spTree>
    <p:extLst>
      <p:ext uri="{BB962C8B-B14F-4D97-AF65-F5344CB8AC3E}">
        <p14:creationId xmlns:p14="http://schemas.microsoft.com/office/powerpoint/2010/main" val="34185216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298094" y="339721"/>
            <a:ext cx="11886192" cy="564947"/>
          </a:xfrm>
        </p:spPr>
        <p:txBody>
          <a:bodyPr/>
          <a:lstStyle/>
          <a:p>
            <a:pPr lvl="0"/>
            <a:r>
              <a:rPr lang="en-US"/>
              <a:t>Assume and Prevent Breach Execution</a:t>
            </a:r>
            <a:endParaRPr lang="en-US" sz="3998">
              <a:solidFill>
                <a:schemeClr val="accent1"/>
              </a:solidFill>
              <a:latin typeface="+mn-lt"/>
            </a:endParaRPr>
          </a:p>
        </p:txBody>
      </p:sp>
      <p:sp>
        <p:nvSpPr>
          <p:cNvPr id="57" name="Freeform 9"/>
          <p:cNvSpPr>
            <a:spLocks noChangeAspect="1" noEditPoints="1"/>
          </p:cNvSpPr>
          <p:nvPr/>
        </p:nvSpPr>
        <p:spPr bwMode="auto">
          <a:xfrm>
            <a:off x="12635600" y="2376082"/>
            <a:ext cx="635185" cy="915096"/>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tx1"/>
          </a:solidFill>
        </p:spPr>
        <p:txBody>
          <a:bodyPr vert="horz" wrap="square" lIns="91414" tIns="91414" rIns="91414" bIns="274242" numCol="1" anchor="b"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5"/>
          <p:cNvSpPr/>
          <p:nvPr/>
        </p:nvSpPr>
        <p:spPr bwMode="auto">
          <a:xfrm>
            <a:off x="276326" y="2067111"/>
            <a:ext cx="6943650" cy="4455110"/>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1414" tIns="182828" rIns="1188383" bIns="45706" numCol="1" rtlCol="0" anchor="t"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28513" marR="0" lvl="0" indent="-228513" algn="l" defTabSz="913699" rtl="0" eaLnBrk="1" fontAlgn="auto" latinLnBrk="0" hangingPunct="1">
              <a:lnSpc>
                <a:spcPct val="100000"/>
              </a:lnSpc>
              <a:spcBef>
                <a:spcPts val="1198"/>
              </a:spcBef>
              <a:spcAft>
                <a:spcPts val="0"/>
              </a:spcAft>
              <a:buClrTx/>
              <a:buSzTx/>
              <a:buFont typeface="Arial" panose="020B0604020202020204" pitchFamily="34" charset="0"/>
              <a:buChar char="•"/>
              <a:tabLst/>
              <a:defRPr/>
            </a:pPr>
            <a:endParaRPr kumimoji="0" lang="en-IN" sz="1800" b="0" i="0" u="none" strike="noStrike" kern="1200" cap="none" spc="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endParaRPr>
          </a:p>
        </p:txBody>
      </p:sp>
      <p:sp>
        <p:nvSpPr>
          <p:cNvPr id="132" name="Rectangle 131"/>
          <p:cNvSpPr/>
          <p:nvPr/>
        </p:nvSpPr>
        <p:spPr bwMode="auto">
          <a:xfrm>
            <a:off x="276325" y="3964779"/>
            <a:ext cx="6359491" cy="6754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585"/>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Blue Team | Assume Breach </a:t>
            </a:r>
          </a:p>
        </p:txBody>
      </p:sp>
      <p:sp>
        <p:nvSpPr>
          <p:cNvPr id="60" name="Freeform 59"/>
          <p:cNvSpPr/>
          <p:nvPr/>
        </p:nvSpPr>
        <p:spPr bwMode="auto">
          <a:xfrm>
            <a:off x="6345098" y="1456356"/>
            <a:ext cx="5817420" cy="5065865"/>
          </a:xfrm>
          <a:custGeom>
            <a:avLst/>
            <a:gdLst>
              <a:gd name="connsiteX0" fmla="*/ 727433 w 7950592"/>
              <a:gd name="connsiteY0" fmla="*/ 0 h 5067300"/>
              <a:gd name="connsiteX1" fmla="*/ 2789082 w 7950592"/>
              <a:gd name="connsiteY1" fmla="*/ 0 h 5067300"/>
              <a:gd name="connsiteX2" fmla="*/ 5906346 w 7950592"/>
              <a:gd name="connsiteY2" fmla="*/ 0 h 5067300"/>
              <a:gd name="connsiteX3" fmla="*/ 7371155 w 7950592"/>
              <a:gd name="connsiteY3" fmla="*/ 0 h 5067300"/>
              <a:gd name="connsiteX4" fmla="*/ 7950592 w 7950592"/>
              <a:gd name="connsiteY4" fmla="*/ 0 h 5067300"/>
              <a:gd name="connsiteX5" fmla="*/ 7950592 w 7950592"/>
              <a:gd name="connsiteY5" fmla="*/ 5067300 h 5067300"/>
              <a:gd name="connsiteX6" fmla="*/ 7371155 w 7950592"/>
              <a:gd name="connsiteY6" fmla="*/ 5067300 h 5067300"/>
              <a:gd name="connsiteX7" fmla="*/ 5906346 w 7950592"/>
              <a:gd name="connsiteY7" fmla="*/ 5067300 h 5067300"/>
              <a:gd name="connsiteX8" fmla="*/ 2789082 w 7950592"/>
              <a:gd name="connsiteY8" fmla="*/ 5067300 h 5067300"/>
              <a:gd name="connsiteX9" fmla="*/ 2778691 w 7950592"/>
              <a:gd name="connsiteY9" fmla="*/ 5067300 h 5067300"/>
              <a:gd name="connsiteX10" fmla="*/ 727433 w 7950592"/>
              <a:gd name="connsiteY10" fmla="*/ 5067300 h 5067300"/>
              <a:gd name="connsiteX11" fmla="*/ 717948 w 7950592"/>
              <a:gd name="connsiteY11" fmla="*/ 5067300 h 5067300"/>
              <a:gd name="connsiteX12" fmla="*/ 636226 w 7950592"/>
              <a:gd name="connsiteY12" fmla="*/ 4958045 h 5067300"/>
              <a:gd name="connsiteX13" fmla="*/ 0 w 7950592"/>
              <a:gd name="connsiteY13" fmla="*/ 2546088 h 5067300"/>
              <a:gd name="connsiteX14" fmla="*/ 636226 w 7950592"/>
              <a:gd name="connsiteY14" fmla="*/ 134131 h 5067300"/>
              <a:gd name="connsiteX15" fmla="*/ 718376 w 7950592"/>
              <a:gd name="connsiteY15" fmla="*/ 24303 h 5067300"/>
              <a:gd name="connsiteX16" fmla="*/ 727433 w 7950592"/>
              <a:gd name="connsiteY16" fmla="*/ 24303 h 506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0592" h="5067300">
                <a:moveTo>
                  <a:pt x="727433" y="0"/>
                </a:moveTo>
                <a:lnTo>
                  <a:pt x="2789082" y="0"/>
                </a:lnTo>
                <a:lnTo>
                  <a:pt x="5906346" y="0"/>
                </a:lnTo>
                <a:lnTo>
                  <a:pt x="7371155" y="0"/>
                </a:lnTo>
                <a:lnTo>
                  <a:pt x="7950592" y="0"/>
                </a:lnTo>
                <a:lnTo>
                  <a:pt x="7950592" y="5067300"/>
                </a:lnTo>
                <a:lnTo>
                  <a:pt x="7371155" y="5067300"/>
                </a:lnTo>
                <a:lnTo>
                  <a:pt x="5906346" y="5067300"/>
                </a:lnTo>
                <a:lnTo>
                  <a:pt x="2789082" y="5067300"/>
                </a:lnTo>
                <a:lnTo>
                  <a:pt x="2778691" y="5067300"/>
                </a:lnTo>
                <a:lnTo>
                  <a:pt x="727433" y="5067300"/>
                </a:lnTo>
                <a:lnTo>
                  <a:pt x="717948" y="5067300"/>
                </a:lnTo>
                <a:lnTo>
                  <a:pt x="636226" y="4958045"/>
                </a:lnTo>
                <a:cubicBezTo>
                  <a:pt x="247667" y="4384742"/>
                  <a:pt x="0" y="3517123"/>
                  <a:pt x="0" y="2546088"/>
                </a:cubicBezTo>
                <a:cubicBezTo>
                  <a:pt x="0" y="1575051"/>
                  <a:pt x="247667" y="707435"/>
                  <a:pt x="636226" y="134131"/>
                </a:cubicBezTo>
                <a:lnTo>
                  <a:pt x="718376" y="24303"/>
                </a:lnTo>
                <a:lnTo>
                  <a:pt x="727433" y="24303"/>
                </a:lnTo>
                <a:close/>
              </a:path>
            </a:pathLst>
          </a:custGeom>
          <a:solidFill>
            <a:schemeClr val="bg2">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auto" latinLnBrk="0" hangingPunct="1">
              <a:lnSpc>
                <a:spcPct val="90000"/>
              </a:lnSpc>
              <a:spcBef>
                <a:spcPts val="0"/>
              </a:spcBef>
              <a:spcAft>
                <a:spcPts val="0"/>
              </a:spcAft>
              <a:buClrTx/>
              <a:buSzTx/>
              <a:buFontTx/>
              <a:buNone/>
              <a:tabLst/>
              <a:defRPr/>
            </a:pPr>
            <a:endParaRPr kumimoji="0" lang="en-IN"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a:xfrm>
            <a:off x="6539675" y="1456358"/>
            <a:ext cx="5633349" cy="685606"/>
          </a:xfrm>
          <a:prstGeom prst="rect">
            <a:avLst/>
          </a:prstGeom>
          <a:solidFill>
            <a:schemeClr val="tx1">
              <a:lumMod val="75000"/>
            </a:schemeClr>
          </a:solidFill>
          <a:ln w="10795" cap="flat" cmpd="sng" algn="ctr">
            <a:noFill/>
            <a:prstDash val="solid"/>
          </a:ln>
          <a:effectLst/>
        </p:spPr>
        <p:txBody>
          <a:bodyPr lIns="639898" tIns="223894" rIns="89557" bIns="223894" rtlCol="0" anchor="ctr"/>
          <a:lstStyle/>
          <a:p>
            <a:pPr marL="0" marR="0" lvl="0" indent="0" algn="l" defTabSz="932265"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2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62" name="Freeform 61"/>
          <p:cNvSpPr/>
          <p:nvPr/>
        </p:nvSpPr>
        <p:spPr bwMode="auto">
          <a:xfrm>
            <a:off x="2137729" y="1456358"/>
            <a:ext cx="4862874" cy="685606"/>
          </a:xfrm>
          <a:custGeom>
            <a:avLst/>
            <a:gdLst>
              <a:gd name="connsiteX0" fmla="*/ 0 w 4864253"/>
              <a:gd name="connsiteY0" fmla="*/ 0 h 685800"/>
              <a:gd name="connsiteX1" fmla="*/ 4864253 w 4864253"/>
              <a:gd name="connsiteY1" fmla="*/ 0 h 685800"/>
              <a:gd name="connsiteX2" fmla="*/ 4789316 w 4864253"/>
              <a:gd name="connsiteY2" fmla="*/ 99094 h 685800"/>
              <a:gd name="connsiteX3" fmla="*/ 4521623 w 4864253"/>
              <a:gd name="connsiteY3" fmla="*/ 583921 h 685800"/>
              <a:gd name="connsiteX4" fmla="*/ 4481177 w 4864253"/>
              <a:gd name="connsiteY4" fmla="*/ 685800 h 685800"/>
              <a:gd name="connsiteX5" fmla="*/ 0 w 4864253"/>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4253" h="685800">
                <a:moveTo>
                  <a:pt x="0" y="0"/>
                </a:moveTo>
                <a:lnTo>
                  <a:pt x="4864253" y="0"/>
                </a:lnTo>
                <a:lnTo>
                  <a:pt x="4789316" y="99094"/>
                </a:lnTo>
                <a:cubicBezTo>
                  <a:pt x="4690568" y="243207"/>
                  <a:pt x="4600772" y="405816"/>
                  <a:pt x="4521623" y="583921"/>
                </a:cubicBezTo>
                <a:lnTo>
                  <a:pt x="4481177" y="685800"/>
                </a:lnTo>
                <a:lnTo>
                  <a:pt x="0" y="685800"/>
                </a:lnTo>
                <a:close/>
              </a:path>
            </a:pathLst>
          </a:custGeom>
          <a:solidFill>
            <a:srgbClr val="C00000"/>
          </a:solidFill>
          <a:ln w="9525" cap="flat" cmpd="sng" algn="ctr">
            <a:noFill/>
            <a:prstDash val="solid"/>
            <a:headEnd type="none" w="med" len="med"/>
            <a:tailEnd type="none" w="med" len="med"/>
          </a:ln>
          <a:effectLst/>
        </p:spPr>
        <p:txBody>
          <a:bodyPr vert="horz" wrap="square" lIns="137121" tIns="0" rIns="0" bIns="91414" numCol="1" rtlCol="0" anchor="ctr" anchorCtr="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32205" rtl="0" eaLnBrk="1" fontAlgn="auto" latinLnBrk="0" hangingPunct="1">
              <a:lnSpc>
                <a:spcPct val="100000"/>
              </a:lnSpc>
              <a:spcBef>
                <a:spcPts val="0"/>
              </a:spcBef>
              <a:spcAft>
                <a:spcPts val="585"/>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Light"/>
              <a:ea typeface="+mn-ea"/>
              <a:cs typeface="Segoe UI Semibold" panose="020B0702040204020203" pitchFamily="34" charset="0"/>
            </a:endParaRPr>
          </a:p>
        </p:txBody>
      </p:sp>
      <p:grpSp>
        <p:nvGrpSpPr>
          <p:cNvPr id="15" name="Group 14"/>
          <p:cNvGrpSpPr/>
          <p:nvPr/>
        </p:nvGrpSpPr>
        <p:grpSpPr>
          <a:xfrm>
            <a:off x="6694108" y="1562524"/>
            <a:ext cx="5215026" cy="4846615"/>
            <a:chOff x="6799699" y="7436756"/>
            <a:chExt cx="5216506" cy="4847990"/>
          </a:xfrm>
        </p:grpSpPr>
        <p:sp>
          <p:nvSpPr>
            <p:cNvPr id="58" name="Freeform 38"/>
            <p:cNvSpPr>
              <a:spLocks/>
            </p:cNvSpPr>
            <p:nvPr/>
          </p:nvSpPr>
          <p:spPr bwMode="auto">
            <a:xfrm>
              <a:off x="8582698" y="9262849"/>
              <a:ext cx="1773944" cy="11664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tx1"/>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nvGrpSpPr>
            <p:cNvPr id="55" name="Group 54"/>
            <p:cNvGrpSpPr/>
            <p:nvPr/>
          </p:nvGrpSpPr>
          <p:grpSpPr>
            <a:xfrm>
              <a:off x="6799699" y="7436756"/>
              <a:ext cx="5216506" cy="4847990"/>
              <a:chOff x="6140858" y="1298801"/>
              <a:chExt cx="5216506" cy="4847990"/>
            </a:xfrm>
          </p:grpSpPr>
          <p:sp>
            <p:nvSpPr>
              <p:cNvPr id="7" name="Arc 6"/>
              <p:cNvSpPr/>
              <p:nvPr/>
            </p:nvSpPr>
            <p:spPr>
              <a:xfrm>
                <a:off x="6826658" y="1723956"/>
                <a:ext cx="3968342" cy="3968342"/>
              </a:xfrm>
              <a:prstGeom prst="arc">
                <a:avLst>
                  <a:gd name="adj1" fmla="val 16517243"/>
                  <a:gd name="adj2" fmla="val 15126845"/>
                </a:avLst>
              </a:prstGeom>
              <a:ln w="5080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0791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Calibri"/>
                  <a:ea typeface="+mn-ea"/>
                  <a:cs typeface="+mn-cs"/>
                </a:endParaRPr>
              </a:p>
            </p:txBody>
          </p:sp>
          <p:sp useBgFill="1">
            <p:nvSpPr>
              <p:cNvPr id="8" name="Text Placeholder 2"/>
              <p:cNvSpPr txBox="1">
                <a:spLocks/>
              </p:cNvSpPr>
              <p:nvPr/>
            </p:nvSpPr>
            <p:spPr>
              <a:xfrm>
                <a:off x="7965579" y="1298801"/>
                <a:ext cx="1423512" cy="1371600"/>
              </a:xfrm>
              <a:prstGeom prst="ellipse">
                <a:avLst/>
              </a:prstGeom>
            </p:spPr>
            <p:txBody>
              <a:bodyPr vert="horz" wrap="none" lIns="0" tIns="91414" rIns="0" bIns="91414"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ts val="0"/>
                  </a:spcBef>
                  <a:spcAft>
                    <a:spcPts val="0"/>
                  </a:spcAft>
                  <a:buClrTx/>
                  <a:buSzPct val="90000"/>
                  <a:buFont typeface="Arial" pitchFamily="34" charset="0"/>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Red </a:t>
                </a:r>
              </a:p>
              <a:p>
                <a:pPr marL="0" marR="0" lvl="0" indent="0" algn="ctr" defTabSz="932384" rtl="0" eaLnBrk="1" fontAlgn="auto" latinLnBrk="0" hangingPunct="1">
                  <a:lnSpc>
                    <a:spcPct val="90000"/>
                  </a:lnSpc>
                  <a:spcBef>
                    <a:spcPts val="0"/>
                  </a:spcBef>
                  <a:spcAft>
                    <a:spcPts val="0"/>
                  </a:spcAft>
                  <a:buClrTx/>
                  <a:buSzPct val="90000"/>
                  <a:buFont typeface="Arial" pitchFamily="34" charset="0"/>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exercises</a:t>
                </a:r>
              </a:p>
            </p:txBody>
          </p:sp>
          <p:sp useBgFill="1">
            <p:nvSpPr>
              <p:cNvPr id="9" name="Text Placeholder 2"/>
              <p:cNvSpPr txBox="1">
                <a:spLocks/>
              </p:cNvSpPr>
              <p:nvPr/>
            </p:nvSpPr>
            <p:spPr>
              <a:xfrm>
                <a:off x="8390197" y="4775191"/>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Blue</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teaming</a:t>
                </a:r>
              </a:p>
            </p:txBody>
          </p:sp>
          <p:sp useBgFill="1">
            <p:nvSpPr>
              <p:cNvPr id="10" name="Text Placeholder 2"/>
              <p:cNvSpPr txBox="1">
                <a:spLocks/>
              </p:cNvSpPr>
              <p:nvPr/>
            </p:nvSpPr>
            <p:spPr>
              <a:xfrm>
                <a:off x="9742353" y="1966583"/>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Red</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teaming</a:t>
                </a:r>
              </a:p>
            </p:txBody>
          </p:sp>
          <p:sp useBgFill="1">
            <p:nvSpPr>
              <p:cNvPr id="11" name="Text Placeholder 2"/>
              <p:cNvSpPr txBox="1">
                <a:spLocks/>
              </p:cNvSpPr>
              <p:nvPr/>
            </p:nvSpPr>
            <p:spPr>
              <a:xfrm>
                <a:off x="6140858" y="2319691"/>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Monitor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emerging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threats</a:t>
                </a:r>
              </a:p>
            </p:txBody>
          </p:sp>
          <p:sp useBgFill="1">
            <p:nvSpPr>
              <p:cNvPr id="12" name="Text Placeholder 2"/>
              <p:cNvSpPr txBox="1">
                <a:spLocks/>
              </p:cNvSpPr>
              <p:nvPr/>
            </p:nvSpPr>
            <p:spPr>
              <a:xfrm>
                <a:off x="6447440" y="4278838"/>
                <a:ext cx="1371600" cy="1371600"/>
              </a:xfrm>
              <a:prstGeom prst="ellipse">
                <a:avLst/>
              </a:prstGeom>
            </p:spPr>
            <p:txBody>
              <a:bodyPr vert="horz" wrap="none" lIns="0" tIns="91414" rIns="0" bIns="91414"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Execute</a:t>
                </a:r>
              </a:p>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post </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breach</a:t>
                </a:r>
              </a:p>
            </p:txBody>
          </p:sp>
          <p:sp useBgFill="1">
            <p:nvSpPr>
              <p:cNvPr id="54" name="Text Placeholder 2"/>
              <p:cNvSpPr txBox="1">
                <a:spLocks/>
              </p:cNvSpPr>
              <p:nvPr/>
            </p:nvSpPr>
            <p:spPr>
              <a:xfrm>
                <a:off x="9985764" y="3763338"/>
                <a:ext cx="1371600" cy="1371600"/>
              </a:xfrm>
              <a:prstGeom prst="ellipse">
                <a:avLst/>
              </a:prstGeom>
            </p:spPr>
            <p:txBody>
              <a:bodyPr vert="horz" wrap="none" lIns="0" tIns="91414" rIns="0" bIns="137121" rtlCol="0" anchor="ctr">
                <a:noAutofit/>
              </a:bodyPr>
              <a:lstStyle>
                <a:lvl1pPr marL="0" indent="0" algn="l" defTabSz="1208380" rtl="0" eaLnBrk="1" latinLnBrk="0" hangingPunct="1">
                  <a:lnSpc>
                    <a:spcPct val="90000"/>
                  </a:lnSpc>
                  <a:spcBef>
                    <a:spcPts val="1200"/>
                  </a:spcBef>
                  <a:spcAft>
                    <a:spcPts val="1200"/>
                  </a:spcAft>
                  <a:buFontTx/>
                  <a:buNone/>
                  <a:defRPr sz="4000" kern="1200" baseline="0">
                    <a:solidFill>
                      <a:schemeClr val="tx1"/>
                    </a:solidFill>
                    <a:latin typeface="Segoe UI Light" pitchFamily="34" charset="0"/>
                    <a:ea typeface="Segoe UI" panose="020B0502040204020203" pitchFamily="34" charset="0"/>
                    <a:cs typeface="Segoe UI" panose="020B0502040204020203" pitchFamily="34" charset="0"/>
                  </a:defRPr>
                </a:lvl1pPr>
                <a:lvl2pPr marL="0" marR="0" indent="0" algn="l" defTabSz="1208380" rtl="0" eaLnBrk="1" fontAlgn="auto" latinLnBrk="0" hangingPunct="1">
                  <a:lnSpc>
                    <a:spcPct val="90000"/>
                  </a:lnSpc>
                  <a:spcBef>
                    <a:spcPts val="1200"/>
                  </a:spcBef>
                  <a:spcAft>
                    <a:spcPts val="1200"/>
                  </a:spcAft>
                  <a:buClrTx/>
                  <a:buSzTx/>
                  <a:buFontTx/>
                  <a:buNone/>
                  <a:tabLst/>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208380" rtl="0" eaLnBrk="1" latinLnBrk="0" hangingPunct="1">
                  <a:lnSpc>
                    <a:spcPct val="90000"/>
                  </a:lnSpc>
                  <a:spcBef>
                    <a:spcPts val="600"/>
                  </a:spcBef>
                  <a:spcAft>
                    <a:spcPts val="600"/>
                  </a:spcAft>
                  <a:buFontTx/>
                  <a:buNone/>
                  <a:defRPr sz="2000"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32304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2723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31424"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35613" indent="-302095" algn="l" defTabSz="120838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a:lstStyle>
              <a:p>
                <a:pPr marL="0" marR="0" lvl="0" indent="0" algn="ctr" defTabSz="1207916" rtl="0" eaLnBrk="1" fontAlgn="auto" latinLnBrk="0" hangingPunct="1">
                  <a:lnSpc>
                    <a:spcPct val="90000"/>
                  </a:lnSpc>
                  <a:spcBef>
                    <a:spcPts val="0"/>
                  </a:spcBef>
                  <a:spcAft>
                    <a:spcPts val="0"/>
                  </a:spcAft>
                  <a:buClrTx/>
                  <a:buSzTx/>
                  <a:buFontTx/>
                  <a:buNone/>
                  <a:tabLst/>
                  <a:defRPr/>
                </a:pP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Insider</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attack</a:t>
                </a:r>
                <a:b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br>
                <a:r>
                  <a:rPr kumimoji="0" lang="en-US" sz="1398"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simulation</a:t>
                </a:r>
              </a:p>
            </p:txBody>
          </p:sp>
        </p:grpSp>
      </p:grpSp>
      <p:sp>
        <p:nvSpPr>
          <p:cNvPr id="16" name="Rectangle 15"/>
          <p:cNvSpPr/>
          <p:nvPr/>
        </p:nvSpPr>
        <p:spPr bwMode="auto">
          <a:xfrm>
            <a:off x="276325" y="1451522"/>
            <a:ext cx="4570702" cy="69044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585"/>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Light"/>
                <a:ea typeface="+mn-ea"/>
                <a:cs typeface="Segoe UI Semibold" panose="020B0702040204020203" pitchFamily="34" charset="0"/>
              </a:rPr>
              <a:t>Red Team | Prevent Breach </a:t>
            </a:r>
          </a:p>
        </p:txBody>
      </p:sp>
      <p:sp>
        <p:nvSpPr>
          <p:cNvPr id="45" name="Rectangle 44">
            <a:extLst>
              <a:ext uri="{FF2B5EF4-FFF2-40B4-BE49-F238E27FC236}">
                <a16:creationId xmlns:a16="http://schemas.microsoft.com/office/drawing/2014/main" id="{9C53D487-9A20-4E51-9978-8E6737F4D59D}"/>
              </a:ext>
            </a:extLst>
          </p:cNvPr>
          <p:cNvSpPr/>
          <p:nvPr/>
        </p:nvSpPr>
        <p:spPr>
          <a:xfrm>
            <a:off x="273959" y="83877"/>
            <a:ext cx="3064946" cy="433125"/>
          </a:xfrm>
          <a:prstGeom prst="rect">
            <a:avLst/>
          </a:prstGeom>
          <a:noFill/>
        </p:spPr>
        <p:txBody>
          <a:bodyPr wrap="none" lIns="146262">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78D7"/>
                </a:solidFill>
                <a:effectLst/>
                <a:uLnTx/>
                <a:uFillTx/>
                <a:latin typeface="Segoe UI"/>
                <a:ea typeface="+mn-ea"/>
                <a:cs typeface="Segoe UI" pitchFamily="34" charset="0"/>
              </a:rPr>
              <a:t>Operational Security</a:t>
            </a:r>
          </a:p>
        </p:txBody>
      </p:sp>
      <p:sp>
        <p:nvSpPr>
          <p:cNvPr id="108" name="Freeform 107"/>
          <p:cNvSpPr/>
          <p:nvPr/>
        </p:nvSpPr>
        <p:spPr bwMode="auto">
          <a:xfrm>
            <a:off x="6207906" y="1456358"/>
            <a:ext cx="1697675" cy="5057929"/>
          </a:xfrm>
          <a:custGeom>
            <a:avLst/>
            <a:gdLst>
              <a:gd name="connsiteX0" fmla="*/ 718376 w 1612833"/>
              <a:gd name="connsiteY0" fmla="*/ 1 h 3946614"/>
              <a:gd name="connsiteX1" fmla="*/ 862939 w 1612833"/>
              <a:gd name="connsiteY1" fmla="*/ 1 h 3946614"/>
              <a:gd name="connsiteX2" fmla="*/ 780789 w 1612833"/>
              <a:gd name="connsiteY2" fmla="*/ 85951 h 3946614"/>
              <a:gd name="connsiteX3" fmla="*/ 144563 w 1612833"/>
              <a:gd name="connsiteY3" fmla="*/ 1973531 h 3946614"/>
              <a:gd name="connsiteX4" fmla="*/ 780789 w 1612833"/>
              <a:gd name="connsiteY4" fmla="*/ 3861111 h 3946614"/>
              <a:gd name="connsiteX5" fmla="*/ 862511 w 1612833"/>
              <a:gd name="connsiteY5" fmla="*/ 3946614 h 3946614"/>
              <a:gd name="connsiteX6" fmla="*/ 717948 w 1612833"/>
              <a:gd name="connsiteY6" fmla="*/ 3946614 h 3946614"/>
              <a:gd name="connsiteX7" fmla="*/ 636226 w 1612833"/>
              <a:gd name="connsiteY7" fmla="*/ 3861111 h 3946614"/>
              <a:gd name="connsiteX8" fmla="*/ 0 w 1612833"/>
              <a:gd name="connsiteY8" fmla="*/ 1973531 h 3946614"/>
              <a:gd name="connsiteX9" fmla="*/ 636226 w 1612833"/>
              <a:gd name="connsiteY9" fmla="*/ 85951 h 3946614"/>
              <a:gd name="connsiteX10" fmla="*/ 1468270 w 1612833"/>
              <a:gd name="connsiteY10" fmla="*/ 0 h 3946614"/>
              <a:gd name="connsiteX11" fmla="*/ 1612833 w 1612833"/>
              <a:gd name="connsiteY11" fmla="*/ 0 h 3946614"/>
              <a:gd name="connsiteX12" fmla="*/ 1612833 w 1612833"/>
              <a:gd name="connsiteY12" fmla="*/ 1 h 3946614"/>
              <a:gd name="connsiteX13" fmla="*/ 1468270 w 1612833"/>
              <a:gd name="connsiteY13" fmla="*/ 1 h 3946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2833" h="3946614">
                <a:moveTo>
                  <a:pt x="718376" y="1"/>
                </a:moveTo>
                <a:lnTo>
                  <a:pt x="862939" y="1"/>
                </a:lnTo>
                <a:lnTo>
                  <a:pt x="780789" y="85951"/>
                </a:lnTo>
                <a:cubicBezTo>
                  <a:pt x="392230" y="534614"/>
                  <a:pt x="144563" y="1213605"/>
                  <a:pt x="144563" y="1973531"/>
                </a:cubicBezTo>
                <a:cubicBezTo>
                  <a:pt x="144563" y="2733457"/>
                  <a:pt x="392230" y="3412449"/>
                  <a:pt x="780789" y="3861111"/>
                </a:cubicBezTo>
                <a:lnTo>
                  <a:pt x="862511" y="3946614"/>
                </a:lnTo>
                <a:lnTo>
                  <a:pt x="717948" y="3946614"/>
                </a:lnTo>
                <a:lnTo>
                  <a:pt x="636226" y="3861111"/>
                </a:lnTo>
                <a:cubicBezTo>
                  <a:pt x="247667" y="3412449"/>
                  <a:pt x="0" y="2733457"/>
                  <a:pt x="0" y="1973531"/>
                </a:cubicBezTo>
                <a:cubicBezTo>
                  <a:pt x="0" y="1213605"/>
                  <a:pt x="247667" y="534614"/>
                  <a:pt x="636226" y="85951"/>
                </a:cubicBezTo>
                <a:close/>
                <a:moveTo>
                  <a:pt x="1468270" y="0"/>
                </a:moveTo>
                <a:lnTo>
                  <a:pt x="1612833" y="0"/>
                </a:lnTo>
                <a:lnTo>
                  <a:pt x="1612833" y="1"/>
                </a:lnTo>
                <a:lnTo>
                  <a:pt x="1468270" y="1"/>
                </a:lnTo>
                <a:close/>
              </a:path>
            </a:pathLst>
          </a:custGeom>
          <a:solidFill>
            <a:schemeClr val="tx1">
              <a:lumMod val="75000"/>
              <a:alpha val="25000"/>
            </a:schemeClr>
          </a:solidFill>
        </p:spPr>
        <p:txBody>
          <a:bodyPr wrap="square" rtlCol="0" anchor="ctr">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mn-ea"/>
              <a:cs typeface="Segoe UI Light"/>
            </a:endParaRPr>
          </a:p>
        </p:txBody>
      </p:sp>
      <p:sp>
        <p:nvSpPr>
          <p:cNvPr id="47" name="Freeform 9">
            <a:extLst>
              <a:ext uri="{FF2B5EF4-FFF2-40B4-BE49-F238E27FC236}">
                <a16:creationId xmlns:a16="http://schemas.microsoft.com/office/drawing/2014/main" id="{A3AE4C3C-E640-43D2-9BF7-9BB888EE61C3}"/>
              </a:ext>
            </a:extLst>
          </p:cNvPr>
          <p:cNvSpPr>
            <a:spLocks noEditPoints="1"/>
          </p:cNvSpPr>
          <p:nvPr/>
        </p:nvSpPr>
        <p:spPr bwMode="black">
          <a:xfrm>
            <a:off x="414981" y="2448009"/>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E90D497-7554-4839-9E6B-1ECB6D773905}"/>
              </a:ext>
            </a:extLst>
          </p:cNvPr>
          <p:cNvSpPr/>
          <p:nvPr/>
        </p:nvSpPr>
        <p:spPr>
          <a:xfrm>
            <a:off x="828511" y="2416319"/>
            <a:ext cx="1701320"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Code review</a:t>
            </a:r>
          </a:p>
        </p:txBody>
      </p:sp>
      <p:sp>
        <p:nvSpPr>
          <p:cNvPr id="49" name="Rectangle 48">
            <a:extLst>
              <a:ext uri="{FF2B5EF4-FFF2-40B4-BE49-F238E27FC236}">
                <a16:creationId xmlns:a16="http://schemas.microsoft.com/office/drawing/2014/main" id="{9D092550-F2E4-4428-98DE-4AC5E9952A0A}"/>
              </a:ext>
            </a:extLst>
          </p:cNvPr>
          <p:cNvSpPr/>
          <p:nvPr/>
        </p:nvSpPr>
        <p:spPr>
          <a:xfrm>
            <a:off x="2979367" y="2423044"/>
            <a:ext cx="4342169"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Security development lifecycle </a:t>
            </a:r>
            <a:r>
              <a:rPr kumimoji="0" lang="en-IN" sz="1398"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(SDL)</a:t>
            </a:r>
          </a:p>
        </p:txBody>
      </p:sp>
      <p:sp>
        <p:nvSpPr>
          <p:cNvPr id="50" name="Rectangle 49">
            <a:extLst>
              <a:ext uri="{FF2B5EF4-FFF2-40B4-BE49-F238E27FC236}">
                <a16:creationId xmlns:a16="http://schemas.microsoft.com/office/drawing/2014/main" id="{FA7AA287-3E0B-417B-B7FF-A7311027A760}"/>
              </a:ext>
            </a:extLst>
          </p:cNvPr>
          <p:cNvSpPr/>
          <p:nvPr/>
        </p:nvSpPr>
        <p:spPr>
          <a:xfrm>
            <a:off x="840354" y="3029274"/>
            <a:ext cx="2965849" cy="376630"/>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Threat model</a:t>
            </a:r>
          </a:p>
        </p:txBody>
      </p:sp>
      <p:sp>
        <p:nvSpPr>
          <p:cNvPr id="2" name="Rectangle 1">
            <a:extLst>
              <a:ext uri="{FF2B5EF4-FFF2-40B4-BE49-F238E27FC236}">
                <a16:creationId xmlns:a16="http://schemas.microsoft.com/office/drawing/2014/main" id="{E5FE09CE-D052-42F2-8CD6-A4EE79A6FDF5}"/>
              </a:ext>
            </a:extLst>
          </p:cNvPr>
          <p:cNvSpPr/>
          <p:nvPr/>
        </p:nvSpPr>
        <p:spPr>
          <a:xfrm>
            <a:off x="2979367" y="3039204"/>
            <a:ext cx="1682654" cy="376684"/>
          </a:xfrm>
          <a:prstGeom prst="rect">
            <a:avLst/>
          </a:prstGeom>
        </p:spPr>
        <p:txBody>
          <a:bodyPr wrap="non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Security testing</a:t>
            </a:r>
          </a:p>
        </p:txBody>
      </p:sp>
      <p:sp>
        <p:nvSpPr>
          <p:cNvPr id="51" name="Freeform 9">
            <a:extLst>
              <a:ext uri="{FF2B5EF4-FFF2-40B4-BE49-F238E27FC236}">
                <a16:creationId xmlns:a16="http://schemas.microsoft.com/office/drawing/2014/main" id="{7C4E6165-02FB-4007-923C-24B4895B13F0}"/>
              </a:ext>
            </a:extLst>
          </p:cNvPr>
          <p:cNvSpPr>
            <a:spLocks noEditPoints="1"/>
          </p:cNvSpPr>
          <p:nvPr/>
        </p:nvSpPr>
        <p:spPr bwMode="black">
          <a:xfrm>
            <a:off x="2568478" y="2457617"/>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9">
            <a:extLst>
              <a:ext uri="{FF2B5EF4-FFF2-40B4-BE49-F238E27FC236}">
                <a16:creationId xmlns:a16="http://schemas.microsoft.com/office/drawing/2014/main" id="{52F32886-19AC-41AF-90B2-F078819CF8A1}"/>
              </a:ext>
            </a:extLst>
          </p:cNvPr>
          <p:cNvSpPr>
            <a:spLocks noEditPoints="1"/>
          </p:cNvSpPr>
          <p:nvPr/>
        </p:nvSpPr>
        <p:spPr bwMode="black">
          <a:xfrm>
            <a:off x="426508" y="3009148"/>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9">
            <a:extLst>
              <a:ext uri="{FF2B5EF4-FFF2-40B4-BE49-F238E27FC236}">
                <a16:creationId xmlns:a16="http://schemas.microsoft.com/office/drawing/2014/main" id="{D82420C6-9920-4AE2-92CC-6FF843966446}"/>
              </a:ext>
            </a:extLst>
          </p:cNvPr>
          <p:cNvSpPr>
            <a:spLocks noEditPoints="1"/>
          </p:cNvSpPr>
          <p:nvPr/>
        </p:nvSpPr>
        <p:spPr bwMode="black">
          <a:xfrm>
            <a:off x="2582115" y="3056178"/>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FF796F54-75B0-4352-B80E-4559E9EB44F9}"/>
              </a:ext>
            </a:extLst>
          </p:cNvPr>
          <p:cNvSpPr/>
          <p:nvPr/>
        </p:nvSpPr>
        <p:spPr>
          <a:xfrm>
            <a:off x="852003" y="4919940"/>
            <a:ext cx="2333258" cy="376631"/>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War game exercises</a:t>
            </a:r>
          </a:p>
        </p:txBody>
      </p:sp>
      <p:sp>
        <p:nvSpPr>
          <p:cNvPr id="59" name="Freeform 9">
            <a:extLst>
              <a:ext uri="{FF2B5EF4-FFF2-40B4-BE49-F238E27FC236}">
                <a16:creationId xmlns:a16="http://schemas.microsoft.com/office/drawing/2014/main" id="{DE18DDED-FFE6-45AE-B0AF-363B791F84F5}"/>
              </a:ext>
            </a:extLst>
          </p:cNvPr>
          <p:cNvSpPr>
            <a:spLocks noEditPoints="1"/>
          </p:cNvSpPr>
          <p:nvPr/>
        </p:nvSpPr>
        <p:spPr bwMode="black">
          <a:xfrm>
            <a:off x="435996" y="4956732"/>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AF4BB78A-6516-42BB-AE81-52CBF4907C1F}"/>
              </a:ext>
            </a:extLst>
          </p:cNvPr>
          <p:cNvSpPr>
            <a:spLocks noEditPoints="1"/>
          </p:cNvSpPr>
          <p:nvPr/>
        </p:nvSpPr>
        <p:spPr bwMode="black">
          <a:xfrm>
            <a:off x="435996" y="5561266"/>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9">
            <a:extLst>
              <a:ext uri="{FF2B5EF4-FFF2-40B4-BE49-F238E27FC236}">
                <a16:creationId xmlns:a16="http://schemas.microsoft.com/office/drawing/2014/main" id="{4FFA4981-8CB4-4456-93EA-3DF08352ABAA}"/>
              </a:ext>
            </a:extLst>
          </p:cNvPr>
          <p:cNvSpPr>
            <a:spLocks noEditPoints="1"/>
          </p:cNvSpPr>
          <p:nvPr/>
        </p:nvSpPr>
        <p:spPr bwMode="black">
          <a:xfrm>
            <a:off x="3105863" y="4956732"/>
            <a:ext cx="333977" cy="33533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lumMod val="75000"/>
            </a:schemeClr>
          </a:solidFill>
          <a:ln>
            <a:noFill/>
          </a:ln>
        </p:spPr>
        <p:txBody>
          <a:bodyPr vert="horz" wrap="square" lIns="93234" tIns="46616" rIns="93234"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83C6A836-1C62-4748-AF07-3E3CE47B6370}"/>
              </a:ext>
            </a:extLst>
          </p:cNvPr>
          <p:cNvSpPr/>
          <p:nvPr/>
        </p:nvSpPr>
        <p:spPr>
          <a:xfrm>
            <a:off x="834478" y="5519967"/>
            <a:ext cx="3656563" cy="376631"/>
          </a:xfrm>
          <a:prstGeom prst="rect">
            <a:avLst/>
          </a:prstGeom>
        </p:spPr>
        <p:txBody>
          <a:bodyPr>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Central security monitors</a:t>
            </a:r>
          </a:p>
        </p:txBody>
      </p:sp>
      <p:sp>
        <p:nvSpPr>
          <p:cNvPr id="66" name="Rectangle 65">
            <a:extLst>
              <a:ext uri="{FF2B5EF4-FFF2-40B4-BE49-F238E27FC236}">
                <a16:creationId xmlns:a16="http://schemas.microsoft.com/office/drawing/2014/main" id="{DBFCB2A7-35A7-49FA-8F0D-450548ECF00D}"/>
              </a:ext>
            </a:extLst>
          </p:cNvPr>
          <p:cNvSpPr/>
          <p:nvPr/>
        </p:nvSpPr>
        <p:spPr>
          <a:xfrm>
            <a:off x="3551215" y="4936081"/>
            <a:ext cx="2735781" cy="376631"/>
          </a:xfrm>
          <a:prstGeom prst="rect">
            <a:avLst/>
          </a:prstGeom>
        </p:spPr>
        <p:txBody>
          <a:bodyPr wrap="square">
            <a:spAutoFit/>
          </a:bodyPr>
          <a:lstStyle/>
          <a:p>
            <a:pPr marL="0" marR="0" lvl="0" indent="0" algn="l" defTabSz="913699" rtl="0" eaLnBrk="1" fontAlgn="auto" latinLnBrk="0" hangingPunct="1">
              <a:lnSpc>
                <a:spcPct val="100000"/>
              </a:lnSpc>
              <a:spcBef>
                <a:spcPts val="1198"/>
              </a:spcBef>
              <a:spcAft>
                <a:spcPts val="0"/>
              </a:spcAft>
              <a:buClrTx/>
              <a:buSzTx/>
              <a:buFontTx/>
              <a:buNone/>
              <a:tabLst/>
              <a:defRPr/>
            </a:pPr>
            <a:r>
              <a:rPr kumimoji="0" lang="en-IN" sz="1800" b="0" i="0" u="none" strike="noStrike" kern="0" cap="none" spc="-50" normalizeH="0" baseline="0" noProof="0">
                <a:ln>
                  <a:noFill/>
                </a:ln>
                <a:solidFill>
                  <a:srgbClr val="505050"/>
                </a:solidFill>
                <a:effectLst/>
                <a:uLnTx/>
                <a:uFillTx/>
                <a:latin typeface="Segoe UI"/>
                <a:ea typeface="Segoe UI" panose="020B0502040204020203" pitchFamily="34" charset="0"/>
                <a:cs typeface="Segoe UI" panose="020B0502040204020203" pitchFamily="34" charset="0"/>
              </a:rPr>
              <a:t>Live site penetration test</a:t>
            </a:r>
          </a:p>
        </p:txBody>
      </p:sp>
    </p:spTree>
    <p:extLst>
      <p:ext uri="{BB962C8B-B14F-4D97-AF65-F5344CB8AC3E}">
        <p14:creationId xmlns:p14="http://schemas.microsoft.com/office/powerpoint/2010/main" val="333996929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C998E77-B700-4A0B-8605-11300F5B652B}"/>
              </a:ext>
            </a:extLst>
          </p:cNvPr>
          <p:cNvGrpSpPr/>
          <p:nvPr/>
        </p:nvGrpSpPr>
        <p:grpSpPr>
          <a:xfrm>
            <a:off x="613647" y="3535960"/>
            <a:ext cx="11491800" cy="952559"/>
            <a:chOff x="600805" y="3346623"/>
            <a:chExt cx="11267493" cy="933966"/>
          </a:xfrm>
        </p:grpSpPr>
        <p:sp>
          <p:nvSpPr>
            <p:cNvPr id="99" name="Arrow: Pentagon 98">
              <a:extLst>
                <a:ext uri="{FF2B5EF4-FFF2-40B4-BE49-F238E27FC236}">
                  <a16:creationId xmlns:a16="http://schemas.microsoft.com/office/drawing/2014/main" id="{66B42080-ACBE-4819-9B6B-CAA348B1493F}"/>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43" name="people_4" title="Icon of a person">
              <a:extLst>
                <a:ext uri="{FF2B5EF4-FFF2-40B4-BE49-F238E27FC236}">
                  <a16:creationId xmlns:a16="http://schemas.microsoft.com/office/drawing/2014/main" id="{5D19FE01-5B2F-45C4-9874-902F4E775C06}"/>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B9BA9F1-22CA-4242-B82B-551E4C1009B7}"/>
              </a:ext>
            </a:extLst>
          </p:cNvPr>
          <p:cNvGrpSpPr/>
          <p:nvPr/>
        </p:nvGrpSpPr>
        <p:grpSpPr>
          <a:xfrm>
            <a:off x="613647" y="4529262"/>
            <a:ext cx="11491800" cy="952559"/>
            <a:chOff x="600805" y="4418279"/>
            <a:chExt cx="11267493" cy="933966"/>
          </a:xfrm>
        </p:grpSpPr>
        <p:sp>
          <p:nvSpPr>
            <p:cNvPr id="98" name="Arrow: Pentagon 97">
              <a:extLst>
                <a:ext uri="{FF2B5EF4-FFF2-40B4-BE49-F238E27FC236}">
                  <a16:creationId xmlns:a16="http://schemas.microsoft.com/office/drawing/2014/main" id="{FC0375F4-98F3-4B67-B3B9-449469826918}"/>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41" name="tool" title="Icon of a skrewdriver and wrench">
              <a:extLst>
                <a:ext uri="{FF2B5EF4-FFF2-40B4-BE49-F238E27FC236}">
                  <a16:creationId xmlns:a16="http://schemas.microsoft.com/office/drawing/2014/main" id="{1A3B8F70-C94D-4D5B-8999-25A0D1FD708E}"/>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9F304945-CC61-4147-8C41-BC5912B0470B}"/>
              </a:ext>
            </a:extLst>
          </p:cNvPr>
          <p:cNvGrpSpPr/>
          <p:nvPr/>
        </p:nvGrpSpPr>
        <p:grpSpPr>
          <a:xfrm>
            <a:off x="613647" y="2316931"/>
            <a:ext cx="11491800" cy="952559"/>
            <a:chOff x="600805" y="2271708"/>
            <a:chExt cx="11267493" cy="933966"/>
          </a:xfrm>
        </p:grpSpPr>
        <p:sp>
          <p:nvSpPr>
            <p:cNvPr id="5" name="Arrow: Pentagon 4">
              <a:extLst>
                <a:ext uri="{FF2B5EF4-FFF2-40B4-BE49-F238E27FC236}">
                  <a16:creationId xmlns:a16="http://schemas.microsoft.com/office/drawing/2014/main" id="{6419D0A7-3AA5-4625-9A05-76E5A0B11A6F}"/>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39343" tIns="279781" rIns="279781" bIns="279781"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734"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44" name="Relationship_F003" title="Icon of three boxes connected by lines">
              <a:extLst>
                <a:ext uri="{FF2B5EF4-FFF2-40B4-BE49-F238E27FC236}">
                  <a16:creationId xmlns:a16="http://schemas.microsoft.com/office/drawing/2014/main" id="{89230F8E-23C3-478D-8134-8B840FB4A2DA}"/>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B51C11C1-839E-4A86-9647-F7785EF08741}"/>
              </a:ext>
            </a:extLst>
          </p:cNvPr>
          <p:cNvSpPr/>
          <p:nvPr/>
        </p:nvSpPr>
        <p:spPr bwMode="auto">
          <a:xfrm>
            <a:off x="671984" y="5623311"/>
            <a:ext cx="11092506" cy="463076"/>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9781" tIns="93260" rIns="279781" bIns="93260"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ts val="0"/>
              </a:spcAft>
              <a:buClrTx/>
              <a:buSzTx/>
              <a:buFontTx/>
              <a:buNone/>
              <a:tabLst/>
              <a:defRPr/>
            </a:pPr>
            <a:r>
              <a:rPr kumimoji="0" lang="en-US" sz="1836"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3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sp>
        <p:nvSpPr>
          <p:cNvPr id="2" name="Title 1">
            <a:extLst>
              <a:ext uri="{FF2B5EF4-FFF2-40B4-BE49-F238E27FC236}">
                <a16:creationId xmlns:a16="http://schemas.microsoft.com/office/drawing/2014/main" id="{AAE24C89-7D28-4627-B26B-1B0A43FC32A6}"/>
              </a:ext>
            </a:extLst>
          </p:cNvPr>
          <p:cNvSpPr>
            <a:spLocks noGrp="1"/>
          </p:cNvSpPr>
          <p:nvPr>
            <p:ph type="title"/>
          </p:nvPr>
        </p:nvSpPr>
        <p:spPr>
          <a:xfrm>
            <a:off x="690966" y="536544"/>
            <a:ext cx="11237870" cy="960545"/>
          </a:xfrm>
        </p:spPr>
        <p:txBody>
          <a:bodyPr/>
          <a:lstStyle/>
          <a:p>
            <a:r>
              <a:rPr lang="en-US"/>
              <a:t>Transforming from Legacy to Cloud</a:t>
            </a:r>
            <a:br>
              <a:rPr lang="en-US"/>
            </a:br>
            <a:r>
              <a:rPr lang="en-US" sz="2448" b="0" i="1">
                <a:solidFill>
                  <a:schemeClr val="tx1">
                    <a:lumMod val="75000"/>
                    <a:lumOff val="25000"/>
                  </a:schemeClr>
                </a:solidFill>
              </a:rPr>
              <a:t>Evolving architecture, tools, skills, &amp; practices</a:t>
            </a:r>
          </a:p>
        </p:txBody>
      </p:sp>
      <p:sp>
        <p:nvSpPr>
          <p:cNvPr id="4" name="Arc 3">
            <a:extLst>
              <a:ext uri="{FF2B5EF4-FFF2-40B4-BE49-F238E27FC236}">
                <a16:creationId xmlns:a16="http://schemas.microsoft.com/office/drawing/2014/main" id="{6B97EA90-AB17-4F0F-B5B9-954A72633147}"/>
              </a:ext>
            </a:extLst>
          </p:cNvPr>
          <p:cNvSpPr/>
          <p:nvPr/>
        </p:nvSpPr>
        <p:spPr>
          <a:xfrm>
            <a:off x="3787221" y="4279888"/>
            <a:ext cx="4862032" cy="2434094"/>
          </a:xfrm>
          <a:prstGeom prst="arc">
            <a:avLst>
              <a:gd name="adj1" fmla="val 1306416"/>
              <a:gd name="adj2" fmla="val 9267431"/>
            </a:avLst>
          </a:prstGeom>
          <a:ln>
            <a:solidFill>
              <a:schemeClr val="tx1">
                <a:lumMod val="75000"/>
                <a:lumOff val="25000"/>
              </a:schemeClr>
            </a:solidFill>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434B7FF4-33F6-4968-82AD-C680A93A6BF3}"/>
              </a:ext>
            </a:extLst>
          </p:cNvPr>
          <p:cNvGrpSpPr/>
          <p:nvPr/>
        </p:nvGrpSpPr>
        <p:grpSpPr>
          <a:xfrm>
            <a:off x="8086045" y="1155572"/>
            <a:ext cx="3913008" cy="1799215"/>
            <a:chOff x="7927350" y="1133017"/>
            <a:chExt cx="3836631" cy="1764096"/>
          </a:xfrm>
        </p:grpSpPr>
        <p:grpSp>
          <p:nvGrpSpPr>
            <p:cNvPr id="48" name="Group 47">
              <a:extLst>
                <a:ext uri="{FF2B5EF4-FFF2-40B4-BE49-F238E27FC236}">
                  <a16:creationId xmlns:a16="http://schemas.microsoft.com/office/drawing/2014/main" id="{A703AA67-8EFD-43AD-9380-3D3B1335CE22}"/>
                </a:ext>
              </a:extLst>
            </p:cNvPr>
            <p:cNvGrpSpPr/>
            <p:nvPr/>
          </p:nvGrpSpPr>
          <p:grpSpPr>
            <a:xfrm>
              <a:off x="7927350" y="1133017"/>
              <a:ext cx="3836631" cy="1764096"/>
              <a:chOff x="9180774" y="1741069"/>
              <a:chExt cx="2573186" cy="1183160"/>
            </a:xfrm>
          </p:grpSpPr>
          <p:sp>
            <p:nvSpPr>
              <p:cNvPr id="49" name="Freeform: Shape 48">
                <a:extLst>
                  <a:ext uri="{FF2B5EF4-FFF2-40B4-BE49-F238E27FC236}">
                    <a16:creationId xmlns:a16="http://schemas.microsoft.com/office/drawing/2014/main" id="{7E95E098-CE5C-4A38-A8D7-3AFDDE716053}"/>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97B18BA0-9D7E-492B-A08B-FEC27DB6F14B}"/>
                  </a:ext>
                </a:extLst>
              </p:cNvPr>
              <p:cNvSpPr txBox="1"/>
              <p:nvPr/>
            </p:nvSpPr>
            <p:spPr>
              <a:xfrm>
                <a:off x="9436426" y="2286717"/>
                <a:ext cx="564750" cy="17773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51" name="TextBox 50">
                <a:extLst>
                  <a:ext uri="{FF2B5EF4-FFF2-40B4-BE49-F238E27FC236}">
                    <a16:creationId xmlns:a16="http://schemas.microsoft.com/office/drawing/2014/main" id="{2FE8F8CE-E0D0-4EC8-9AAE-A4D404F494BE}"/>
                  </a:ext>
                </a:extLst>
              </p:cNvPr>
              <p:cNvSpPr txBox="1"/>
              <p:nvPr/>
            </p:nvSpPr>
            <p:spPr>
              <a:xfrm>
                <a:off x="10784654" y="2578027"/>
                <a:ext cx="582073" cy="156666"/>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52" name="TextBox 51">
                <a:extLst>
                  <a:ext uri="{FF2B5EF4-FFF2-40B4-BE49-F238E27FC236}">
                    <a16:creationId xmlns:a16="http://schemas.microsoft.com/office/drawing/2014/main" id="{0247BA8F-FBAC-4C8C-A7EB-D22389029E5F}"/>
                  </a:ext>
                </a:extLst>
              </p:cNvPr>
              <p:cNvSpPr txBox="1"/>
              <p:nvPr/>
            </p:nvSpPr>
            <p:spPr>
              <a:xfrm>
                <a:off x="9989340" y="2276396"/>
                <a:ext cx="1073696" cy="1882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53" name="TextBox 52">
                <a:extLst>
                  <a:ext uri="{FF2B5EF4-FFF2-40B4-BE49-F238E27FC236}">
                    <a16:creationId xmlns:a16="http://schemas.microsoft.com/office/drawing/2014/main" id="{7BF6E333-2D13-4B8D-BBD4-BF0801AB573A}"/>
                  </a:ext>
                </a:extLst>
              </p:cNvPr>
              <p:cNvSpPr txBox="1"/>
              <p:nvPr/>
            </p:nvSpPr>
            <p:spPr>
              <a:xfrm>
                <a:off x="11059493" y="2392584"/>
                <a:ext cx="525931" cy="209304"/>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54" name="TextBox 53">
                <a:extLst>
                  <a:ext uri="{FF2B5EF4-FFF2-40B4-BE49-F238E27FC236}">
                    <a16:creationId xmlns:a16="http://schemas.microsoft.com/office/drawing/2014/main" id="{D5E7F49A-C772-49A4-AFF2-46955D0353D0}"/>
                  </a:ext>
                </a:extLst>
              </p:cNvPr>
              <p:cNvSpPr txBox="1"/>
              <p:nvPr/>
            </p:nvSpPr>
            <p:spPr>
              <a:xfrm>
                <a:off x="10380778" y="1746163"/>
                <a:ext cx="571015" cy="209304"/>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55" name="TextBox 54">
                <a:extLst>
                  <a:ext uri="{FF2B5EF4-FFF2-40B4-BE49-F238E27FC236}">
                    <a16:creationId xmlns:a16="http://schemas.microsoft.com/office/drawing/2014/main" id="{83626B52-362E-4677-9ED7-9E52A71B6C1B}"/>
                  </a:ext>
                </a:extLst>
              </p:cNvPr>
              <p:cNvSpPr txBox="1"/>
              <p:nvPr/>
            </p:nvSpPr>
            <p:spPr>
              <a:xfrm>
                <a:off x="10537693" y="1923637"/>
                <a:ext cx="561774" cy="15666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56" name="TextBox 55">
                <a:extLst>
                  <a:ext uri="{FF2B5EF4-FFF2-40B4-BE49-F238E27FC236}">
                    <a16:creationId xmlns:a16="http://schemas.microsoft.com/office/drawing/2014/main" id="{3EE3FD76-B744-4E94-9757-75FBA48DE94C}"/>
                  </a:ext>
                </a:extLst>
              </p:cNvPr>
              <p:cNvSpPr txBox="1"/>
              <p:nvPr/>
            </p:nvSpPr>
            <p:spPr>
              <a:xfrm>
                <a:off x="9384087" y="2548608"/>
                <a:ext cx="523217" cy="1882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58" name="TextBox 57">
                <a:extLst>
                  <a:ext uri="{FF2B5EF4-FFF2-40B4-BE49-F238E27FC236}">
                    <a16:creationId xmlns:a16="http://schemas.microsoft.com/office/drawing/2014/main" id="{C997124D-ED28-456B-9BE8-3B974C19BEA6}"/>
                  </a:ext>
                </a:extLst>
              </p:cNvPr>
              <p:cNvSpPr txBox="1"/>
              <p:nvPr/>
            </p:nvSpPr>
            <p:spPr>
              <a:xfrm>
                <a:off x="11171887" y="2552224"/>
                <a:ext cx="582073" cy="209304"/>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59" name="TextBox 58">
                <a:extLst>
                  <a:ext uri="{FF2B5EF4-FFF2-40B4-BE49-F238E27FC236}">
                    <a16:creationId xmlns:a16="http://schemas.microsoft.com/office/drawing/2014/main" id="{902F6643-03DA-48DE-A31C-3AC220C16438}"/>
                  </a:ext>
                </a:extLst>
              </p:cNvPr>
              <p:cNvSpPr txBox="1"/>
              <p:nvPr/>
            </p:nvSpPr>
            <p:spPr>
              <a:xfrm>
                <a:off x="9262503" y="2149871"/>
                <a:ext cx="708237" cy="17773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22"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61" name="TextBox 60">
                <a:extLst>
                  <a:ext uri="{FF2B5EF4-FFF2-40B4-BE49-F238E27FC236}">
                    <a16:creationId xmlns:a16="http://schemas.microsoft.com/office/drawing/2014/main" id="{3F0ED873-85FE-42D8-A9E5-40FB22035958}"/>
                  </a:ext>
                </a:extLst>
              </p:cNvPr>
              <p:cNvSpPr txBox="1"/>
              <p:nvPr/>
            </p:nvSpPr>
            <p:spPr>
              <a:xfrm>
                <a:off x="9415364" y="2053844"/>
                <a:ext cx="436254" cy="14613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62" name="TextBox 61">
                <a:extLst>
                  <a:ext uri="{FF2B5EF4-FFF2-40B4-BE49-F238E27FC236}">
                    <a16:creationId xmlns:a16="http://schemas.microsoft.com/office/drawing/2014/main" id="{CC6295B7-585A-4B3C-8C58-65DAB97C44DF}"/>
                  </a:ext>
                </a:extLst>
              </p:cNvPr>
              <p:cNvSpPr txBox="1"/>
              <p:nvPr/>
            </p:nvSpPr>
            <p:spPr>
              <a:xfrm>
                <a:off x="10291151" y="2041717"/>
                <a:ext cx="693966" cy="14613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63" name="TextBox 62">
                <a:extLst>
                  <a:ext uri="{FF2B5EF4-FFF2-40B4-BE49-F238E27FC236}">
                    <a16:creationId xmlns:a16="http://schemas.microsoft.com/office/drawing/2014/main" id="{DAEBF104-E87C-4535-9B76-EF4872F2B45D}"/>
                  </a:ext>
                </a:extLst>
              </p:cNvPr>
              <p:cNvSpPr txBox="1"/>
              <p:nvPr/>
            </p:nvSpPr>
            <p:spPr>
              <a:xfrm>
                <a:off x="10126909" y="1913317"/>
                <a:ext cx="472499" cy="1639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64" name="TextBox 63">
                <a:extLst>
                  <a:ext uri="{FF2B5EF4-FFF2-40B4-BE49-F238E27FC236}">
                    <a16:creationId xmlns:a16="http://schemas.microsoft.com/office/drawing/2014/main" id="{8324171E-9A17-4374-ADA5-9BD734327009}"/>
                  </a:ext>
                </a:extLst>
              </p:cNvPr>
              <p:cNvSpPr txBox="1"/>
              <p:nvPr/>
            </p:nvSpPr>
            <p:spPr>
              <a:xfrm>
                <a:off x="10343599" y="2708911"/>
                <a:ext cx="1152751" cy="17244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65" name="TextBox 64">
                <a:extLst>
                  <a:ext uri="{FF2B5EF4-FFF2-40B4-BE49-F238E27FC236}">
                    <a16:creationId xmlns:a16="http://schemas.microsoft.com/office/drawing/2014/main" id="{C3D8A4FA-B49B-41BF-971A-5A63CF41AF3E}"/>
                  </a:ext>
                </a:extLst>
              </p:cNvPr>
              <p:cNvSpPr txBox="1"/>
              <p:nvPr/>
            </p:nvSpPr>
            <p:spPr>
              <a:xfrm>
                <a:off x="9180774" y="2420520"/>
                <a:ext cx="864483" cy="15360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66" name="TextBox 65">
                <a:extLst>
                  <a:ext uri="{FF2B5EF4-FFF2-40B4-BE49-F238E27FC236}">
                    <a16:creationId xmlns:a16="http://schemas.microsoft.com/office/drawing/2014/main" id="{960E5190-E801-4D97-B67D-38F0FE8D0C1A}"/>
                  </a:ext>
                </a:extLst>
              </p:cNvPr>
              <p:cNvSpPr txBox="1"/>
              <p:nvPr/>
            </p:nvSpPr>
            <p:spPr>
              <a:xfrm>
                <a:off x="10140900" y="2435234"/>
                <a:ext cx="927403" cy="13298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14"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68" name="TextBox 67">
                <a:extLst>
                  <a:ext uri="{FF2B5EF4-FFF2-40B4-BE49-F238E27FC236}">
                    <a16:creationId xmlns:a16="http://schemas.microsoft.com/office/drawing/2014/main" id="{DFF2B9A1-574E-4193-AAB6-95D6C7A1617B}"/>
                  </a:ext>
                </a:extLst>
              </p:cNvPr>
              <p:cNvSpPr txBox="1"/>
              <p:nvPr/>
            </p:nvSpPr>
            <p:spPr>
              <a:xfrm>
                <a:off x="9427639" y="2717782"/>
                <a:ext cx="963293" cy="15360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70" name="TextBox 69">
                <a:extLst>
                  <a:ext uri="{FF2B5EF4-FFF2-40B4-BE49-F238E27FC236}">
                    <a16:creationId xmlns:a16="http://schemas.microsoft.com/office/drawing/2014/main" id="{88B52AFA-255C-414B-A367-8209B738F8AF}"/>
                  </a:ext>
                </a:extLst>
              </p:cNvPr>
              <p:cNvSpPr txBox="1"/>
              <p:nvPr/>
            </p:nvSpPr>
            <p:spPr>
              <a:xfrm>
                <a:off x="9805415" y="2564569"/>
                <a:ext cx="1025465" cy="146130"/>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01" name="TextBox 100">
              <a:extLst>
                <a:ext uri="{FF2B5EF4-FFF2-40B4-BE49-F238E27FC236}">
                  <a16:creationId xmlns:a16="http://schemas.microsoft.com/office/drawing/2014/main" id="{9FA2C6DE-C1F1-44FE-85C3-883BFD44CC4A}"/>
                </a:ext>
              </a:extLst>
            </p:cNvPr>
            <p:cNvSpPr txBox="1"/>
            <p:nvPr/>
          </p:nvSpPr>
          <p:spPr>
            <a:xfrm>
              <a:off x="8883013" y="1757930"/>
              <a:ext cx="2091001" cy="249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21" name="Group 4">
            <a:extLst>
              <a:ext uri="{FF2B5EF4-FFF2-40B4-BE49-F238E27FC236}">
                <a16:creationId xmlns:a16="http://schemas.microsoft.com/office/drawing/2014/main" id="{3FD94A89-CD67-462D-A5F9-B677AAC04844}"/>
              </a:ext>
            </a:extLst>
          </p:cNvPr>
          <p:cNvGrpSpPr>
            <a:grpSpLocks noChangeAspect="1"/>
          </p:cNvGrpSpPr>
          <p:nvPr/>
        </p:nvGrpSpPr>
        <p:grpSpPr bwMode="auto">
          <a:xfrm>
            <a:off x="4116637" y="6026302"/>
            <a:ext cx="343250" cy="552114"/>
            <a:chOff x="2542" y="3722"/>
            <a:chExt cx="212" cy="341"/>
          </a:xfrm>
        </p:grpSpPr>
        <p:sp>
          <p:nvSpPr>
            <p:cNvPr id="27" name="Freeform 5">
              <a:extLst>
                <a:ext uri="{FF2B5EF4-FFF2-40B4-BE49-F238E27FC236}">
                  <a16:creationId xmlns:a16="http://schemas.microsoft.com/office/drawing/2014/main" id="{19339C6A-0CE7-4786-B28E-49E482422A59}"/>
                </a:ext>
              </a:extLst>
            </p:cNvPr>
            <p:cNvSpPr>
              <a:spLocks/>
            </p:cNvSpPr>
            <p:nvPr/>
          </p:nvSpPr>
          <p:spPr bwMode="auto">
            <a:xfrm>
              <a:off x="2542" y="3763"/>
              <a:ext cx="42" cy="235"/>
            </a:xfrm>
            <a:custGeom>
              <a:avLst/>
              <a:gdLst>
                <a:gd name="T0" fmla="*/ 53 w 53"/>
                <a:gd name="T1" fmla="*/ 294 h 294"/>
                <a:gd name="T2" fmla="*/ 53 w 53"/>
                <a:gd name="T3" fmla="*/ 294 h 294"/>
                <a:gd name="T4" fmla="*/ 53 w 53"/>
                <a:gd name="T5" fmla="*/ 0 h 294"/>
                <a:gd name="T6" fmla="*/ 26 w 53"/>
                <a:gd name="T7" fmla="*/ 0 h 294"/>
                <a:gd name="T8" fmla="*/ 0 w 53"/>
                <a:gd name="T9" fmla="*/ 27 h 294"/>
                <a:gd name="T10" fmla="*/ 0 w 53"/>
                <a:gd name="T11" fmla="*/ 267 h 294"/>
                <a:gd name="T12" fmla="*/ 26 w 53"/>
                <a:gd name="T13" fmla="*/ 294 h 294"/>
                <a:gd name="T14" fmla="*/ 53 w 53"/>
                <a:gd name="T15" fmla="*/ 29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53" y="294"/>
                  </a:moveTo>
                  <a:lnTo>
                    <a:pt x="53" y="294"/>
                  </a:lnTo>
                  <a:lnTo>
                    <a:pt x="53" y="0"/>
                  </a:lnTo>
                  <a:lnTo>
                    <a:pt x="26" y="0"/>
                  </a:lnTo>
                  <a:cubicBezTo>
                    <a:pt x="11" y="0"/>
                    <a:pt x="0" y="12"/>
                    <a:pt x="0" y="27"/>
                  </a:cubicBezTo>
                  <a:lnTo>
                    <a:pt x="0" y="267"/>
                  </a:lnTo>
                  <a:cubicBezTo>
                    <a:pt x="0" y="282"/>
                    <a:pt x="11" y="294"/>
                    <a:pt x="26" y="294"/>
                  </a:cubicBezTo>
                  <a:lnTo>
                    <a:pt x="53" y="294"/>
                  </a:ln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5C9E6F7E-EFEF-4708-A4DF-750199CBB631}"/>
                </a:ext>
              </a:extLst>
            </p:cNvPr>
            <p:cNvSpPr>
              <a:spLocks noEditPoints="1"/>
            </p:cNvSpPr>
            <p:nvPr/>
          </p:nvSpPr>
          <p:spPr bwMode="auto">
            <a:xfrm>
              <a:off x="2605" y="3722"/>
              <a:ext cx="85" cy="276"/>
            </a:xfrm>
            <a:custGeom>
              <a:avLst/>
              <a:gdLst>
                <a:gd name="T0" fmla="*/ 80 w 107"/>
                <a:gd name="T1" fmla="*/ 52 h 346"/>
                <a:gd name="T2" fmla="*/ 80 w 107"/>
                <a:gd name="T3" fmla="*/ 52 h 346"/>
                <a:gd name="T4" fmla="*/ 27 w 107"/>
                <a:gd name="T5" fmla="*/ 52 h 346"/>
                <a:gd name="T6" fmla="*/ 27 w 107"/>
                <a:gd name="T7" fmla="*/ 26 h 346"/>
                <a:gd name="T8" fmla="*/ 80 w 107"/>
                <a:gd name="T9" fmla="*/ 26 h 346"/>
                <a:gd name="T10" fmla="*/ 80 w 107"/>
                <a:gd name="T11" fmla="*/ 52 h 346"/>
                <a:gd name="T12" fmla="*/ 99 w 107"/>
                <a:gd name="T13" fmla="*/ 7 h 346"/>
                <a:gd name="T14" fmla="*/ 99 w 107"/>
                <a:gd name="T15" fmla="*/ 7 h 346"/>
                <a:gd name="T16" fmla="*/ 91 w 107"/>
                <a:gd name="T17" fmla="*/ 2 h 346"/>
                <a:gd name="T18" fmla="*/ 80 w 107"/>
                <a:gd name="T19" fmla="*/ 0 h 346"/>
                <a:gd name="T20" fmla="*/ 27 w 107"/>
                <a:gd name="T21" fmla="*/ 0 h 346"/>
                <a:gd name="T22" fmla="*/ 17 w 107"/>
                <a:gd name="T23" fmla="*/ 2 h 346"/>
                <a:gd name="T24" fmla="*/ 8 w 107"/>
                <a:gd name="T25" fmla="*/ 7 h 346"/>
                <a:gd name="T26" fmla="*/ 3 w 107"/>
                <a:gd name="T27" fmla="*/ 15 h 346"/>
                <a:gd name="T28" fmla="*/ 0 w 107"/>
                <a:gd name="T29" fmla="*/ 26 h 346"/>
                <a:gd name="T30" fmla="*/ 0 w 107"/>
                <a:gd name="T31" fmla="*/ 45 h 346"/>
                <a:gd name="T32" fmla="*/ 0 w 107"/>
                <a:gd name="T33" fmla="*/ 45 h 346"/>
                <a:gd name="T34" fmla="*/ 0 w 107"/>
                <a:gd name="T35" fmla="*/ 346 h 346"/>
                <a:gd name="T36" fmla="*/ 107 w 107"/>
                <a:gd name="T37" fmla="*/ 346 h 346"/>
                <a:gd name="T38" fmla="*/ 107 w 107"/>
                <a:gd name="T39" fmla="*/ 39 h 346"/>
                <a:gd name="T40" fmla="*/ 107 w 107"/>
                <a:gd name="T41" fmla="*/ 39 h 346"/>
                <a:gd name="T42" fmla="*/ 107 w 107"/>
                <a:gd name="T43" fmla="*/ 26 h 346"/>
                <a:gd name="T44" fmla="*/ 105 w 107"/>
                <a:gd name="T45" fmla="*/ 15 h 346"/>
                <a:gd name="T46" fmla="*/ 99 w 107"/>
                <a:gd name="T47" fmla="*/ 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346">
                  <a:moveTo>
                    <a:pt x="80" y="52"/>
                  </a:moveTo>
                  <a:lnTo>
                    <a:pt x="80" y="52"/>
                  </a:lnTo>
                  <a:lnTo>
                    <a:pt x="27" y="52"/>
                  </a:lnTo>
                  <a:lnTo>
                    <a:pt x="27" y="26"/>
                  </a:lnTo>
                  <a:lnTo>
                    <a:pt x="80" y="26"/>
                  </a:lnTo>
                  <a:lnTo>
                    <a:pt x="80" y="52"/>
                  </a:lnTo>
                  <a:close/>
                  <a:moveTo>
                    <a:pt x="99" y="7"/>
                  </a:moveTo>
                  <a:lnTo>
                    <a:pt x="99" y="7"/>
                  </a:lnTo>
                  <a:cubicBezTo>
                    <a:pt x="97" y="4"/>
                    <a:pt x="94" y="3"/>
                    <a:pt x="91" y="2"/>
                  </a:cubicBezTo>
                  <a:cubicBezTo>
                    <a:pt x="88" y="1"/>
                    <a:pt x="84" y="0"/>
                    <a:pt x="80" y="0"/>
                  </a:cubicBezTo>
                  <a:lnTo>
                    <a:pt x="27" y="0"/>
                  </a:lnTo>
                  <a:cubicBezTo>
                    <a:pt x="23" y="0"/>
                    <a:pt x="20" y="1"/>
                    <a:pt x="17" y="2"/>
                  </a:cubicBezTo>
                  <a:cubicBezTo>
                    <a:pt x="14" y="3"/>
                    <a:pt x="11" y="4"/>
                    <a:pt x="8" y="7"/>
                  </a:cubicBezTo>
                  <a:cubicBezTo>
                    <a:pt x="6" y="9"/>
                    <a:pt x="4" y="12"/>
                    <a:pt x="3" y="15"/>
                  </a:cubicBezTo>
                  <a:cubicBezTo>
                    <a:pt x="1" y="18"/>
                    <a:pt x="0" y="22"/>
                    <a:pt x="0" y="26"/>
                  </a:cubicBezTo>
                  <a:lnTo>
                    <a:pt x="0" y="45"/>
                  </a:lnTo>
                  <a:lnTo>
                    <a:pt x="0" y="45"/>
                  </a:lnTo>
                  <a:lnTo>
                    <a:pt x="0" y="346"/>
                  </a:lnTo>
                  <a:lnTo>
                    <a:pt x="107" y="346"/>
                  </a:lnTo>
                  <a:lnTo>
                    <a:pt x="107" y="39"/>
                  </a:lnTo>
                  <a:lnTo>
                    <a:pt x="107" y="39"/>
                  </a:lnTo>
                  <a:lnTo>
                    <a:pt x="107" y="26"/>
                  </a:lnTo>
                  <a:cubicBezTo>
                    <a:pt x="107" y="22"/>
                    <a:pt x="106" y="18"/>
                    <a:pt x="105" y="15"/>
                  </a:cubicBezTo>
                  <a:cubicBezTo>
                    <a:pt x="104" y="12"/>
                    <a:pt x="102" y="9"/>
                    <a:pt x="99" y="7"/>
                  </a:cubicBez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7">
              <a:extLst>
                <a:ext uri="{FF2B5EF4-FFF2-40B4-BE49-F238E27FC236}">
                  <a16:creationId xmlns:a16="http://schemas.microsoft.com/office/drawing/2014/main" id="{D3E5ABA8-DEFC-40A8-BB04-465658D85CD2}"/>
                </a:ext>
              </a:extLst>
            </p:cNvPr>
            <p:cNvSpPr>
              <a:spLocks/>
            </p:cNvSpPr>
            <p:nvPr/>
          </p:nvSpPr>
          <p:spPr bwMode="auto">
            <a:xfrm>
              <a:off x="2712" y="3763"/>
              <a:ext cx="42" cy="235"/>
            </a:xfrm>
            <a:custGeom>
              <a:avLst/>
              <a:gdLst>
                <a:gd name="T0" fmla="*/ 27 w 53"/>
                <a:gd name="T1" fmla="*/ 0 h 294"/>
                <a:gd name="T2" fmla="*/ 27 w 53"/>
                <a:gd name="T3" fmla="*/ 0 h 294"/>
                <a:gd name="T4" fmla="*/ 0 w 53"/>
                <a:gd name="T5" fmla="*/ 0 h 294"/>
                <a:gd name="T6" fmla="*/ 0 w 53"/>
                <a:gd name="T7" fmla="*/ 294 h 294"/>
                <a:gd name="T8" fmla="*/ 27 w 53"/>
                <a:gd name="T9" fmla="*/ 294 h 294"/>
                <a:gd name="T10" fmla="*/ 53 w 53"/>
                <a:gd name="T11" fmla="*/ 267 h 294"/>
                <a:gd name="T12" fmla="*/ 53 w 53"/>
                <a:gd name="T13" fmla="*/ 27 h 294"/>
                <a:gd name="T14" fmla="*/ 27 w 53"/>
                <a:gd name="T15" fmla="*/ 0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94">
                  <a:moveTo>
                    <a:pt x="27" y="0"/>
                  </a:moveTo>
                  <a:lnTo>
                    <a:pt x="27" y="0"/>
                  </a:lnTo>
                  <a:lnTo>
                    <a:pt x="0" y="0"/>
                  </a:lnTo>
                  <a:lnTo>
                    <a:pt x="0" y="294"/>
                  </a:lnTo>
                  <a:lnTo>
                    <a:pt x="27" y="294"/>
                  </a:lnTo>
                  <a:cubicBezTo>
                    <a:pt x="41" y="294"/>
                    <a:pt x="53" y="282"/>
                    <a:pt x="53" y="267"/>
                  </a:cubicBezTo>
                  <a:lnTo>
                    <a:pt x="53" y="27"/>
                  </a:lnTo>
                  <a:cubicBezTo>
                    <a:pt x="53" y="12"/>
                    <a:pt x="41" y="0"/>
                    <a:pt x="27" y="0"/>
                  </a:cubicBezTo>
                  <a:close/>
                </a:path>
              </a:pathLst>
            </a:custGeom>
            <a:solidFill>
              <a:srgbClr val="84542E"/>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B0BAD96C-AFF6-4C58-A8FC-9B931EAA5C83}"/>
                </a:ext>
              </a:extLst>
            </p:cNvPr>
            <p:cNvSpPr>
              <a:spLocks/>
            </p:cNvSpPr>
            <p:nvPr/>
          </p:nvSpPr>
          <p:spPr bwMode="auto">
            <a:xfrm>
              <a:off x="2550" y="4017"/>
              <a:ext cx="47" cy="46"/>
            </a:xfrm>
            <a:custGeom>
              <a:avLst/>
              <a:gdLst>
                <a:gd name="T0" fmla="*/ 11 w 59"/>
                <a:gd name="T1" fmla="*/ 10 h 58"/>
                <a:gd name="T2" fmla="*/ 11 w 59"/>
                <a:gd name="T3" fmla="*/ 10 h 58"/>
                <a:gd name="T4" fmla="*/ 11 w 59"/>
                <a:gd name="T5" fmla="*/ 48 h 58"/>
                <a:gd name="T6" fmla="*/ 48 w 59"/>
                <a:gd name="T7" fmla="*/ 48 h 58"/>
                <a:gd name="T8" fmla="*/ 48 w 59"/>
                <a:gd name="T9" fmla="*/ 10 h 58"/>
                <a:gd name="T10" fmla="*/ 11 w 59"/>
                <a:gd name="T11" fmla="*/ 10 h 58"/>
              </a:gdLst>
              <a:ahLst/>
              <a:cxnLst>
                <a:cxn ang="0">
                  <a:pos x="T0" y="T1"/>
                </a:cxn>
                <a:cxn ang="0">
                  <a:pos x="T2" y="T3"/>
                </a:cxn>
                <a:cxn ang="0">
                  <a:pos x="T4" y="T5"/>
                </a:cxn>
                <a:cxn ang="0">
                  <a:pos x="T6" y="T7"/>
                </a:cxn>
                <a:cxn ang="0">
                  <a:pos x="T8" y="T9"/>
                </a:cxn>
                <a:cxn ang="0">
                  <a:pos x="T10" y="T11"/>
                </a:cxn>
              </a:cxnLst>
              <a:rect l="0" t="0" r="r" b="b"/>
              <a:pathLst>
                <a:path w="59" h="58">
                  <a:moveTo>
                    <a:pt x="11" y="10"/>
                  </a:moveTo>
                  <a:lnTo>
                    <a:pt x="11" y="10"/>
                  </a:lnTo>
                  <a:cubicBezTo>
                    <a:pt x="0" y="20"/>
                    <a:pt x="0" y="37"/>
                    <a:pt x="11" y="48"/>
                  </a:cubicBezTo>
                  <a:cubicBezTo>
                    <a:pt x="21" y="58"/>
                    <a:pt x="38" y="58"/>
                    <a:pt x="48" y="48"/>
                  </a:cubicBezTo>
                  <a:cubicBezTo>
                    <a:pt x="59" y="37"/>
                    <a:pt x="59" y="20"/>
                    <a:pt x="48" y="10"/>
                  </a:cubicBezTo>
                  <a:cubicBezTo>
                    <a:pt x="38" y="0"/>
                    <a:pt x="21" y="0"/>
                    <a:pt x="11" y="10"/>
                  </a:cubicBez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
              <a:extLst>
                <a:ext uri="{FF2B5EF4-FFF2-40B4-BE49-F238E27FC236}">
                  <a16:creationId xmlns:a16="http://schemas.microsoft.com/office/drawing/2014/main" id="{8067443F-3176-45FC-A36D-9A6B566D78DB}"/>
                </a:ext>
              </a:extLst>
            </p:cNvPr>
            <p:cNvSpPr>
              <a:spLocks/>
            </p:cNvSpPr>
            <p:nvPr/>
          </p:nvSpPr>
          <p:spPr bwMode="auto">
            <a:xfrm>
              <a:off x="2699" y="4017"/>
              <a:ext cx="46" cy="46"/>
            </a:xfrm>
            <a:custGeom>
              <a:avLst/>
              <a:gdLst>
                <a:gd name="T0" fmla="*/ 10 w 58"/>
                <a:gd name="T1" fmla="*/ 10 h 58"/>
                <a:gd name="T2" fmla="*/ 10 w 58"/>
                <a:gd name="T3" fmla="*/ 10 h 58"/>
                <a:gd name="T4" fmla="*/ 10 w 58"/>
                <a:gd name="T5" fmla="*/ 48 h 58"/>
                <a:gd name="T6" fmla="*/ 48 w 58"/>
                <a:gd name="T7" fmla="*/ 48 h 58"/>
                <a:gd name="T8" fmla="*/ 48 w 58"/>
                <a:gd name="T9" fmla="*/ 10 h 58"/>
                <a:gd name="T10" fmla="*/ 10 w 58"/>
                <a:gd name="T11" fmla="*/ 10 h 58"/>
              </a:gdLst>
              <a:ahLst/>
              <a:cxnLst>
                <a:cxn ang="0">
                  <a:pos x="T0" y="T1"/>
                </a:cxn>
                <a:cxn ang="0">
                  <a:pos x="T2" y="T3"/>
                </a:cxn>
                <a:cxn ang="0">
                  <a:pos x="T4" y="T5"/>
                </a:cxn>
                <a:cxn ang="0">
                  <a:pos x="T6" y="T7"/>
                </a:cxn>
                <a:cxn ang="0">
                  <a:pos x="T8" y="T9"/>
                </a:cxn>
                <a:cxn ang="0">
                  <a:pos x="T10" y="T11"/>
                </a:cxn>
              </a:cxnLst>
              <a:rect l="0" t="0" r="r" b="b"/>
              <a:pathLst>
                <a:path w="58" h="58">
                  <a:moveTo>
                    <a:pt x="10" y="10"/>
                  </a:moveTo>
                  <a:lnTo>
                    <a:pt x="10" y="10"/>
                  </a:lnTo>
                  <a:cubicBezTo>
                    <a:pt x="0" y="20"/>
                    <a:pt x="0" y="37"/>
                    <a:pt x="10" y="48"/>
                  </a:cubicBezTo>
                  <a:cubicBezTo>
                    <a:pt x="21" y="58"/>
                    <a:pt x="38" y="58"/>
                    <a:pt x="48" y="48"/>
                  </a:cubicBezTo>
                  <a:cubicBezTo>
                    <a:pt x="58" y="37"/>
                    <a:pt x="58" y="20"/>
                    <a:pt x="48" y="10"/>
                  </a:cubicBezTo>
                  <a:cubicBezTo>
                    <a:pt x="38" y="0"/>
                    <a:pt x="21" y="0"/>
                    <a:pt x="10" y="10"/>
                  </a:cubicBezTo>
                  <a:close/>
                </a:path>
              </a:pathLst>
            </a:custGeom>
            <a:solidFill>
              <a:srgbClr val="2F2F2F"/>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2497D499-118B-489E-A640-2C9383AB075F}"/>
              </a:ext>
            </a:extLst>
          </p:cNvPr>
          <p:cNvGrpSpPr/>
          <p:nvPr/>
        </p:nvGrpSpPr>
        <p:grpSpPr>
          <a:xfrm>
            <a:off x="9617361" y="3922069"/>
            <a:ext cx="1386413" cy="842466"/>
            <a:chOff x="9874676" y="4459924"/>
            <a:chExt cx="1359352" cy="826022"/>
          </a:xfrm>
        </p:grpSpPr>
        <p:sp>
          <p:nvSpPr>
            <p:cNvPr id="76" name="Rectangle 75">
              <a:extLst>
                <a:ext uri="{FF2B5EF4-FFF2-40B4-BE49-F238E27FC236}">
                  <a16:creationId xmlns:a16="http://schemas.microsoft.com/office/drawing/2014/main" id="{321836DF-4395-45B2-B798-560381E256AE}"/>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33" name="Graphic 31">
              <a:extLst>
                <a:ext uri="{FF2B5EF4-FFF2-40B4-BE49-F238E27FC236}">
                  <a16:creationId xmlns:a16="http://schemas.microsoft.com/office/drawing/2014/main" id="{807BB344-F0E0-417C-AFA5-8F879E56B4A5}"/>
                </a:ext>
              </a:extLst>
            </p:cNvPr>
            <p:cNvGrpSpPr/>
            <p:nvPr/>
          </p:nvGrpSpPr>
          <p:grpSpPr>
            <a:xfrm>
              <a:off x="10318742" y="4459924"/>
              <a:ext cx="469387" cy="466345"/>
              <a:chOff x="5423696" y="2707928"/>
              <a:chExt cx="1724987" cy="1713808"/>
            </a:xfrm>
          </p:grpSpPr>
          <p:sp>
            <p:nvSpPr>
              <p:cNvPr id="34" name="Freeform: Shape 33">
                <a:extLst>
                  <a:ext uri="{FF2B5EF4-FFF2-40B4-BE49-F238E27FC236}">
                    <a16:creationId xmlns:a16="http://schemas.microsoft.com/office/drawing/2014/main" id="{5715E6C6-5F26-4B15-ABFA-E5C09D93BCD0}"/>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B41285B-9506-4D77-810B-2B0A9C657CD9}"/>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AA67AF6-72AE-49B9-9404-D4ACBE81D137}"/>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8FC3B1A-760B-4323-BDD4-920F21AC7EC3}"/>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492AE7E-4196-4941-8957-E404153A8012}"/>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5BE03AA-CAFA-43F5-BFC1-1A74F06B3358}"/>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67A94E43-2D31-4AAE-AC59-E0AB86A906F5}"/>
              </a:ext>
            </a:extLst>
          </p:cNvPr>
          <p:cNvGrpSpPr/>
          <p:nvPr/>
        </p:nvGrpSpPr>
        <p:grpSpPr>
          <a:xfrm>
            <a:off x="6663501" y="4011212"/>
            <a:ext cx="1386413" cy="753323"/>
            <a:chOff x="6978472" y="4547327"/>
            <a:chExt cx="1359352" cy="738619"/>
          </a:xfrm>
        </p:grpSpPr>
        <p:sp>
          <p:nvSpPr>
            <p:cNvPr id="71" name="Rectangle 70">
              <a:extLst>
                <a:ext uri="{FF2B5EF4-FFF2-40B4-BE49-F238E27FC236}">
                  <a16:creationId xmlns:a16="http://schemas.microsoft.com/office/drawing/2014/main" id="{7841BB81-E41C-4BE5-B1F7-BE5C21A97FCF}"/>
                </a:ext>
              </a:extLst>
            </p:cNvPr>
            <p:cNvSpPr/>
            <p:nvPr/>
          </p:nvSpPr>
          <p:spPr bwMode="auto">
            <a:xfrm>
              <a:off x="6978472" y="4920186"/>
              <a:ext cx="1359352" cy="36576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7" name="Group 4">
              <a:extLst>
                <a:ext uri="{FF2B5EF4-FFF2-40B4-BE49-F238E27FC236}">
                  <a16:creationId xmlns:a16="http://schemas.microsoft.com/office/drawing/2014/main" id="{578ADF24-D2E0-42EF-BEBA-653127E44A38}"/>
                </a:ext>
              </a:extLst>
            </p:cNvPr>
            <p:cNvGrpSpPr>
              <a:grpSpLocks noChangeAspect="1"/>
            </p:cNvGrpSpPr>
            <p:nvPr/>
          </p:nvGrpSpPr>
          <p:grpSpPr bwMode="auto">
            <a:xfrm>
              <a:off x="7414218" y="4547327"/>
              <a:ext cx="419100" cy="328613"/>
              <a:chOff x="1553" y="2168"/>
              <a:chExt cx="264" cy="207"/>
            </a:xfrm>
            <a:solidFill>
              <a:schemeClr val="accent5"/>
            </a:solidFill>
          </p:grpSpPr>
          <p:sp>
            <p:nvSpPr>
              <p:cNvPr id="88" name="Freeform 5">
                <a:extLst>
                  <a:ext uri="{FF2B5EF4-FFF2-40B4-BE49-F238E27FC236}">
                    <a16:creationId xmlns:a16="http://schemas.microsoft.com/office/drawing/2014/main" id="{A7DE1D66-8AAD-4302-A94E-C5EFC9917085}"/>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6">
                <a:extLst>
                  <a:ext uri="{FF2B5EF4-FFF2-40B4-BE49-F238E27FC236}">
                    <a16:creationId xmlns:a16="http://schemas.microsoft.com/office/drawing/2014/main" id="{E92EBF76-7E7F-45A8-8F6F-28B7C5CF6D73}"/>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7">
                <a:extLst>
                  <a:ext uri="{FF2B5EF4-FFF2-40B4-BE49-F238E27FC236}">
                    <a16:creationId xmlns:a16="http://schemas.microsoft.com/office/drawing/2014/main" id="{5ECB7AC2-89AC-42E6-8A8B-38932DDF360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8">
                <a:extLst>
                  <a:ext uri="{FF2B5EF4-FFF2-40B4-BE49-F238E27FC236}">
                    <a16:creationId xmlns:a16="http://schemas.microsoft.com/office/drawing/2014/main" id="{75AE7F9A-0E81-4895-BFCA-8FB01860E57C}"/>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9">
                <a:extLst>
                  <a:ext uri="{FF2B5EF4-FFF2-40B4-BE49-F238E27FC236}">
                    <a16:creationId xmlns:a16="http://schemas.microsoft.com/office/drawing/2014/main" id="{B879A44A-E496-41AC-A400-0D3B4B5E6A50}"/>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0">
                <a:extLst>
                  <a:ext uri="{FF2B5EF4-FFF2-40B4-BE49-F238E27FC236}">
                    <a16:creationId xmlns:a16="http://schemas.microsoft.com/office/drawing/2014/main" id="{5805472C-225F-4DDA-99E4-6A91D0124432}"/>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1">
                <a:extLst>
                  <a:ext uri="{FF2B5EF4-FFF2-40B4-BE49-F238E27FC236}">
                    <a16:creationId xmlns:a16="http://schemas.microsoft.com/office/drawing/2014/main" id="{8DFC5990-D59C-4FFE-B4B3-9E5664415D4B}"/>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2">
                <a:extLst>
                  <a:ext uri="{FF2B5EF4-FFF2-40B4-BE49-F238E27FC236}">
                    <a16:creationId xmlns:a16="http://schemas.microsoft.com/office/drawing/2014/main" id="{640EAEC5-37D0-41B7-B8A1-2ED8188C6062}"/>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13">
                <a:extLst>
                  <a:ext uri="{FF2B5EF4-FFF2-40B4-BE49-F238E27FC236}">
                    <a16:creationId xmlns:a16="http://schemas.microsoft.com/office/drawing/2014/main" id="{33F6FEBB-7EC1-4CB2-A2FD-A46DEB7EA68B}"/>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
                <a:extLst>
                  <a:ext uri="{FF2B5EF4-FFF2-40B4-BE49-F238E27FC236}">
                    <a16:creationId xmlns:a16="http://schemas.microsoft.com/office/drawing/2014/main" id="{2DE6BEEA-D269-485F-8A84-14F3987353E9}"/>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5">
                <a:extLst>
                  <a:ext uri="{FF2B5EF4-FFF2-40B4-BE49-F238E27FC236}">
                    <a16:creationId xmlns:a16="http://schemas.microsoft.com/office/drawing/2014/main" id="{FD153BFC-162D-448C-8376-26000AC01D2C}"/>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6">
                <a:extLst>
                  <a:ext uri="{FF2B5EF4-FFF2-40B4-BE49-F238E27FC236}">
                    <a16:creationId xmlns:a16="http://schemas.microsoft.com/office/drawing/2014/main" id="{29A3C320-175B-475C-B06F-C43EE7EC88E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7">
                <a:extLst>
                  <a:ext uri="{FF2B5EF4-FFF2-40B4-BE49-F238E27FC236}">
                    <a16:creationId xmlns:a16="http://schemas.microsoft.com/office/drawing/2014/main" id="{8C32DD56-1909-466A-BE76-5BDEC0DB8CA6}"/>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8">
                <a:extLst>
                  <a:ext uri="{FF2B5EF4-FFF2-40B4-BE49-F238E27FC236}">
                    <a16:creationId xmlns:a16="http://schemas.microsoft.com/office/drawing/2014/main" id="{8750735A-76AC-448F-BF11-8DAEA9B8D793}"/>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9">
                <a:extLst>
                  <a:ext uri="{FF2B5EF4-FFF2-40B4-BE49-F238E27FC236}">
                    <a16:creationId xmlns:a16="http://schemas.microsoft.com/office/drawing/2014/main" id="{803EAD61-DD89-4869-9591-F6D09B0314C0}"/>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3" name="Group 122">
            <a:extLst>
              <a:ext uri="{FF2B5EF4-FFF2-40B4-BE49-F238E27FC236}">
                <a16:creationId xmlns:a16="http://schemas.microsoft.com/office/drawing/2014/main" id="{8EAE4D72-FD78-485E-BD9D-81309000C439}"/>
              </a:ext>
            </a:extLst>
          </p:cNvPr>
          <p:cNvGrpSpPr/>
          <p:nvPr/>
        </p:nvGrpSpPr>
        <p:grpSpPr>
          <a:xfrm>
            <a:off x="8140431" y="3978209"/>
            <a:ext cx="1386413" cy="786326"/>
            <a:chOff x="8426574" y="4514968"/>
            <a:chExt cx="1359352" cy="770978"/>
          </a:xfrm>
        </p:grpSpPr>
        <p:sp>
          <p:nvSpPr>
            <p:cNvPr id="79" name="Rectangle 78">
              <a:extLst>
                <a:ext uri="{FF2B5EF4-FFF2-40B4-BE49-F238E27FC236}">
                  <a16:creationId xmlns:a16="http://schemas.microsoft.com/office/drawing/2014/main" id="{127E9414-D531-4D31-AA86-C5A9CB362AC1}"/>
                </a:ext>
              </a:extLst>
            </p:cNvPr>
            <p:cNvSpPr/>
            <p:nvPr/>
          </p:nvSpPr>
          <p:spPr bwMode="auto">
            <a:xfrm>
              <a:off x="8426574" y="4920186"/>
              <a:ext cx="1359352" cy="365760"/>
            </a:xfrm>
            <a:prstGeom prst="rect">
              <a:avLst/>
            </a:prstGeom>
            <a:solidFill>
              <a:srgbClr val="FF8C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24"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107" name="Group 4">
              <a:extLst>
                <a:ext uri="{FF2B5EF4-FFF2-40B4-BE49-F238E27FC236}">
                  <a16:creationId xmlns:a16="http://schemas.microsoft.com/office/drawing/2014/main" id="{864BA655-B43A-4173-B47C-747AE374A070}"/>
                </a:ext>
              </a:extLst>
            </p:cNvPr>
            <p:cNvGrpSpPr>
              <a:grpSpLocks noChangeAspect="1"/>
            </p:cNvGrpSpPr>
            <p:nvPr/>
          </p:nvGrpSpPr>
          <p:grpSpPr bwMode="auto">
            <a:xfrm>
              <a:off x="8882450" y="4514968"/>
              <a:ext cx="461174" cy="360991"/>
              <a:chOff x="1527" y="2148"/>
              <a:chExt cx="290" cy="227"/>
            </a:xfrm>
            <a:solidFill>
              <a:schemeClr val="accent5"/>
            </a:solidFill>
          </p:grpSpPr>
          <p:sp>
            <p:nvSpPr>
              <p:cNvPr id="108" name="Freeform 5">
                <a:extLst>
                  <a:ext uri="{FF2B5EF4-FFF2-40B4-BE49-F238E27FC236}">
                    <a16:creationId xmlns:a16="http://schemas.microsoft.com/office/drawing/2014/main" id="{F9C47924-3728-4158-8EC1-7B8C3C50CB3C}"/>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6">
                <a:extLst>
                  <a:ext uri="{FF2B5EF4-FFF2-40B4-BE49-F238E27FC236}">
                    <a16:creationId xmlns:a16="http://schemas.microsoft.com/office/drawing/2014/main" id="{8C76AE73-3AF6-421A-9676-797DC1AABAB6}"/>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rgbClr val="FF8C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7">
                <a:extLst>
                  <a:ext uri="{FF2B5EF4-FFF2-40B4-BE49-F238E27FC236}">
                    <a16:creationId xmlns:a16="http://schemas.microsoft.com/office/drawing/2014/main" id="{35E6DB33-9AF4-4869-BA81-510A1FD50234}"/>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8">
                <a:extLst>
                  <a:ext uri="{FF2B5EF4-FFF2-40B4-BE49-F238E27FC236}">
                    <a16:creationId xmlns:a16="http://schemas.microsoft.com/office/drawing/2014/main" id="{C58CD97F-B153-44D9-9487-AE3D85C6C448}"/>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9">
                <a:extLst>
                  <a:ext uri="{FF2B5EF4-FFF2-40B4-BE49-F238E27FC236}">
                    <a16:creationId xmlns:a16="http://schemas.microsoft.com/office/drawing/2014/main" id="{AF36B85E-0FA2-4F4D-A2AD-BA9A2E025161}"/>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
                <a:extLst>
                  <a:ext uri="{FF2B5EF4-FFF2-40B4-BE49-F238E27FC236}">
                    <a16:creationId xmlns:a16="http://schemas.microsoft.com/office/drawing/2014/main" id="{0694A652-D4DA-4B65-B668-C85EF34B22D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3F972E91-FAAE-4102-BB66-B80808756F29}"/>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0BB3BEBD-7B5A-4B2A-86FD-4CFC5E910FDF}"/>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158F808E-C735-4E34-87D0-636D7F33CBAE}"/>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7890F2AC-DF26-41E8-9F35-BF0396ED9FF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6E7144D7-DEAB-493B-82D1-7473794BAE8D}"/>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8FFABC78-C2E8-4740-A96E-81BB8543D83B}"/>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310F3045-3FF7-4E1F-A915-F0C79C0D3E91}"/>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00FE151-228B-4D1C-B3CD-CD4DFC2723BC}"/>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CE16E21F-AD08-40E8-B14A-22D3DD244C7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226317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fade">
                                      <p:cBhvr>
                                        <p:cTn id="31" dur="500"/>
                                        <p:tgtEl>
                                          <p:spTgt spid="12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fade">
                                      <p:cBhvr>
                                        <p:cTn id="35" dur="500"/>
                                        <p:tgtEl>
                                          <p:spTgt spid="8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a:extLst>
              <a:ext uri="{FF2B5EF4-FFF2-40B4-BE49-F238E27FC236}">
                <a16:creationId xmlns:a16="http://schemas.microsoft.com/office/drawing/2014/main" id="{53EF0E3C-021F-44CE-811F-3C3D417BACF4}"/>
              </a:ext>
            </a:extLst>
          </p:cNvPr>
          <p:cNvCxnSpPr>
            <a:cxnSpLocks/>
          </p:cNvCxnSpPr>
          <p:nvPr/>
        </p:nvCxnSpPr>
        <p:spPr>
          <a:xfrm flipV="1">
            <a:off x="5384137" y="3219919"/>
            <a:ext cx="0" cy="2857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5617F6D3-0350-4984-A472-93553B9E55DD}"/>
              </a:ext>
            </a:extLst>
          </p:cNvPr>
          <p:cNvSpPr>
            <a:spLocks noGrp="1"/>
          </p:cNvSpPr>
          <p:nvPr>
            <p:ph type="title"/>
          </p:nvPr>
        </p:nvSpPr>
        <p:spPr>
          <a:xfrm>
            <a:off x="600855" y="466302"/>
            <a:ext cx="11237870" cy="565027"/>
          </a:xfrm>
        </p:spPr>
        <p:txBody>
          <a:bodyPr/>
          <a:lstStyle/>
          <a:p>
            <a:r>
              <a:rPr lang="en-US"/>
              <a:t>Microsoft protecting Microsoft</a:t>
            </a:r>
          </a:p>
        </p:txBody>
      </p:sp>
      <p:grpSp>
        <p:nvGrpSpPr>
          <p:cNvPr id="15" name="Group 14">
            <a:extLst>
              <a:ext uri="{FF2B5EF4-FFF2-40B4-BE49-F238E27FC236}">
                <a16:creationId xmlns:a16="http://schemas.microsoft.com/office/drawing/2014/main" id="{FFAAD796-8FD9-4B52-BE3D-099ED02BDE52}"/>
              </a:ext>
            </a:extLst>
          </p:cNvPr>
          <p:cNvGrpSpPr/>
          <p:nvPr/>
        </p:nvGrpSpPr>
        <p:grpSpPr>
          <a:xfrm>
            <a:off x="9759100" y="1207758"/>
            <a:ext cx="2184229" cy="1839788"/>
            <a:chOff x="766941" y="1284037"/>
            <a:chExt cx="2184538" cy="1840048"/>
          </a:xfrm>
        </p:grpSpPr>
        <p:sp>
          <p:nvSpPr>
            <p:cNvPr id="13" name="Rectangle: Rounded Corners 12">
              <a:extLst>
                <a:ext uri="{FF2B5EF4-FFF2-40B4-BE49-F238E27FC236}">
                  <a16:creationId xmlns:a16="http://schemas.microsoft.com/office/drawing/2014/main" id="{2E74703B-DE38-4EB0-9F0D-2E6F2055363E}"/>
                </a:ext>
              </a:extLst>
            </p:cNvPr>
            <p:cNvSpPr/>
            <p:nvPr/>
          </p:nvSpPr>
          <p:spPr>
            <a:xfrm>
              <a:off x="766941" y="1284037"/>
              <a:ext cx="2184538" cy="1840048"/>
            </a:xfrm>
            <a:prstGeom prst="roundRect">
              <a:avLst>
                <a:gd name="adj" fmla="val 659"/>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Attackers View</a:t>
              </a:r>
            </a:p>
          </p:txBody>
        </p:sp>
        <p:sp>
          <p:nvSpPr>
            <p:cNvPr id="14" name="TextBox 13">
              <a:extLst>
                <a:ext uri="{FF2B5EF4-FFF2-40B4-BE49-F238E27FC236}">
                  <a16:creationId xmlns:a16="http://schemas.microsoft.com/office/drawing/2014/main" id="{57EC3497-ACCE-414C-9E97-61B141D3BC4D}"/>
                </a:ext>
              </a:extLst>
            </p:cNvPr>
            <p:cNvSpPr txBox="1"/>
            <p:nvPr/>
          </p:nvSpPr>
          <p:spPr>
            <a:xfrm>
              <a:off x="919096" y="1419585"/>
              <a:ext cx="1748299" cy="1270836"/>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Continual Scanning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Penetration Testing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Red Team Ops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Bug Bounties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One Hunt</a:t>
              </a:r>
            </a:p>
          </p:txBody>
        </p:sp>
      </p:grpSp>
      <p:cxnSp>
        <p:nvCxnSpPr>
          <p:cNvPr id="60" name="Straight Arrow Connector 59">
            <a:extLst>
              <a:ext uri="{FF2B5EF4-FFF2-40B4-BE49-F238E27FC236}">
                <a16:creationId xmlns:a16="http://schemas.microsoft.com/office/drawing/2014/main" id="{0709994A-63BC-4A06-8738-542E964425FD}"/>
              </a:ext>
            </a:extLst>
          </p:cNvPr>
          <p:cNvCxnSpPr>
            <a:cxnSpLocks/>
          </p:cNvCxnSpPr>
          <p:nvPr/>
        </p:nvCxnSpPr>
        <p:spPr>
          <a:xfrm flipV="1">
            <a:off x="6624808" y="3219919"/>
            <a:ext cx="0" cy="28579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Left Brace 67">
            <a:extLst>
              <a:ext uri="{FF2B5EF4-FFF2-40B4-BE49-F238E27FC236}">
                <a16:creationId xmlns:a16="http://schemas.microsoft.com/office/drawing/2014/main" id="{962F4CEC-35A0-433B-9854-BC5389DF7CD9}"/>
              </a:ext>
            </a:extLst>
          </p:cNvPr>
          <p:cNvSpPr/>
          <p:nvPr/>
        </p:nvSpPr>
        <p:spPr>
          <a:xfrm flipH="1">
            <a:off x="9219767" y="1807428"/>
            <a:ext cx="451245" cy="5001827"/>
          </a:xfrm>
          <a:prstGeom prst="leftBrace">
            <a:avLst>
              <a:gd name="adj1" fmla="val 28345"/>
              <a:gd name="adj2" fmla="val 50040"/>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target_2" title="Icon of a target with an arrow hitting the bullseye">
            <a:extLst>
              <a:ext uri="{FF2B5EF4-FFF2-40B4-BE49-F238E27FC236}">
                <a16:creationId xmlns:a16="http://schemas.microsoft.com/office/drawing/2014/main" id="{CEF49EDE-0081-4AAB-8923-2C23365657BF}"/>
              </a:ext>
            </a:extLst>
          </p:cNvPr>
          <p:cNvSpPr>
            <a:spLocks noChangeAspect="1" noEditPoints="1"/>
          </p:cNvSpPr>
          <p:nvPr/>
        </p:nvSpPr>
        <p:spPr bwMode="auto">
          <a:xfrm>
            <a:off x="11443743" y="2594976"/>
            <a:ext cx="259147" cy="25811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CEBAAE54-5300-4BCD-8511-59AB7232F1CE}"/>
              </a:ext>
            </a:extLst>
          </p:cNvPr>
          <p:cNvGrpSpPr/>
          <p:nvPr/>
        </p:nvGrpSpPr>
        <p:grpSpPr>
          <a:xfrm flipH="1">
            <a:off x="6203032" y="1386723"/>
            <a:ext cx="3559169" cy="393885"/>
            <a:chOff x="2624250" y="1280354"/>
            <a:chExt cx="1095134" cy="400165"/>
          </a:xfrm>
        </p:grpSpPr>
        <p:cxnSp>
          <p:nvCxnSpPr>
            <p:cNvPr id="117" name="Straight Arrow Connector 116">
              <a:extLst>
                <a:ext uri="{FF2B5EF4-FFF2-40B4-BE49-F238E27FC236}">
                  <a16:creationId xmlns:a16="http://schemas.microsoft.com/office/drawing/2014/main" id="{216ADB13-AB7A-42EA-AB4B-110FACEBED7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01B65-A1E0-4587-8641-57E65151D239}"/>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A4DE6D00-0501-4D3C-8F4F-B258CE286171}"/>
              </a:ext>
            </a:extLst>
          </p:cNvPr>
          <p:cNvGrpSpPr/>
          <p:nvPr/>
        </p:nvGrpSpPr>
        <p:grpSpPr>
          <a:xfrm>
            <a:off x="2677375" y="1387989"/>
            <a:ext cx="3179751" cy="394974"/>
            <a:chOff x="2624250" y="1280354"/>
            <a:chExt cx="1095134" cy="400165"/>
          </a:xfrm>
        </p:grpSpPr>
        <p:cxnSp>
          <p:nvCxnSpPr>
            <p:cNvPr id="120" name="Straight Arrow Connector 119">
              <a:extLst>
                <a:ext uri="{FF2B5EF4-FFF2-40B4-BE49-F238E27FC236}">
                  <a16:creationId xmlns:a16="http://schemas.microsoft.com/office/drawing/2014/main" id="{5B6D05B9-B719-41E5-8ACA-35A7560366E1}"/>
                </a:ext>
              </a:extLst>
            </p:cNvPr>
            <p:cNvCxnSpPr>
              <a:cxnSpLocks/>
            </p:cNvCxnSpPr>
            <p:nvPr/>
          </p:nvCxnSpPr>
          <p:spPr>
            <a:xfrm>
              <a:off x="3719384" y="1280354"/>
              <a:ext cx="0" cy="40016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01C91F3-469B-445F-B159-4E38697D7D2E}"/>
                </a:ext>
              </a:extLst>
            </p:cNvPr>
            <p:cNvCxnSpPr/>
            <p:nvPr/>
          </p:nvCxnSpPr>
          <p:spPr>
            <a:xfrm>
              <a:off x="2624250" y="1280354"/>
              <a:ext cx="1095134" cy="0"/>
            </a:xfrm>
            <a:prstGeom prst="line">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9AA0977-2180-48B6-9B01-2DB0F2966A3C}"/>
              </a:ext>
            </a:extLst>
          </p:cNvPr>
          <p:cNvGrpSpPr/>
          <p:nvPr/>
        </p:nvGrpSpPr>
        <p:grpSpPr>
          <a:xfrm>
            <a:off x="6303029" y="3457909"/>
            <a:ext cx="2431375" cy="2061232"/>
            <a:chOff x="3940930" y="3390178"/>
            <a:chExt cx="2001393" cy="2020999"/>
          </a:xfrm>
        </p:grpSpPr>
        <p:grpSp>
          <p:nvGrpSpPr>
            <p:cNvPr id="19" name="Group 18">
              <a:extLst>
                <a:ext uri="{FF2B5EF4-FFF2-40B4-BE49-F238E27FC236}">
                  <a16:creationId xmlns:a16="http://schemas.microsoft.com/office/drawing/2014/main" id="{67CF50F0-4CCB-4E58-AE4D-A919D4169357}"/>
                </a:ext>
              </a:extLst>
            </p:cNvPr>
            <p:cNvGrpSpPr/>
            <p:nvPr/>
          </p:nvGrpSpPr>
          <p:grpSpPr>
            <a:xfrm>
              <a:off x="3940930" y="3390178"/>
              <a:ext cx="2001393" cy="2020999"/>
              <a:chOff x="875119" y="1189651"/>
              <a:chExt cx="2041525" cy="2118471"/>
            </a:xfrm>
          </p:grpSpPr>
          <p:sp>
            <p:nvSpPr>
              <p:cNvPr id="20" name="Rectangle: Rounded Corners 19">
                <a:extLst>
                  <a:ext uri="{FF2B5EF4-FFF2-40B4-BE49-F238E27FC236}">
                    <a16:creationId xmlns:a16="http://schemas.microsoft.com/office/drawing/2014/main" id="{DC52C5FE-D745-4A34-9446-0D93DAB09437}"/>
                  </a:ext>
                </a:extLst>
              </p:cNvPr>
              <p:cNvSpPr/>
              <p:nvPr/>
            </p:nvSpPr>
            <p:spPr>
              <a:xfrm>
                <a:off x="962575" y="1230479"/>
                <a:ext cx="1954069" cy="207764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1224"/>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Security</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Development</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Lifecycle</a:t>
                </a:r>
              </a:p>
            </p:txBody>
          </p:sp>
          <p:sp>
            <p:nvSpPr>
              <p:cNvPr id="21" name="TextBox 20">
                <a:extLst>
                  <a:ext uri="{FF2B5EF4-FFF2-40B4-BE49-F238E27FC236}">
                    <a16:creationId xmlns:a16="http://schemas.microsoft.com/office/drawing/2014/main" id="{B8428887-962B-46EE-907E-5CB266E2C58B}"/>
                  </a:ext>
                </a:extLst>
              </p:cNvPr>
              <p:cNvSpPr txBox="1"/>
              <p:nvPr/>
            </p:nvSpPr>
            <p:spPr>
              <a:xfrm>
                <a:off x="875119" y="1189651"/>
                <a:ext cx="1965959" cy="1116093"/>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Automated Assessments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DevOps toolkit</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endPar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sp>
          <p:nvSpPr>
            <p:cNvPr id="106" name="Embed_ECCE" title="Icon of two chevron brackets around a backslash">
              <a:extLst>
                <a:ext uri="{FF2B5EF4-FFF2-40B4-BE49-F238E27FC236}">
                  <a16:creationId xmlns:a16="http://schemas.microsoft.com/office/drawing/2014/main" id="{0034EDA1-A9CA-4ACB-9132-8C6FEB8E4A63}"/>
                </a:ext>
              </a:extLst>
            </p:cNvPr>
            <p:cNvSpPr>
              <a:spLocks noChangeAspect="1" noEditPoints="1"/>
            </p:cNvSpPr>
            <p:nvPr/>
          </p:nvSpPr>
          <p:spPr bwMode="auto">
            <a:xfrm>
              <a:off x="5407512" y="4608342"/>
              <a:ext cx="350680" cy="300694"/>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46156FE5-DF8C-4A4E-8F4E-C16375F2F63A}"/>
              </a:ext>
            </a:extLst>
          </p:cNvPr>
          <p:cNvSpPr/>
          <p:nvPr/>
        </p:nvSpPr>
        <p:spPr>
          <a:xfrm>
            <a:off x="4935002" y="7100364"/>
            <a:ext cx="4321738" cy="382308"/>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a:ln>
                <a:noFill/>
              </a:ln>
              <a:solidFill>
                <a:srgbClr val="1A1A1A"/>
              </a:solidFill>
              <a:effectLst/>
              <a:highlight>
                <a:srgbClr val="FFFF00"/>
              </a:highlight>
              <a:uLnTx/>
              <a:uFillTx/>
              <a:latin typeface="Segoe UI"/>
              <a:ea typeface="+mn-ea"/>
              <a:cs typeface="+mn-cs"/>
            </a:endParaRPr>
          </a:p>
        </p:txBody>
      </p:sp>
      <p:grpSp>
        <p:nvGrpSpPr>
          <p:cNvPr id="64" name="Group 63">
            <a:extLst>
              <a:ext uri="{FF2B5EF4-FFF2-40B4-BE49-F238E27FC236}">
                <a16:creationId xmlns:a16="http://schemas.microsoft.com/office/drawing/2014/main" id="{48ABE317-24B5-4D1F-9C01-2532D712C890}"/>
              </a:ext>
            </a:extLst>
          </p:cNvPr>
          <p:cNvGrpSpPr/>
          <p:nvPr/>
        </p:nvGrpSpPr>
        <p:grpSpPr>
          <a:xfrm>
            <a:off x="3444463" y="1804485"/>
            <a:ext cx="5533897" cy="1415279"/>
            <a:chOff x="3544031" y="1772150"/>
            <a:chExt cx="5425882" cy="1387654"/>
          </a:xfrm>
        </p:grpSpPr>
        <p:sp>
          <p:nvSpPr>
            <p:cNvPr id="4" name="Rectangle 3">
              <a:extLst>
                <a:ext uri="{FF2B5EF4-FFF2-40B4-BE49-F238E27FC236}">
                  <a16:creationId xmlns:a16="http://schemas.microsoft.com/office/drawing/2014/main" id="{02EFC21E-B21C-42D6-9A21-0B055CD8D79A}"/>
                </a:ext>
              </a:extLst>
            </p:cNvPr>
            <p:cNvSpPr/>
            <p:nvPr/>
          </p:nvSpPr>
          <p:spPr>
            <a:xfrm>
              <a:off x="3544031" y="1772150"/>
              <a:ext cx="5425882" cy="1387654"/>
            </a:xfrm>
            <a:prstGeom prst="rect">
              <a:avLst/>
            </a:pr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93260" numCol="1" spcCol="0" rtlCol="0" fromWordArt="0" anchor="b"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E227211B-C41A-4646-A200-B281AB5E224C}"/>
                </a:ext>
              </a:extLst>
            </p:cNvPr>
            <p:cNvSpPr/>
            <p:nvPr/>
          </p:nvSpPr>
          <p:spPr>
            <a:xfrm>
              <a:off x="6248756" y="1772150"/>
              <a:ext cx="2721156" cy="1387654"/>
            </a:xfrm>
            <a:prstGeom prst="rect">
              <a:avLst/>
            </a:prstGeom>
            <a:no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93260" numCol="1" spcCol="0" rtlCol="0" fromWordArt="0" anchor="b" anchorCtr="1"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Cloud Infrastructure</a:t>
              </a:r>
            </a:p>
          </p:txBody>
        </p:sp>
        <p:sp>
          <p:nvSpPr>
            <p:cNvPr id="7" name="Freeform 5">
              <a:extLst>
                <a:ext uri="{FF2B5EF4-FFF2-40B4-BE49-F238E27FC236}">
                  <a16:creationId xmlns:a16="http://schemas.microsoft.com/office/drawing/2014/main" id="{EA0CB459-91B0-4B39-AE62-0FC9136DA257}"/>
                </a:ext>
              </a:extLst>
            </p:cNvPr>
            <p:cNvSpPr>
              <a:spLocks/>
            </p:cNvSpPr>
            <p:nvPr/>
          </p:nvSpPr>
          <p:spPr bwMode="auto">
            <a:xfrm>
              <a:off x="6592087" y="1873425"/>
              <a:ext cx="2128779" cy="887264"/>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chemeClr val="bg1">
                <a:alpha val="89804"/>
              </a:schemeClr>
            </a:solidFill>
            <a:ln>
              <a:noFill/>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43113720-6CC1-42E7-9A5D-D96928896B42}"/>
                </a:ext>
              </a:extLst>
            </p:cNvPr>
            <p:cNvGrpSpPr/>
            <p:nvPr/>
          </p:nvGrpSpPr>
          <p:grpSpPr>
            <a:xfrm>
              <a:off x="7116873" y="2233381"/>
              <a:ext cx="1082050" cy="445155"/>
              <a:chOff x="7116873" y="2233381"/>
              <a:chExt cx="1082050" cy="445155"/>
            </a:xfrm>
          </p:grpSpPr>
          <p:sp>
            <p:nvSpPr>
              <p:cNvPr id="78" name="building_8" title="Icon of tall buildings">
                <a:extLst>
                  <a:ext uri="{FF2B5EF4-FFF2-40B4-BE49-F238E27FC236}">
                    <a16:creationId xmlns:a16="http://schemas.microsoft.com/office/drawing/2014/main" id="{28EC0BE5-B9D3-40D7-B914-0B059C482CE2}"/>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827CBBFE-8DAE-43C0-ACC6-94B6A1AEA02F}"/>
                  </a:ext>
                </a:extLst>
              </p:cNvPr>
              <p:cNvGrpSpPr/>
              <p:nvPr/>
            </p:nvGrpSpPr>
            <p:grpSpPr>
              <a:xfrm>
                <a:off x="7116873" y="2354642"/>
                <a:ext cx="599165" cy="323894"/>
                <a:chOff x="6970319" y="2282415"/>
                <a:chExt cx="599165" cy="323894"/>
              </a:xfrm>
            </p:grpSpPr>
            <p:sp>
              <p:nvSpPr>
                <p:cNvPr id="81" name="server" title="Icon of a server tower">
                  <a:extLst>
                    <a:ext uri="{FF2B5EF4-FFF2-40B4-BE49-F238E27FC236}">
                      <a16:creationId xmlns:a16="http://schemas.microsoft.com/office/drawing/2014/main" id="{35087EC2-1626-4EC9-A678-20DE26D9427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server" title="Icon of a server tower">
                  <a:extLst>
                    <a:ext uri="{FF2B5EF4-FFF2-40B4-BE49-F238E27FC236}">
                      <a16:creationId xmlns:a16="http://schemas.microsoft.com/office/drawing/2014/main" id="{261995DC-281B-47A2-9F4D-D206CCC7E219}"/>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server" title="Icon of a server tower">
                  <a:extLst>
                    <a:ext uri="{FF2B5EF4-FFF2-40B4-BE49-F238E27FC236}">
                      <a16:creationId xmlns:a16="http://schemas.microsoft.com/office/drawing/2014/main" id="{15937FAF-9DF6-4860-9463-C61ACBA13D38}"/>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B7A868EC-8116-4AAB-84A9-38483C3A36B2}"/>
                </a:ext>
              </a:extLst>
            </p:cNvPr>
            <p:cNvGrpSpPr/>
            <p:nvPr/>
          </p:nvGrpSpPr>
          <p:grpSpPr>
            <a:xfrm>
              <a:off x="4182162" y="2093334"/>
              <a:ext cx="1314578" cy="540817"/>
              <a:chOff x="7116873" y="2233381"/>
              <a:chExt cx="1082050" cy="445155"/>
            </a:xfrm>
          </p:grpSpPr>
          <p:sp>
            <p:nvSpPr>
              <p:cNvPr id="89" name="building_8" title="Icon of tall buildings">
                <a:extLst>
                  <a:ext uri="{FF2B5EF4-FFF2-40B4-BE49-F238E27FC236}">
                    <a16:creationId xmlns:a16="http://schemas.microsoft.com/office/drawing/2014/main" id="{712D6A42-3E39-4BDD-AA42-216A2252F5FE}"/>
                  </a:ext>
                </a:extLst>
              </p:cNvPr>
              <p:cNvSpPr>
                <a:spLocks noChangeAspect="1" noEditPoints="1"/>
              </p:cNvSpPr>
              <p:nvPr/>
            </p:nvSpPr>
            <p:spPr bwMode="auto">
              <a:xfrm>
                <a:off x="7794556" y="2233381"/>
                <a:ext cx="404367" cy="43917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D04348D7-3908-40C2-AF91-38DC75AC0D65}"/>
                  </a:ext>
                </a:extLst>
              </p:cNvPr>
              <p:cNvGrpSpPr/>
              <p:nvPr/>
            </p:nvGrpSpPr>
            <p:grpSpPr>
              <a:xfrm>
                <a:off x="7116873" y="2354642"/>
                <a:ext cx="599165" cy="323894"/>
                <a:chOff x="6970319" y="2282415"/>
                <a:chExt cx="599165" cy="323894"/>
              </a:xfrm>
            </p:grpSpPr>
            <p:sp>
              <p:nvSpPr>
                <p:cNvPr id="91" name="server" title="Icon of a server tower">
                  <a:extLst>
                    <a:ext uri="{FF2B5EF4-FFF2-40B4-BE49-F238E27FC236}">
                      <a16:creationId xmlns:a16="http://schemas.microsoft.com/office/drawing/2014/main" id="{93496E61-63E9-44D4-A3FE-47B856E776BA}"/>
                    </a:ext>
                  </a:extLst>
                </p:cNvPr>
                <p:cNvSpPr>
                  <a:spLocks noChangeAspect="1" noEditPoints="1"/>
                </p:cNvSpPr>
                <p:nvPr/>
              </p:nvSpPr>
              <p:spPr bwMode="auto">
                <a:xfrm>
                  <a:off x="7398957"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server" title="Icon of a server tower">
                  <a:extLst>
                    <a:ext uri="{FF2B5EF4-FFF2-40B4-BE49-F238E27FC236}">
                      <a16:creationId xmlns:a16="http://schemas.microsoft.com/office/drawing/2014/main" id="{E5DFF349-8017-4A9C-B9F3-62EFD4683DFF}"/>
                    </a:ext>
                  </a:extLst>
                </p:cNvPr>
                <p:cNvSpPr>
                  <a:spLocks noChangeAspect="1" noEditPoints="1"/>
                </p:cNvSpPr>
                <p:nvPr/>
              </p:nvSpPr>
              <p:spPr bwMode="auto">
                <a:xfrm>
                  <a:off x="7184638"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server" title="Icon of a server tower">
                  <a:extLst>
                    <a:ext uri="{FF2B5EF4-FFF2-40B4-BE49-F238E27FC236}">
                      <a16:creationId xmlns:a16="http://schemas.microsoft.com/office/drawing/2014/main" id="{A26DAF05-CBD9-470D-9D86-C88EF382B5E1}"/>
                    </a:ext>
                  </a:extLst>
                </p:cNvPr>
                <p:cNvSpPr>
                  <a:spLocks noChangeAspect="1" noEditPoints="1"/>
                </p:cNvSpPr>
                <p:nvPr/>
              </p:nvSpPr>
              <p:spPr bwMode="auto">
                <a:xfrm>
                  <a:off x="6970319" y="2282415"/>
                  <a:ext cx="170527" cy="32389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59" name="Rectangle 58">
              <a:extLst>
                <a:ext uri="{FF2B5EF4-FFF2-40B4-BE49-F238E27FC236}">
                  <a16:creationId xmlns:a16="http://schemas.microsoft.com/office/drawing/2014/main" id="{8FA84D52-1B48-4857-A8EA-B756D555EBF4}"/>
                </a:ext>
              </a:extLst>
            </p:cNvPr>
            <p:cNvSpPr/>
            <p:nvPr/>
          </p:nvSpPr>
          <p:spPr>
            <a:xfrm>
              <a:off x="3608652" y="2776157"/>
              <a:ext cx="2481898" cy="343492"/>
            </a:xfrm>
            <a:prstGeom prst="rect">
              <a:avLst/>
            </a:prstGeom>
          </p:spPr>
          <p:txBody>
            <a:bodyPr wrap="none">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Corporate Infrastructure</a:t>
              </a:r>
            </a:p>
          </p:txBody>
        </p:sp>
      </p:grpSp>
      <p:sp>
        <p:nvSpPr>
          <p:cNvPr id="6" name="Plus Sign 5">
            <a:extLst>
              <a:ext uri="{FF2B5EF4-FFF2-40B4-BE49-F238E27FC236}">
                <a16:creationId xmlns:a16="http://schemas.microsoft.com/office/drawing/2014/main" id="{71761009-1F35-4AC1-8CBD-737A0D6B1533}"/>
              </a:ext>
            </a:extLst>
          </p:cNvPr>
          <p:cNvSpPr/>
          <p:nvPr/>
        </p:nvSpPr>
        <p:spPr bwMode="auto">
          <a:xfrm>
            <a:off x="5797133" y="2269025"/>
            <a:ext cx="539356" cy="530389"/>
          </a:xfrm>
          <a:prstGeom prst="mathPlus">
            <a:avLst>
              <a:gd name="adj1" fmla="val 1634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C5AA1D71-3ACB-4C6B-9B11-A747A47758E7}"/>
              </a:ext>
            </a:extLst>
          </p:cNvPr>
          <p:cNvGrpSpPr/>
          <p:nvPr/>
        </p:nvGrpSpPr>
        <p:grpSpPr>
          <a:xfrm>
            <a:off x="484013" y="1207757"/>
            <a:ext cx="2497559" cy="1933085"/>
            <a:chOff x="9562726" y="1310370"/>
            <a:chExt cx="2448810" cy="1846543"/>
          </a:xfrm>
        </p:grpSpPr>
        <p:grpSp>
          <p:nvGrpSpPr>
            <p:cNvPr id="16" name="Group 15">
              <a:extLst>
                <a:ext uri="{FF2B5EF4-FFF2-40B4-BE49-F238E27FC236}">
                  <a16:creationId xmlns:a16="http://schemas.microsoft.com/office/drawing/2014/main" id="{7ACEBF75-A905-4633-98ED-4A2713F8EB7E}"/>
                </a:ext>
              </a:extLst>
            </p:cNvPr>
            <p:cNvGrpSpPr/>
            <p:nvPr/>
          </p:nvGrpSpPr>
          <p:grpSpPr>
            <a:xfrm>
              <a:off x="9562726" y="1310370"/>
              <a:ext cx="2448810" cy="1846543"/>
              <a:chOff x="766941" y="1957489"/>
              <a:chExt cx="2497909" cy="1644588"/>
            </a:xfrm>
          </p:grpSpPr>
          <p:sp>
            <p:nvSpPr>
              <p:cNvPr id="17" name="Rectangle: Rounded Corners 16">
                <a:extLst>
                  <a:ext uri="{FF2B5EF4-FFF2-40B4-BE49-F238E27FC236}">
                    <a16:creationId xmlns:a16="http://schemas.microsoft.com/office/drawing/2014/main" id="{C7F47ECF-396D-43F2-A160-4DA20BDDB45A}"/>
                  </a:ext>
                </a:extLst>
              </p:cNvPr>
              <p:cNvSpPr/>
              <p:nvPr/>
            </p:nvSpPr>
            <p:spPr>
              <a:xfrm>
                <a:off x="766941" y="1957489"/>
                <a:ext cx="2189659" cy="164458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9326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Traditional </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Defenses</a:t>
                </a:r>
              </a:p>
            </p:txBody>
          </p:sp>
          <p:sp>
            <p:nvSpPr>
              <p:cNvPr id="18" name="TextBox 17">
                <a:extLst>
                  <a:ext uri="{FF2B5EF4-FFF2-40B4-BE49-F238E27FC236}">
                    <a16:creationId xmlns:a16="http://schemas.microsoft.com/office/drawing/2014/main" id="{57A195A1-E5B5-48CF-A05F-B4781F73DBA3}"/>
                  </a:ext>
                </a:extLst>
              </p:cNvPr>
              <p:cNvSpPr txBox="1"/>
              <p:nvPr/>
            </p:nvSpPr>
            <p:spPr>
              <a:xfrm>
                <a:off x="876649" y="1957489"/>
                <a:ext cx="2388201" cy="1174491"/>
              </a:xfrm>
              <a:prstGeom prst="rect">
                <a:avLst/>
              </a:prstGeom>
              <a:noFill/>
            </p:spPr>
            <p:txBody>
              <a:bodyPr wrap="square" lIns="93260" tIns="93260" rIns="93260" bIns="186521" rtlCol="0">
                <a:spAutoFit/>
              </a:body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Hardening (Physical, OS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App/Data, etc.)</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Whitelisting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Auto-Patching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p>
            </p:txBody>
          </p:sp>
        </p:grpSp>
        <p:sp>
          <p:nvSpPr>
            <p:cNvPr id="105" name="DeveloperTools_EC7A" title="Icon of a wrench and a screwdriver">
              <a:extLst>
                <a:ext uri="{FF2B5EF4-FFF2-40B4-BE49-F238E27FC236}">
                  <a16:creationId xmlns:a16="http://schemas.microsoft.com/office/drawing/2014/main" id="{5F70E386-F231-419F-9A0E-39F87630E342}"/>
                </a:ext>
              </a:extLst>
            </p:cNvPr>
            <p:cNvSpPr>
              <a:spLocks noChangeAspect="1" noEditPoints="1"/>
            </p:cNvSpPr>
            <p:nvPr/>
          </p:nvSpPr>
          <p:spPr bwMode="auto">
            <a:xfrm>
              <a:off x="11136353" y="2626677"/>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969AD5F5-C6B4-427C-9698-522DF316C448}"/>
              </a:ext>
            </a:extLst>
          </p:cNvPr>
          <p:cNvGrpSpPr/>
          <p:nvPr/>
        </p:nvGrpSpPr>
        <p:grpSpPr>
          <a:xfrm>
            <a:off x="9759100" y="3505711"/>
            <a:ext cx="2184228" cy="1791555"/>
            <a:chOff x="9567750" y="4655965"/>
            <a:chExt cx="2141594" cy="1756586"/>
          </a:xfrm>
        </p:grpSpPr>
        <p:grpSp>
          <p:nvGrpSpPr>
            <p:cNvPr id="46" name="Group 45">
              <a:extLst>
                <a:ext uri="{FF2B5EF4-FFF2-40B4-BE49-F238E27FC236}">
                  <a16:creationId xmlns:a16="http://schemas.microsoft.com/office/drawing/2014/main" id="{2A5F8DAF-7964-4D45-A777-D4BF829A8F80}"/>
                </a:ext>
              </a:extLst>
            </p:cNvPr>
            <p:cNvGrpSpPr/>
            <p:nvPr/>
          </p:nvGrpSpPr>
          <p:grpSpPr>
            <a:xfrm>
              <a:off x="9567750" y="4655965"/>
              <a:ext cx="2141594" cy="1756586"/>
              <a:chOff x="766941" y="1860166"/>
              <a:chExt cx="2184538" cy="806553"/>
            </a:xfrm>
          </p:grpSpPr>
          <p:sp>
            <p:nvSpPr>
              <p:cNvPr id="47" name="Rectangle: Rounded Corners 46">
                <a:extLst>
                  <a:ext uri="{FF2B5EF4-FFF2-40B4-BE49-F238E27FC236}">
                    <a16:creationId xmlns:a16="http://schemas.microsoft.com/office/drawing/2014/main" id="{0538E89B-2ADE-4EBF-A49E-B63DFFB4124C}"/>
                  </a:ext>
                </a:extLst>
              </p:cNvPr>
              <p:cNvSpPr/>
              <p:nvPr/>
            </p:nvSpPr>
            <p:spPr>
              <a:xfrm>
                <a:off x="766941" y="1860166"/>
                <a:ext cx="2184538" cy="806553"/>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79781" rIns="93260" bIns="186521"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sp>
            <p:nvSpPr>
              <p:cNvPr id="48" name="TextBox 47">
                <a:extLst>
                  <a:ext uri="{FF2B5EF4-FFF2-40B4-BE49-F238E27FC236}">
                    <a16:creationId xmlns:a16="http://schemas.microsoft.com/office/drawing/2014/main" id="{1DC06378-CD84-49D2-A07C-936A4F1B442F}"/>
                  </a:ext>
                </a:extLst>
              </p:cNvPr>
              <p:cNvSpPr txBox="1"/>
              <p:nvPr/>
            </p:nvSpPr>
            <p:spPr>
              <a:xfrm>
                <a:off x="867003" y="1887328"/>
                <a:ext cx="1828421" cy="518403"/>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Continuous Logging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&amp; Monitoring</a:t>
                </a:r>
              </a:p>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Incident Response</a:t>
                </a:r>
              </a:p>
              <a:p>
                <a:pPr marL="0" marR="0" lvl="0" indent="0" algn="l" defTabSz="932597" rtl="0" eaLnBrk="1" fontAlgn="auto" latinLnBrk="0" hangingPunct="1">
                  <a:lnSpc>
                    <a:spcPct val="90000"/>
                  </a:lnSpc>
                  <a:spcBef>
                    <a:spcPts val="0"/>
                  </a:spcBef>
                  <a:spcAft>
                    <a:spcPts val="306"/>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CDOC (24x7 SOC)</a:t>
                </a:r>
              </a:p>
            </p:txBody>
          </p:sp>
        </p:grpSp>
        <p:sp>
          <p:nvSpPr>
            <p:cNvPr id="103" name="Shield_EA18" title="Icon of a shield">
              <a:extLst>
                <a:ext uri="{FF2B5EF4-FFF2-40B4-BE49-F238E27FC236}">
                  <a16:creationId xmlns:a16="http://schemas.microsoft.com/office/drawing/2014/main" id="{2CABE605-FC5C-4D8F-B79C-9614E32F7C6A}"/>
                </a:ext>
              </a:extLst>
            </p:cNvPr>
            <p:cNvSpPr>
              <a:spLocks noChangeAspect="1"/>
            </p:cNvSpPr>
            <p:nvPr/>
          </p:nvSpPr>
          <p:spPr bwMode="auto">
            <a:xfrm>
              <a:off x="11281505" y="5950589"/>
              <a:ext cx="284946" cy="30337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ED5F7302-1994-4D0F-B162-32CC65BED092}"/>
                </a:ext>
              </a:extLst>
            </p:cNvPr>
            <p:cNvSpPr/>
            <p:nvPr/>
          </p:nvSpPr>
          <p:spPr>
            <a:xfrm>
              <a:off x="9684208" y="5757994"/>
              <a:ext cx="1863880" cy="594650"/>
            </a:xfrm>
            <a:prstGeom prst="rect">
              <a:avLst/>
            </a:prstGeom>
          </p:spPr>
          <p:txBody>
            <a:bodyPr wrap="square">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Monitoring &amp; Vigilance</a:t>
              </a:r>
            </a:p>
          </p:txBody>
        </p:sp>
      </p:grpSp>
      <p:grpSp>
        <p:nvGrpSpPr>
          <p:cNvPr id="61" name="Group 60">
            <a:extLst>
              <a:ext uri="{FF2B5EF4-FFF2-40B4-BE49-F238E27FC236}">
                <a16:creationId xmlns:a16="http://schemas.microsoft.com/office/drawing/2014/main" id="{9221E7D1-12C6-4D9C-A72B-AC77DB13B521}"/>
              </a:ext>
            </a:extLst>
          </p:cNvPr>
          <p:cNvGrpSpPr/>
          <p:nvPr/>
        </p:nvGrpSpPr>
        <p:grpSpPr>
          <a:xfrm>
            <a:off x="504601" y="3498539"/>
            <a:ext cx="5551187" cy="3029684"/>
            <a:chOff x="493888" y="3430252"/>
            <a:chExt cx="5442834" cy="2970548"/>
          </a:xfrm>
        </p:grpSpPr>
        <p:sp>
          <p:nvSpPr>
            <p:cNvPr id="112" name="Rectangle: Rounded Corners 111">
              <a:extLst>
                <a:ext uri="{FF2B5EF4-FFF2-40B4-BE49-F238E27FC236}">
                  <a16:creationId xmlns:a16="http://schemas.microsoft.com/office/drawing/2014/main" id="{BF42D13F-7724-4677-92A6-A66124387CF3}"/>
                </a:ext>
              </a:extLst>
            </p:cNvPr>
            <p:cNvSpPr/>
            <p:nvPr/>
          </p:nvSpPr>
          <p:spPr>
            <a:xfrm>
              <a:off x="493888" y="3430252"/>
              <a:ext cx="5407385" cy="2970548"/>
            </a:xfrm>
            <a:prstGeom prst="roundRect">
              <a:avLst>
                <a:gd name="adj" fmla="val 0"/>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559562" rIns="93260" bIns="9326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140B4FFE-0C1F-492B-BA89-1DB3D2A4C5F8}"/>
                </a:ext>
              </a:extLst>
            </p:cNvPr>
            <p:cNvGrpSpPr/>
            <p:nvPr/>
          </p:nvGrpSpPr>
          <p:grpSpPr>
            <a:xfrm>
              <a:off x="638276" y="3482569"/>
              <a:ext cx="2012135" cy="1189493"/>
              <a:chOff x="351697" y="5189936"/>
              <a:chExt cx="2012135" cy="1189493"/>
            </a:xfrm>
          </p:grpSpPr>
          <p:sp>
            <p:nvSpPr>
              <p:cNvPr id="45" name="TextBox 44">
                <a:extLst>
                  <a:ext uri="{FF2B5EF4-FFF2-40B4-BE49-F238E27FC236}">
                    <a16:creationId xmlns:a16="http://schemas.microsoft.com/office/drawing/2014/main" id="{D5F31730-7C33-437F-BFB6-37BFE67E73E9}"/>
                  </a:ext>
                </a:extLst>
              </p:cNvPr>
              <p:cNvSpPr txBox="1"/>
              <p:nvPr/>
            </p:nvSpPr>
            <p:spPr>
              <a:xfrm>
                <a:off x="631819" y="5189936"/>
                <a:ext cx="1732013" cy="1189493"/>
              </a:xfrm>
              <a:prstGeom prst="rect">
                <a:avLst/>
              </a:prstGeom>
              <a:noFill/>
            </p:spPr>
            <p:txBody>
              <a:bodyPr wrap="none" lIns="93260" tIns="93260" rIns="93260" bIns="18652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People</a:t>
                </a:r>
                <a:r>
                  <a:rPr kumimoji="0" lang="en-US" sz="1836"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Background Checks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 Training</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Conferences</a:t>
                </a:r>
              </a:p>
            </p:txBody>
          </p:sp>
          <p:sp>
            <p:nvSpPr>
              <p:cNvPr id="101" name="graduate" title="Icon of a graduation cap">
                <a:extLst>
                  <a:ext uri="{FF2B5EF4-FFF2-40B4-BE49-F238E27FC236}">
                    <a16:creationId xmlns:a16="http://schemas.microsoft.com/office/drawing/2014/main" id="{4D4F875F-980A-4430-80F0-BA6B1FB032A9}"/>
                  </a:ext>
                </a:extLst>
              </p:cNvPr>
              <p:cNvSpPr>
                <a:spLocks noChangeAspect="1" noEditPoints="1"/>
              </p:cNvSpPr>
              <p:nvPr/>
            </p:nvSpPr>
            <p:spPr bwMode="auto">
              <a:xfrm>
                <a:off x="351697" y="5300713"/>
                <a:ext cx="323508" cy="277508"/>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BB331D4D-1CFF-4633-9365-161F589B1225}"/>
                </a:ext>
              </a:extLst>
            </p:cNvPr>
            <p:cNvSpPr txBox="1"/>
            <p:nvPr/>
          </p:nvSpPr>
          <p:spPr>
            <a:xfrm>
              <a:off x="3001702" y="3482569"/>
              <a:ext cx="2070873" cy="1339432"/>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Least Privilege</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Least Privilege Access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Just-in-time Access</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and more…</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endPar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54" name="Group 53">
              <a:extLst>
                <a:ext uri="{FF2B5EF4-FFF2-40B4-BE49-F238E27FC236}">
                  <a16:creationId xmlns:a16="http://schemas.microsoft.com/office/drawing/2014/main" id="{0BA1BF35-47EF-4EDF-9B1D-C2AF9AA85CA3}"/>
                </a:ext>
              </a:extLst>
            </p:cNvPr>
            <p:cNvGrpSpPr/>
            <p:nvPr/>
          </p:nvGrpSpPr>
          <p:grpSpPr>
            <a:xfrm>
              <a:off x="3246806" y="5497103"/>
              <a:ext cx="1435131" cy="365890"/>
              <a:chOff x="3030213" y="5333873"/>
              <a:chExt cx="2537625" cy="646973"/>
            </a:xfrm>
          </p:grpSpPr>
          <p:cxnSp>
            <p:nvCxnSpPr>
              <p:cNvPr id="29" name="Straight Connector 28">
                <a:extLst>
                  <a:ext uri="{FF2B5EF4-FFF2-40B4-BE49-F238E27FC236}">
                    <a16:creationId xmlns:a16="http://schemas.microsoft.com/office/drawing/2014/main" id="{2B7F6E6B-B9D4-4931-9DD2-A241487B788F}"/>
                  </a:ext>
                </a:extLst>
              </p:cNvPr>
              <p:cNvCxnSpPr>
                <a:cxnSpLocks/>
              </p:cNvCxnSpPr>
              <p:nvPr/>
            </p:nvCxnSpPr>
            <p:spPr>
              <a:xfrm>
                <a:off x="4305568" y="5333873"/>
                <a:ext cx="0" cy="646973"/>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7A02083-81C6-4EB8-A9BA-9073A64CB119}"/>
                  </a:ext>
                </a:extLst>
              </p:cNvPr>
              <p:cNvGrpSpPr/>
              <p:nvPr/>
            </p:nvGrpSpPr>
            <p:grpSpPr>
              <a:xfrm>
                <a:off x="3030213" y="5400077"/>
                <a:ext cx="1154903" cy="521142"/>
                <a:chOff x="6655119" y="5369991"/>
                <a:chExt cx="1359386" cy="613413"/>
              </a:xfrm>
            </p:grpSpPr>
            <p:grpSp>
              <p:nvGrpSpPr>
                <p:cNvPr id="31" name="Group 4">
                  <a:extLst>
                    <a:ext uri="{FF2B5EF4-FFF2-40B4-BE49-F238E27FC236}">
                      <a16:creationId xmlns:a16="http://schemas.microsoft.com/office/drawing/2014/main" id="{8E77332C-0320-47FD-ABA6-E7A2E0FA1065}"/>
                    </a:ext>
                  </a:extLst>
                </p:cNvPr>
                <p:cNvGrpSpPr>
                  <a:grpSpLocks noChangeAspect="1"/>
                </p:cNvGrpSpPr>
                <p:nvPr/>
              </p:nvGrpSpPr>
              <p:grpSpPr bwMode="auto">
                <a:xfrm>
                  <a:off x="7298256" y="5438932"/>
                  <a:ext cx="616719" cy="449359"/>
                  <a:chOff x="4423" y="993"/>
                  <a:chExt cx="737" cy="537"/>
                </a:xfrm>
              </p:grpSpPr>
              <p:sp>
                <p:nvSpPr>
                  <p:cNvPr id="32" name="AutoShape 3">
                    <a:extLst>
                      <a:ext uri="{FF2B5EF4-FFF2-40B4-BE49-F238E27FC236}">
                        <a16:creationId xmlns:a16="http://schemas.microsoft.com/office/drawing/2014/main" id="{6B5FF8A1-B3C0-4F8B-9BB4-53D30448A0A5}"/>
                      </a:ext>
                    </a:extLst>
                  </p:cNvPr>
                  <p:cNvSpPr>
                    <a:spLocks noChangeAspect="1" noChangeArrowheads="1" noTextEdit="1"/>
                  </p:cNvSpPr>
                  <p:nvPr/>
                </p:nvSpPr>
                <p:spPr bwMode="auto">
                  <a:xfrm>
                    <a:off x="4423" y="993"/>
                    <a:ext cx="737" cy="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5">
                    <a:extLst>
                      <a:ext uri="{FF2B5EF4-FFF2-40B4-BE49-F238E27FC236}">
                        <a16:creationId xmlns:a16="http://schemas.microsoft.com/office/drawing/2014/main" id="{F89E3EFC-C4D9-4960-A57F-04D1036E0282}"/>
                      </a:ext>
                    </a:extLst>
                  </p:cNvPr>
                  <p:cNvSpPr>
                    <a:spLocks/>
                  </p:cNvSpPr>
                  <p:nvPr/>
                </p:nvSpPr>
                <p:spPr bwMode="auto">
                  <a:xfrm>
                    <a:off x="4423" y="994"/>
                    <a:ext cx="737" cy="536"/>
                  </a:xfrm>
                  <a:custGeom>
                    <a:avLst/>
                    <a:gdLst>
                      <a:gd name="T0" fmla="*/ 762 w 792"/>
                      <a:gd name="T1" fmla="*/ 0 h 578"/>
                      <a:gd name="T2" fmla="*/ 30 w 792"/>
                      <a:gd name="T3" fmla="*/ 0 h 578"/>
                      <a:gd name="T4" fmla="*/ 0 w 792"/>
                      <a:gd name="T5" fmla="*/ 30 h 578"/>
                      <a:gd name="T6" fmla="*/ 0 w 792"/>
                      <a:gd name="T7" fmla="*/ 548 h 578"/>
                      <a:gd name="T8" fmla="*/ 30 w 792"/>
                      <a:gd name="T9" fmla="*/ 578 h 578"/>
                      <a:gd name="T10" fmla="*/ 762 w 792"/>
                      <a:gd name="T11" fmla="*/ 578 h 578"/>
                      <a:gd name="T12" fmla="*/ 792 w 792"/>
                      <a:gd name="T13" fmla="*/ 548 h 578"/>
                      <a:gd name="T14" fmla="*/ 792 w 792"/>
                      <a:gd name="T15" fmla="*/ 30 h 578"/>
                      <a:gd name="T16" fmla="*/ 762 w 792"/>
                      <a:gd name="T17"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2" h="578">
                        <a:moveTo>
                          <a:pt x="762" y="0"/>
                        </a:moveTo>
                        <a:cubicBezTo>
                          <a:pt x="30" y="0"/>
                          <a:pt x="30" y="0"/>
                          <a:pt x="30" y="0"/>
                        </a:cubicBezTo>
                        <a:cubicBezTo>
                          <a:pt x="5" y="0"/>
                          <a:pt x="0" y="5"/>
                          <a:pt x="0" y="30"/>
                        </a:cubicBezTo>
                        <a:cubicBezTo>
                          <a:pt x="0" y="548"/>
                          <a:pt x="0" y="548"/>
                          <a:pt x="0" y="548"/>
                        </a:cubicBezTo>
                        <a:cubicBezTo>
                          <a:pt x="0" y="573"/>
                          <a:pt x="5" y="578"/>
                          <a:pt x="30" y="578"/>
                        </a:cubicBezTo>
                        <a:cubicBezTo>
                          <a:pt x="762" y="578"/>
                          <a:pt x="762" y="578"/>
                          <a:pt x="762" y="578"/>
                        </a:cubicBezTo>
                        <a:cubicBezTo>
                          <a:pt x="787" y="578"/>
                          <a:pt x="792" y="573"/>
                          <a:pt x="792" y="548"/>
                        </a:cubicBezTo>
                        <a:cubicBezTo>
                          <a:pt x="792" y="30"/>
                          <a:pt x="792" y="30"/>
                          <a:pt x="792" y="30"/>
                        </a:cubicBezTo>
                        <a:cubicBezTo>
                          <a:pt x="792" y="5"/>
                          <a:pt x="787" y="0"/>
                          <a:pt x="762"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4" name="Oval 6">
                    <a:extLst>
                      <a:ext uri="{FF2B5EF4-FFF2-40B4-BE49-F238E27FC236}">
                        <a16:creationId xmlns:a16="http://schemas.microsoft.com/office/drawing/2014/main" id="{49052EE0-58AF-484E-A6E1-58B717791D47}"/>
                      </a:ext>
                    </a:extLst>
                  </p:cNvPr>
                  <p:cNvSpPr>
                    <a:spLocks noChangeArrowheads="1"/>
                  </p:cNvSpPr>
                  <p:nvPr/>
                </p:nvSpPr>
                <p:spPr bwMode="auto">
                  <a:xfrm>
                    <a:off x="4443" y="1008"/>
                    <a:ext cx="74" cy="73"/>
                  </a:xfrm>
                  <a:prstGeom prst="ellipse">
                    <a:avLst/>
                  </a:pr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5" name="Freeform 7">
                    <a:extLst>
                      <a:ext uri="{FF2B5EF4-FFF2-40B4-BE49-F238E27FC236}">
                        <a16:creationId xmlns:a16="http://schemas.microsoft.com/office/drawing/2014/main" id="{B5FAD726-1FC3-44AC-B03E-3280C46EE2DB}"/>
                      </a:ext>
                    </a:extLst>
                  </p:cNvPr>
                  <p:cNvSpPr>
                    <a:spLocks/>
                  </p:cNvSpPr>
                  <p:nvPr/>
                </p:nvSpPr>
                <p:spPr bwMode="auto">
                  <a:xfrm>
                    <a:off x="4458" y="1029"/>
                    <a:ext cx="44" cy="32"/>
                  </a:xfrm>
                  <a:custGeom>
                    <a:avLst/>
                    <a:gdLst>
                      <a:gd name="T0" fmla="*/ 15 w 44"/>
                      <a:gd name="T1" fmla="*/ 11 h 32"/>
                      <a:gd name="T2" fmla="*/ 27 w 44"/>
                      <a:gd name="T3" fmla="*/ 0 h 32"/>
                      <a:gd name="T4" fmla="*/ 17 w 44"/>
                      <a:gd name="T5" fmla="*/ 0 h 32"/>
                      <a:gd name="T6" fmla="*/ 0 w 44"/>
                      <a:gd name="T7" fmla="*/ 16 h 32"/>
                      <a:gd name="T8" fmla="*/ 17 w 44"/>
                      <a:gd name="T9" fmla="*/ 32 h 32"/>
                      <a:gd name="T10" fmla="*/ 27 w 44"/>
                      <a:gd name="T11" fmla="*/ 32 h 32"/>
                      <a:gd name="T12" fmla="*/ 15 w 44"/>
                      <a:gd name="T13" fmla="*/ 20 h 32"/>
                      <a:gd name="T14" fmla="*/ 44 w 44"/>
                      <a:gd name="T15" fmla="*/ 20 h 32"/>
                      <a:gd name="T16" fmla="*/ 44 w 44"/>
                      <a:gd name="T17" fmla="*/ 11 h 32"/>
                      <a:gd name="T18" fmla="*/ 15 w 44"/>
                      <a:gd name="T19"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2">
                        <a:moveTo>
                          <a:pt x="15" y="11"/>
                        </a:moveTo>
                        <a:lnTo>
                          <a:pt x="27" y="0"/>
                        </a:lnTo>
                        <a:lnTo>
                          <a:pt x="17" y="0"/>
                        </a:lnTo>
                        <a:lnTo>
                          <a:pt x="0" y="16"/>
                        </a:lnTo>
                        <a:lnTo>
                          <a:pt x="17" y="32"/>
                        </a:lnTo>
                        <a:lnTo>
                          <a:pt x="27" y="32"/>
                        </a:lnTo>
                        <a:lnTo>
                          <a:pt x="15" y="20"/>
                        </a:lnTo>
                        <a:lnTo>
                          <a:pt x="44" y="20"/>
                        </a:lnTo>
                        <a:lnTo>
                          <a:pt x="44" y="11"/>
                        </a:lnTo>
                        <a:lnTo>
                          <a:pt x="15"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47D693B9-A5D0-4AFD-BDBC-7B201FDA7914}"/>
                      </a:ext>
                    </a:extLst>
                  </p:cNvPr>
                  <p:cNvSpPr>
                    <a:spLocks noChangeArrowheads="1"/>
                  </p:cNvSpPr>
                  <p:nvPr/>
                </p:nvSpPr>
                <p:spPr bwMode="auto">
                  <a:xfrm>
                    <a:off x="4441" y="1095"/>
                    <a:ext cx="701" cy="41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sp>
                <p:nvSpPr>
                  <p:cNvPr id="37" name="Rectangle 9">
                    <a:extLst>
                      <a:ext uri="{FF2B5EF4-FFF2-40B4-BE49-F238E27FC236}">
                        <a16:creationId xmlns:a16="http://schemas.microsoft.com/office/drawing/2014/main" id="{CECBEE9B-70C9-4D57-94E7-A850F1D9B3E0}"/>
                      </a:ext>
                    </a:extLst>
                  </p:cNvPr>
                  <p:cNvSpPr>
                    <a:spLocks noChangeArrowheads="1"/>
                  </p:cNvSpPr>
                  <p:nvPr/>
                </p:nvSpPr>
                <p:spPr bwMode="auto">
                  <a:xfrm>
                    <a:off x="4528" y="1021"/>
                    <a:ext cx="614" cy="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rgbClr val="505050"/>
                      </a:solidFill>
                      <a:effectLst/>
                      <a:uLnTx/>
                      <a:uFillTx/>
                      <a:latin typeface="Segoe UI"/>
                      <a:ea typeface="+mn-ea"/>
                      <a:cs typeface="+mn-cs"/>
                    </a:endParaRPr>
                  </a:p>
                </p:txBody>
              </p:sp>
            </p:grpSp>
            <p:sp>
              <p:nvSpPr>
                <p:cNvPr id="63" name="Rectangle: Rounded Corners 62">
                  <a:extLst>
                    <a:ext uri="{FF2B5EF4-FFF2-40B4-BE49-F238E27FC236}">
                      <a16:creationId xmlns:a16="http://schemas.microsoft.com/office/drawing/2014/main" id="{0D8279D9-827B-4D37-8D0C-15DF628AB0D8}"/>
                    </a:ext>
                  </a:extLst>
                </p:cNvPr>
                <p:cNvSpPr/>
                <p:nvPr/>
              </p:nvSpPr>
              <p:spPr bwMode="auto">
                <a:xfrm>
                  <a:off x="6655119" y="5369991"/>
                  <a:ext cx="1359386" cy="613413"/>
                </a:xfrm>
                <a:prstGeom prst="roundRect">
                  <a:avLst>
                    <a:gd name="adj" fmla="val 0"/>
                  </a:avLst>
                </a:prstGeom>
                <a:noFill/>
                <a:ln w="9525">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people_4" title="Icon of a person">
                  <a:extLst>
                    <a:ext uri="{FF2B5EF4-FFF2-40B4-BE49-F238E27FC236}">
                      <a16:creationId xmlns:a16="http://schemas.microsoft.com/office/drawing/2014/main" id="{0981353C-09EB-40AF-AD27-B9A0702F47C3}"/>
                    </a:ext>
                  </a:extLst>
                </p:cNvPr>
                <p:cNvSpPr>
                  <a:spLocks noChangeAspect="1" noEditPoints="1"/>
                </p:cNvSpPr>
                <p:nvPr/>
              </p:nvSpPr>
              <p:spPr bwMode="auto">
                <a:xfrm>
                  <a:off x="6827905"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94740A21-4EB8-4C7E-83C0-4D1BBC04DEDD}"/>
                  </a:ext>
                </a:extLst>
              </p:cNvPr>
              <p:cNvGrpSpPr/>
              <p:nvPr/>
            </p:nvGrpSpPr>
            <p:grpSpPr>
              <a:xfrm>
                <a:off x="4412935" y="5416330"/>
                <a:ext cx="1154903" cy="521142"/>
                <a:chOff x="4955277" y="5373903"/>
                <a:chExt cx="1359386" cy="613413"/>
              </a:xfrm>
            </p:grpSpPr>
            <p:pic>
              <p:nvPicPr>
                <p:cNvPr id="41" name="Content Placeholder 69">
                  <a:extLst>
                    <a:ext uri="{FF2B5EF4-FFF2-40B4-BE49-F238E27FC236}">
                      <a16:creationId xmlns:a16="http://schemas.microsoft.com/office/drawing/2014/main" id="{A2B2D1CD-FB19-42A0-94B9-FC0A3DB514E5}"/>
                    </a:ext>
                  </a:extLst>
                </p:cNvPr>
                <p:cNvPicPr>
                  <a:picLocks noChangeAspect="1"/>
                </p:cNvPicPr>
                <p:nvPr/>
              </p:nvPicPr>
              <p:blipFill rotWithShape="1">
                <a:blip r:embed="rId3">
                  <a:clrChange>
                    <a:clrFrom>
                      <a:srgbClr val="FDFCFA"/>
                    </a:clrFrom>
                    <a:clrTo>
                      <a:srgbClr val="FDFCFA">
                        <a:alpha val="0"/>
                      </a:srgbClr>
                    </a:clrTo>
                  </a:clrChange>
                </a:blip>
                <a:srcRect l="24692" r="25026"/>
                <a:stretch/>
              </p:blipFill>
              <p:spPr>
                <a:xfrm>
                  <a:off x="5130184" y="5483814"/>
                  <a:ext cx="409467" cy="394616"/>
                </a:xfrm>
                <a:prstGeom prst="rect">
                  <a:avLst/>
                </a:prstGeom>
              </p:spPr>
            </p:pic>
            <p:sp>
              <p:nvSpPr>
                <p:cNvPr id="85" name="Rectangle: Rounded Corners 84">
                  <a:extLst>
                    <a:ext uri="{FF2B5EF4-FFF2-40B4-BE49-F238E27FC236}">
                      <a16:creationId xmlns:a16="http://schemas.microsoft.com/office/drawing/2014/main" id="{D0EC5B69-73B3-4EE9-BEEE-3A475B68EBCA}"/>
                    </a:ext>
                  </a:extLst>
                </p:cNvPr>
                <p:cNvSpPr/>
                <p:nvPr/>
              </p:nvSpPr>
              <p:spPr bwMode="auto">
                <a:xfrm>
                  <a:off x="4955277" y="5373903"/>
                  <a:ext cx="1359386" cy="613413"/>
                </a:xfrm>
                <a:prstGeom prst="roundRect">
                  <a:avLst>
                    <a:gd name="adj" fmla="val 0"/>
                  </a:avLst>
                </a:prstGeom>
                <a:noFill/>
                <a:ln w="9525">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ople_4" title="Icon of a person">
                  <a:extLst>
                    <a:ext uri="{FF2B5EF4-FFF2-40B4-BE49-F238E27FC236}">
                      <a16:creationId xmlns:a16="http://schemas.microsoft.com/office/drawing/2014/main" id="{D4E99754-2C23-4A83-9C1E-0F1F5234AE5F}"/>
                    </a:ext>
                  </a:extLst>
                </p:cNvPr>
                <p:cNvSpPr>
                  <a:spLocks noChangeAspect="1" noEditPoints="1"/>
                </p:cNvSpPr>
                <p:nvPr/>
              </p:nvSpPr>
              <p:spPr bwMode="auto">
                <a:xfrm>
                  <a:off x="5812892" y="549772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2D1BDB8-93DF-4896-AE28-7F18FA8B53EB}"/>
                    </a:ext>
                  </a:extLst>
                </p:cNvPr>
                <p:cNvSpPr/>
                <p:nvPr/>
              </p:nvSpPr>
              <p:spPr bwMode="auto">
                <a:xfrm>
                  <a:off x="5044440" y="5438931"/>
                  <a:ext cx="675995" cy="511657"/>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1" name="TextBox 50">
              <a:extLst>
                <a:ext uri="{FF2B5EF4-FFF2-40B4-BE49-F238E27FC236}">
                  <a16:creationId xmlns:a16="http://schemas.microsoft.com/office/drawing/2014/main" id="{408D274B-243C-4620-A15E-68F42D0820F9}"/>
                </a:ext>
              </a:extLst>
            </p:cNvPr>
            <p:cNvSpPr txBox="1"/>
            <p:nvPr/>
          </p:nvSpPr>
          <p:spPr>
            <a:xfrm>
              <a:off x="948539" y="4661129"/>
              <a:ext cx="1699696" cy="982320"/>
            </a:xfrm>
            <a:prstGeom prst="rect">
              <a:avLst/>
            </a:prstGeom>
            <a:noFill/>
          </p:spPr>
          <p:txBody>
            <a:bodyPr wrap="none" lIns="93260" tIns="93260" rIns="93260" bIns="186521" rtlCol="0">
              <a:spAutoFit/>
            </a:bodyPr>
            <a:lstStyle/>
            <a:p>
              <a:pPr marL="0" marR="0" lvl="0" indent="0" algn="l" defTabSz="932597" rtl="0" eaLnBrk="1" fontAlgn="base" latinLnBrk="0" hangingPunct="1">
                <a:lnSpc>
                  <a:spcPct val="90000"/>
                </a:lnSpc>
                <a:spcBef>
                  <a:spcPct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Authentication</a:t>
              </a: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Multi-factor Auth</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Anomaly Detection</a:t>
              </a:r>
            </a:p>
          </p:txBody>
        </p:sp>
        <p:sp>
          <p:nvSpPr>
            <p:cNvPr id="40" name="Rectangle 39">
              <a:extLst>
                <a:ext uri="{FF2B5EF4-FFF2-40B4-BE49-F238E27FC236}">
                  <a16:creationId xmlns:a16="http://schemas.microsoft.com/office/drawing/2014/main" id="{5AEBA0C1-28BD-4D6C-B8B9-6DBD237D0190}"/>
                </a:ext>
              </a:extLst>
            </p:cNvPr>
            <p:cNvSpPr/>
            <p:nvPr/>
          </p:nvSpPr>
          <p:spPr>
            <a:xfrm>
              <a:off x="3001702" y="4661129"/>
              <a:ext cx="2935020" cy="95189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Privileged Access Workstations</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Access Workstations </a:t>
              </a:r>
              <a:b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399"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isolation from web/email risks</a:t>
              </a:r>
            </a:p>
          </p:txBody>
        </p:sp>
        <p:sp>
          <p:nvSpPr>
            <p:cNvPr id="98" name="Rectangle 97">
              <a:extLst>
                <a:ext uri="{FF2B5EF4-FFF2-40B4-BE49-F238E27FC236}">
                  <a16:creationId xmlns:a16="http://schemas.microsoft.com/office/drawing/2014/main" id="{2FC770F7-BB0C-43F7-8A8F-09538537E5EE}"/>
                </a:ext>
              </a:extLst>
            </p:cNvPr>
            <p:cNvSpPr/>
            <p:nvPr/>
          </p:nvSpPr>
          <p:spPr>
            <a:xfrm>
              <a:off x="551574" y="5721861"/>
              <a:ext cx="2177199" cy="594650"/>
            </a:xfrm>
            <a:prstGeom prst="rect">
              <a:avLst/>
            </a:prstGeom>
          </p:spPr>
          <p:txBody>
            <a:bodyPr wrap="none">
              <a:sp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Rigorous Security </a:t>
              </a:r>
              <a:b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br>
              <a:r>
                <a:rPr kumimoji="0" lang="en-US" sz="1632"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mn-ea"/>
                  <a:cs typeface="Segoe UI" pitchFamily="34" charset="0"/>
                </a:rPr>
                <a:t>For Privileged Access</a:t>
              </a:r>
            </a:p>
          </p:txBody>
        </p:sp>
        <p:sp>
          <p:nvSpPr>
            <p:cNvPr id="113" name="Fingerprint_E928" title="Icon of a fingerprint">
              <a:extLst>
                <a:ext uri="{FF2B5EF4-FFF2-40B4-BE49-F238E27FC236}">
                  <a16:creationId xmlns:a16="http://schemas.microsoft.com/office/drawing/2014/main" id="{BC480A87-EA86-4A94-BA9E-716742013B2E}"/>
                </a:ext>
              </a:extLst>
            </p:cNvPr>
            <p:cNvSpPr>
              <a:spLocks noChangeAspect="1" noEditPoints="1"/>
            </p:cNvSpPr>
            <p:nvPr/>
          </p:nvSpPr>
          <p:spPr bwMode="auto">
            <a:xfrm>
              <a:off x="687693" y="4740791"/>
              <a:ext cx="224674" cy="302145"/>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Stopwatch_E916" title="Icon of a stopwatch">
              <a:extLst>
                <a:ext uri="{FF2B5EF4-FFF2-40B4-BE49-F238E27FC236}">
                  <a16:creationId xmlns:a16="http://schemas.microsoft.com/office/drawing/2014/main" id="{08CD5246-A104-4DE8-8B55-D4E798F3255F}"/>
                </a:ext>
              </a:extLst>
            </p:cNvPr>
            <p:cNvSpPr>
              <a:spLocks noChangeAspect="1" noEditPoints="1"/>
            </p:cNvSpPr>
            <p:nvPr/>
          </p:nvSpPr>
          <p:spPr bwMode="auto">
            <a:xfrm>
              <a:off x="2822700" y="3591940"/>
              <a:ext cx="256128" cy="295564"/>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58" name="Graphic 57" descr="Laptop">
              <a:extLst>
                <a:ext uri="{FF2B5EF4-FFF2-40B4-BE49-F238E27FC236}">
                  <a16:creationId xmlns:a16="http://schemas.microsoft.com/office/drawing/2014/main" id="{E01DA63D-91FA-4E50-BF98-B18462B466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82378" y="4720180"/>
              <a:ext cx="342973" cy="342973"/>
            </a:xfrm>
            <a:prstGeom prst="rect">
              <a:avLst/>
            </a:prstGeom>
          </p:spPr>
        </p:pic>
      </p:gr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63144A47-9FE3-4FC8-8248-435D4E2A5225}"/>
                  </a:ext>
                </a:extLst>
              </p:cNvPr>
              <p:cNvGraphicFramePr>
                <a:graphicFrameLocks noChangeAspect="1"/>
              </p:cNvGraphicFramePr>
              <p:nvPr/>
            </p:nvGraphicFramePr>
            <p:xfrm>
              <a:off x="4895496" y="4193180"/>
              <a:ext cx="901589" cy="507143"/>
            </p:xfrm>
            <a:graphic>
              <a:graphicData uri="http://schemas.microsoft.com/office/powerpoint/2016/slidezoom">
                <pslz:sldZm>
                  <pslz:sldZmObj sldId="3069" cId="834639253">
                    <pslz:zmPr id="{D3F08E23-B04F-4D8D-82C1-BF71F435DD06}" returnToParent="0" transitionDur="1000">
                      <p166:blipFill xmlns:p166="http://schemas.microsoft.com/office/powerpoint/2016/6/main">
                        <a:blip r:embed="rId6"/>
                        <a:stretch>
                          <a:fillRect/>
                        </a:stretch>
                      </p166:blipFill>
                      <p166:spPr xmlns:p166="http://schemas.microsoft.com/office/powerpoint/2016/6/main">
                        <a:xfrm>
                          <a:off x="0" y="0"/>
                          <a:ext cx="901589" cy="507143"/>
                        </a:xfrm>
                        <a:prstGeom prst="rect">
                          <a:avLst/>
                        </a:prstGeom>
                        <a:ln w="3175">
                          <a:solidFill>
                            <a:prstClr val="ltGray"/>
                          </a:solidFill>
                        </a:ln>
                      </p166:spPr>
                    </pslz:zmPr>
                  </pslz:sldZmObj>
                </pslz:sldZm>
              </a:graphicData>
            </a:graphic>
          </p:graphicFrame>
        </mc:Choice>
        <mc:Fallback xmlns="">
          <p:pic>
            <p:nvPicPr>
              <p:cNvPr id="22" name="Slide Zoom 21">
                <a:extLst>
                  <a:ext uri="{FF2B5EF4-FFF2-40B4-BE49-F238E27FC236}">
                    <a16:creationId xmlns:a16="http://schemas.microsoft.com/office/drawing/2014/main" id="{63144A47-9FE3-4FC8-8248-435D4E2A5225}"/>
                  </a:ext>
                </a:extLst>
              </p:cNvPr>
              <p:cNvPicPr>
                <a:picLocks noGrp="1" noRot="1" noChangeAspect="1" noMove="1" noResize="1" noEditPoints="1" noAdjustHandles="1" noChangeArrowheads="1" noChangeShapeType="1"/>
              </p:cNvPicPr>
              <p:nvPr/>
            </p:nvPicPr>
            <p:blipFill>
              <a:blip r:embed="rId7"/>
              <a:stretch>
                <a:fillRect/>
              </a:stretch>
            </p:blipFill>
            <p:spPr>
              <a:xfrm>
                <a:off x="4895496" y="4193180"/>
                <a:ext cx="901589" cy="507143"/>
              </a:xfrm>
              <a:prstGeom prst="rect">
                <a:avLst/>
              </a:prstGeom>
              <a:ln w="3175">
                <a:solidFill>
                  <a:prstClr val="ltGray"/>
                </a:solidFill>
              </a:ln>
            </p:spPr>
          </p:pic>
        </mc:Fallback>
      </mc:AlternateContent>
    </p:spTree>
    <p:extLst>
      <p:ext uri="{BB962C8B-B14F-4D97-AF65-F5344CB8AC3E}">
        <p14:creationId xmlns:p14="http://schemas.microsoft.com/office/powerpoint/2010/main" val="4055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par>
                                <p:cTn id="11" presetID="22" presetClass="entr" presetSubtype="8"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wipe(left)">
                                      <p:cBhvr>
                                        <p:cTn id="13" dur="500"/>
                                        <p:tgtEl>
                                          <p:spTgt spid="119"/>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right)">
                                      <p:cBhvr>
                                        <p:cTn id="17" dur="500"/>
                                        <p:tgtEl>
                                          <p:spTgt spid="1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22" presetClass="entr" presetSubtype="4"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6" descr="Cloud with circular arrow icon">
            <a:extLst>
              <a:ext uri="{FF2B5EF4-FFF2-40B4-BE49-F238E27FC236}">
                <a16:creationId xmlns:a16="http://schemas.microsoft.com/office/drawing/2014/main" id="{1ADB0D52-A988-9D4E-AD52-065DE0E4342D}"/>
              </a:ext>
            </a:extLst>
          </p:cNvPr>
          <p:cNvGrpSpPr>
            <a:grpSpLocks noChangeAspect="1"/>
          </p:cNvGrpSpPr>
          <p:nvPr/>
        </p:nvGrpSpPr>
        <p:grpSpPr bwMode="auto">
          <a:xfrm>
            <a:off x="1805201" y="2482804"/>
            <a:ext cx="502022" cy="575392"/>
            <a:chOff x="3413" y="2781"/>
            <a:chExt cx="312" cy="312"/>
          </a:xfrm>
        </p:grpSpPr>
        <p:sp>
          <p:nvSpPr>
            <p:cNvPr id="11" name="AutoShape 85">
              <a:extLst>
                <a:ext uri="{FF2B5EF4-FFF2-40B4-BE49-F238E27FC236}">
                  <a16:creationId xmlns:a16="http://schemas.microsoft.com/office/drawing/2014/main" id="{6B7C1DCE-6265-7640-9F78-395C68B9B150}"/>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2" name="Oval 87">
              <a:extLst>
                <a:ext uri="{FF2B5EF4-FFF2-40B4-BE49-F238E27FC236}">
                  <a16:creationId xmlns:a16="http://schemas.microsoft.com/office/drawing/2014/main" id="{A79DD93B-87DA-C14D-9E82-4ABBA963D372}"/>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3" name="Freeform 88">
              <a:extLst>
                <a:ext uri="{FF2B5EF4-FFF2-40B4-BE49-F238E27FC236}">
                  <a16:creationId xmlns:a16="http://schemas.microsoft.com/office/drawing/2014/main" id="{4FBF568D-C85C-234C-8043-509A802460BE}"/>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4" name="Oval 89">
              <a:extLst>
                <a:ext uri="{FF2B5EF4-FFF2-40B4-BE49-F238E27FC236}">
                  <a16:creationId xmlns:a16="http://schemas.microsoft.com/office/drawing/2014/main" id="{5EF06B0A-90D1-CD49-A78F-6955C9453808}"/>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6" name="Freeform 90">
              <a:extLst>
                <a:ext uri="{FF2B5EF4-FFF2-40B4-BE49-F238E27FC236}">
                  <a16:creationId xmlns:a16="http://schemas.microsoft.com/office/drawing/2014/main" id="{FBFC1DA4-7F59-E646-9BF3-D3C80D824FA6}"/>
                </a:ext>
              </a:extLst>
            </p:cNvPr>
            <p:cNvSpPr>
              <a:spLocks/>
            </p:cNvSpPr>
            <p:nvPr/>
          </p:nvSpPr>
          <p:spPr bwMode="auto">
            <a:xfrm>
              <a:off x="3413" y="2781"/>
              <a:ext cx="312" cy="278"/>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17" name="Freeform 91">
              <a:extLst>
                <a:ext uri="{FF2B5EF4-FFF2-40B4-BE49-F238E27FC236}">
                  <a16:creationId xmlns:a16="http://schemas.microsoft.com/office/drawing/2014/main" id="{79B9616F-D172-9449-B7DF-C14B13FBAB8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sp>
        <p:nvSpPr>
          <p:cNvPr id="4" name="Title 3">
            <a:extLst>
              <a:ext uri="{FF2B5EF4-FFF2-40B4-BE49-F238E27FC236}">
                <a16:creationId xmlns:a16="http://schemas.microsoft.com/office/drawing/2014/main" id="{9BD1B5A8-2277-E744-9BCF-5810453E378C}"/>
              </a:ext>
            </a:extLst>
          </p:cNvPr>
          <p:cNvSpPr>
            <a:spLocks noGrp="1"/>
          </p:cNvSpPr>
          <p:nvPr>
            <p:ph type="title"/>
          </p:nvPr>
        </p:nvSpPr>
        <p:spPr/>
        <p:txBody>
          <a:bodyPr vert="horz" lIns="0" tIns="46630" rIns="93260" bIns="46630" rtlCol="0" anchor="t">
            <a:noAutofit/>
          </a:bodyPr>
          <a:lstStyle/>
          <a:p>
            <a:pPr algn="ctr"/>
            <a:r>
              <a:rPr lang="en-US">
                <a:solidFill>
                  <a:schemeClr val="accent3"/>
                </a:solidFill>
              </a:rPr>
              <a:t>Ensure business continuity </a:t>
            </a:r>
            <a:br>
              <a:rPr lang="en-US"/>
            </a:br>
            <a:r>
              <a:rPr lang="en-US"/>
              <a:t>to avoid costly disruption</a:t>
            </a:r>
          </a:p>
        </p:txBody>
      </p:sp>
      <p:pic>
        <p:nvPicPr>
          <p:cNvPr id="3" name="Graphic 2" descr="cloud to cloud icon">
            <a:extLst>
              <a:ext uri="{FF2B5EF4-FFF2-40B4-BE49-F238E27FC236}">
                <a16:creationId xmlns:a16="http://schemas.microsoft.com/office/drawing/2014/main" id="{21565FCD-47A8-45E8-BDAC-C41B15A6B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7857" y="2427284"/>
            <a:ext cx="636858" cy="686430"/>
          </a:xfrm>
          <a:prstGeom prst="rect">
            <a:avLst/>
          </a:prstGeom>
        </p:spPr>
      </p:pic>
      <p:grpSp>
        <p:nvGrpSpPr>
          <p:cNvPr id="37" name="Group 36" descr="Cloud and shield icon">
            <a:extLst>
              <a:ext uri="{FF2B5EF4-FFF2-40B4-BE49-F238E27FC236}">
                <a16:creationId xmlns:a16="http://schemas.microsoft.com/office/drawing/2014/main" id="{8B6264DE-9599-47CB-889F-1E227367B771}"/>
              </a:ext>
            </a:extLst>
          </p:cNvPr>
          <p:cNvGrpSpPr/>
          <p:nvPr/>
        </p:nvGrpSpPr>
        <p:grpSpPr>
          <a:xfrm>
            <a:off x="4553871" y="2498076"/>
            <a:ext cx="650650" cy="544847"/>
            <a:chOff x="4555801" y="2623481"/>
            <a:chExt cx="637950" cy="534212"/>
          </a:xfrm>
        </p:grpSpPr>
        <p:sp>
          <p:nvSpPr>
            <p:cNvPr id="5" name="Freeform 128">
              <a:extLst>
                <a:ext uri="{FF2B5EF4-FFF2-40B4-BE49-F238E27FC236}">
                  <a16:creationId xmlns:a16="http://schemas.microsoft.com/office/drawing/2014/main" id="{BA978E6C-35A1-47FE-8A27-DEB752A920D7}"/>
                </a:ext>
              </a:extLst>
            </p:cNvPr>
            <p:cNvSpPr>
              <a:spLocks/>
            </p:cNvSpPr>
            <p:nvPr/>
          </p:nvSpPr>
          <p:spPr bwMode="auto">
            <a:xfrm>
              <a:off x="4555801" y="2623481"/>
              <a:ext cx="403501" cy="50579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6" name="cloud 4" descr="cloud">
              <a:extLst>
                <a:ext uri="{FF2B5EF4-FFF2-40B4-BE49-F238E27FC236}">
                  <a16:creationId xmlns:a16="http://schemas.microsoft.com/office/drawing/2014/main" id="{9002BFA7-5D1A-429F-98BB-CCF51B010D9D}"/>
                </a:ext>
              </a:extLst>
            </p:cNvPr>
            <p:cNvSpPr>
              <a:spLocks noChangeAspect="1"/>
            </p:cNvSpPr>
            <p:nvPr/>
          </p:nvSpPr>
          <p:spPr bwMode="auto">
            <a:xfrm flipV="1">
              <a:off x="4745502" y="2910596"/>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sz="1428" kern="0">
                <a:solidFill>
                  <a:srgbClr val="000000"/>
                </a:solidFill>
                <a:latin typeface="Segoe UI Semilight"/>
              </a:endParaRPr>
            </a:p>
          </p:txBody>
        </p:sp>
      </p:grpSp>
      <p:grpSp>
        <p:nvGrpSpPr>
          <p:cNvPr id="128" name="Group 127" descr="cloud with bar chart icon">
            <a:extLst>
              <a:ext uri="{FF2B5EF4-FFF2-40B4-BE49-F238E27FC236}">
                <a16:creationId xmlns:a16="http://schemas.microsoft.com/office/drawing/2014/main" id="{E6332572-DFE8-49D4-8EC6-C86A83A9130F}"/>
              </a:ext>
            </a:extLst>
          </p:cNvPr>
          <p:cNvGrpSpPr/>
          <p:nvPr/>
        </p:nvGrpSpPr>
        <p:grpSpPr>
          <a:xfrm>
            <a:off x="10254307" y="2489814"/>
            <a:ext cx="524484" cy="561372"/>
            <a:chOff x="8457995" y="2681694"/>
            <a:chExt cx="671824" cy="587344"/>
          </a:xfrm>
        </p:grpSpPr>
        <p:sp>
          <p:nvSpPr>
            <p:cNvPr id="15" name="Rectangle 33">
              <a:extLst>
                <a:ext uri="{FF2B5EF4-FFF2-40B4-BE49-F238E27FC236}">
                  <a16:creationId xmlns:a16="http://schemas.microsoft.com/office/drawing/2014/main" id="{1E1F08B8-167A-4CC8-AA20-8068D1D81C81}"/>
                </a:ext>
              </a:extLst>
            </p:cNvPr>
            <p:cNvSpPr>
              <a:spLocks noChangeArrowheads="1"/>
            </p:cNvSpPr>
            <p:nvPr/>
          </p:nvSpPr>
          <p:spPr bwMode="auto">
            <a:xfrm>
              <a:off x="8617795" y="2863295"/>
              <a:ext cx="107891" cy="3239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0" name="Rectangle 34">
              <a:extLst>
                <a:ext uri="{FF2B5EF4-FFF2-40B4-BE49-F238E27FC236}">
                  <a16:creationId xmlns:a16="http://schemas.microsoft.com/office/drawing/2014/main" id="{6B08AEAB-C8FB-43FD-B359-7858AA2403E5}"/>
                </a:ext>
              </a:extLst>
            </p:cNvPr>
            <p:cNvSpPr>
              <a:spLocks noChangeArrowheads="1"/>
            </p:cNvSpPr>
            <p:nvPr/>
          </p:nvSpPr>
          <p:spPr bwMode="auto">
            <a:xfrm>
              <a:off x="8753115" y="2755316"/>
              <a:ext cx="107891" cy="4319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1" name="Freeform 35">
              <a:extLst>
                <a:ext uri="{FF2B5EF4-FFF2-40B4-BE49-F238E27FC236}">
                  <a16:creationId xmlns:a16="http://schemas.microsoft.com/office/drawing/2014/main" id="{F5B8554F-C2D1-45F6-936E-485C5987D453}"/>
                </a:ext>
              </a:extLst>
            </p:cNvPr>
            <p:cNvSpPr>
              <a:spLocks/>
            </p:cNvSpPr>
            <p:nvPr/>
          </p:nvSpPr>
          <p:spPr bwMode="auto">
            <a:xfrm>
              <a:off x="8886607" y="2681694"/>
              <a:ext cx="107891" cy="50554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2" name="Freeform 36">
              <a:extLst>
                <a:ext uri="{FF2B5EF4-FFF2-40B4-BE49-F238E27FC236}">
                  <a16:creationId xmlns:a16="http://schemas.microsoft.com/office/drawing/2014/main" id="{33B6F0B4-E37E-4BF8-89C5-8398D5DBEE76}"/>
                </a:ext>
              </a:extLst>
            </p:cNvPr>
            <p:cNvSpPr>
              <a:spLocks/>
            </p:cNvSpPr>
            <p:nvPr/>
          </p:nvSpPr>
          <p:spPr bwMode="auto">
            <a:xfrm>
              <a:off x="9021928" y="3042444"/>
              <a:ext cx="107891" cy="144791"/>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3" name="Freeform 37">
              <a:extLst>
                <a:ext uri="{FF2B5EF4-FFF2-40B4-BE49-F238E27FC236}">
                  <a16:creationId xmlns:a16="http://schemas.microsoft.com/office/drawing/2014/main" id="{3BBD3D87-EE69-4831-B8B3-4DFE548A6DCF}"/>
                </a:ext>
              </a:extLst>
            </p:cNvPr>
            <p:cNvSpPr>
              <a:spLocks/>
            </p:cNvSpPr>
            <p:nvPr/>
          </p:nvSpPr>
          <p:spPr bwMode="auto">
            <a:xfrm>
              <a:off x="8701913" y="3224045"/>
              <a:ext cx="427906" cy="36811"/>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4" name="cloud 4" descr="cloud">
              <a:extLst>
                <a:ext uri="{FF2B5EF4-FFF2-40B4-BE49-F238E27FC236}">
                  <a16:creationId xmlns:a16="http://schemas.microsoft.com/office/drawing/2014/main" id="{C335064C-8C69-4372-9029-63E01D2D9F1B}"/>
                </a:ext>
              </a:extLst>
            </p:cNvPr>
            <p:cNvSpPr>
              <a:spLocks noChangeAspect="1"/>
            </p:cNvSpPr>
            <p:nvPr/>
          </p:nvSpPr>
          <p:spPr bwMode="auto">
            <a:xfrm flipV="1">
              <a:off x="8457995" y="3000264"/>
              <a:ext cx="487571" cy="2687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sz="1428" kern="0">
                <a:solidFill>
                  <a:srgbClr val="000000"/>
                </a:solidFill>
                <a:latin typeface="Segoe UI Semilight"/>
              </a:endParaRPr>
            </a:p>
          </p:txBody>
        </p:sp>
        <p:sp>
          <p:nvSpPr>
            <p:cNvPr id="25" name="Freeform 39">
              <a:extLst>
                <a:ext uri="{FF2B5EF4-FFF2-40B4-BE49-F238E27FC236}">
                  <a16:creationId xmlns:a16="http://schemas.microsoft.com/office/drawing/2014/main" id="{9E18734C-106A-4AA8-A277-C5C20E14C3A7}"/>
                </a:ext>
              </a:extLst>
            </p:cNvPr>
            <p:cNvSpPr>
              <a:spLocks noEditPoints="1"/>
            </p:cNvSpPr>
            <p:nvPr/>
          </p:nvSpPr>
          <p:spPr bwMode="auto">
            <a:xfrm>
              <a:off x="8647519" y="3053896"/>
              <a:ext cx="103072" cy="196325"/>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grpSp>
      <p:cxnSp>
        <p:nvCxnSpPr>
          <p:cNvPr id="30" name="Straight Connector 29">
            <a:extLst>
              <a:ext uri="{FF2B5EF4-FFF2-40B4-BE49-F238E27FC236}">
                <a16:creationId xmlns:a16="http://schemas.microsoft.com/office/drawing/2014/main" id="{885A40EF-CB43-43D7-93E7-18A3D5DF89E7}"/>
              </a:ext>
              <a:ext uri="{C183D7F6-B498-43B3-948B-1728B52AA6E4}">
                <adec:decorative xmlns:adec="http://schemas.microsoft.com/office/drawing/2017/decorative" val="1"/>
              </a:ext>
            </a:extLst>
          </p:cNvPr>
          <p:cNvCxnSpPr>
            <a:cxnSpLocks/>
          </p:cNvCxnSpPr>
          <p:nvPr/>
        </p:nvCxnSpPr>
        <p:spPr>
          <a:xfrm>
            <a:off x="983319" y="5206991"/>
            <a:ext cx="10564759" cy="0"/>
          </a:xfrm>
          <a:prstGeom prst="line">
            <a:avLst/>
          </a:prstGeom>
          <a:noFill/>
          <a:ln w="12700" cap="flat" cmpd="sng" algn="ctr">
            <a:solidFill>
              <a:schemeClr val="accent3"/>
            </a:solidFill>
            <a:prstDash val="solid"/>
            <a:miter lim="800000"/>
            <a:headEnd type="arrow" w="med" len="med"/>
            <a:tailEnd type="arrow" w="med" len="med"/>
          </a:ln>
          <a:effectLst/>
        </p:spPr>
      </p:cxnSp>
      <p:sp>
        <p:nvSpPr>
          <p:cNvPr id="32" name="Rectangle 31">
            <a:extLst>
              <a:ext uri="{FF2B5EF4-FFF2-40B4-BE49-F238E27FC236}">
                <a16:creationId xmlns:a16="http://schemas.microsoft.com/office/drawing/2014/main" id="{6E780E3A-9BB2-415A-B9EA-B883EB81366E}"/>
              </a:ext>
            </a:extLst>
          </p:cNvPr>
          <p:cNvSpPr/>
          <p:nvPr/>
        </p:nvSpPr>
        <p:spPr bwMode="auto">
          <a:xfrm>
            <a:off x="3112887" y="4955868"/>
            <a:ext cx="5897464" cy="508524"/>
          </a:xfrm>
          <a:prstGeom prst="rect">
            <a:avLst/>
          </a:prstGeom>
          <a:solidFill>
            <a:srgbClr val="000000"/>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none" lIns="93260" tIns="93260" rIns="93260" bIns="93260" numCol="1" spcCol="0" rtlCol="0" fromWordArt="0" anchor="t" anchorCtr="0" forceAA="0" compatLnSpc="1">
            <a:prstTxWarp prst="textNoShape">
              <a:avLst/>
            </a:prstTxWarp>
            <a:spAutoFit/>
          </a:bodyPr>
          <a:lstStyle/>
          <a:p>
            <a:pPr algn="ctr" defTabSz="951028" fontAlgn="base">
              <a:spcBef>
                <a:spcPct val="0"/>
              </a:spcBef>
              <a:spcAft>
                <a:spcPts val="612"/>
              </a:spcAft>
              <a:defRPr/>
            </a:pPr>
            <a:r>
              <a:rPr lang="en-US" sz="2040" kern="0">
                <a:solidFill>
                  <a:prstClr val="white"/>
                </a:solidFill>
                <a:latin typeface="Segoe UI Semibold"/>
                <a:cs typeface="Segoe UI"/>
              </a:rPr>
              <a:t>Protect resources on-premises and in the cloud</a:t>
            </a:r>
          </a:p>
        </p:txBody>
      </p:sp>
      <p:sp>
        <p:nvSpPr>
          <p:cNvPr id="28" name="Rectangle 27">
            <a:extLst>
              <a:ext uri="{FF2B5EF4-FFF2-40B4-BE49-F238E27FC236}">
                <a16:creationId xmlns:a16="http://schemas.microsoft.com/office/drawing/2014/main" id="{F0671F48-0665-4E54-BADD-36EE7FC66FF3}"/>
              </a:ext>
            </a:extLst>
          </p:cNvPr>
          <p:cNvSpPr/>
          <p:nvPr/>
        </p:nvSpPr>
        <p:spPr>
          <a:xfrm>
            <a:off x="822616" y="3333697"/>
            <a:ext cx="246719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One-click</a:t>
            </a:r>
            <a:br>
              <a:rPr lang="en-US" sz="2040">
                <a:solidFill>
                  <a:prstClr val="white"/>
                </a:solidFill>
                <a:latin typeface="Segoe UI Semibold"/>
              </a:rPr>
            </a:br>
            <a:r>
              <a:rPr lang="en-US" sz="2040">
                <a:solidFill>
                  <a:prstClr val="white"/>
                </a:solidFill>
                <a:latin typeface="Segoe UI Semibold"/>
              </a:rPr>
              <a:t>backup for VMs and databases</a:t>
            </a:r>
          </a:p>
        </p:txBody>
      </p:sp>
      <p:sp>
        <p:nvSpPr>
          <p:cNvPr id="29" name="Rectangle 28">
            <a:extLst>
              <a:ext uri="{FF2B5EF4-FFF2-40B4-BE49-F238E27FC236}">
                <a16:creationId xmlns:a16="http://schemas.microsoft.com/office/drawing/2014/main" id="{B4A7772C-8329-4DAA-B23B-52FDB6ADEBAA}"/>
              </a:ext>
            </a:extLst>
          </p:cNvPr>
          <p:cNvSpPr/>
          <p:nvPr/>
        </p:nvSpPr>
        <p:spPr>
          <a:xfrm>
            <a:off x="3559607" y="3333697"/>
            <a:ext cx="263918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Protect from ransomware and human errors</a:t>
            </a:r>
          </a:p>
        </p:txBody>
      </p:sp>
      <p:sp>
        <p:nvSpPr>
          <p:cNvPr id="31" name="Rectangle 30">
            <a:extLst>
              <a:ext uri="{FF2B5EF4-FFF2-40B4-BE49-F238E27FC236}">
                <a16:creationId xmlns:a16="http://schemas.microsoft.com/office/drawing/2014/main" id="{8C6ABC32-C529-4354-9E74-B70419A53975}"/>
              </a:ext>
            </a:extLst>
          </p:cNvPr>
          <p:cNvSpPr/>
          <p:nvPr/>
        </p:nvSpPr>
        <p:spPr>
          <a:xfrm>
            <a:off x="6416695" y="3333697"/>
            <a:ext cx="2639181"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Recover data</a:t>
            </a:r>
            <a:br>
              <a:rPr lang="en-US" sz="2040">
                <a:solidFill>
                  <a:prstClr val="white"/>
                </a:solidFill>
                <a:latin typeface="Segoe UI Semibold"/>
              </a:rPr>
            </a:br>
            <a:r>
              <a:rPr lang="en-US" sz="2040">
                <a:solidFill>
                  <a:prstClr val="white"/>
                </a:solidFill>
                <a:latin typeface="Segoe UI Semibold"/>
              </a:rPr>
              <a:t>and apps quickly and reliably</a:t>
            </a:r>
          </a:p>
        </p:txBody>
      </p:sp>
      <p:sp>
        <p:nvSpPr>
          <p:cNvPr id="35" name="Rectangle 34">
            <a:extLst>
              <a:ext uri="{FF2B5EF4-FFF2-40B4-BE49-F238E27FC236}">
                <a16:creationId xmlns:a16="http://schemas.microsoft.com/office/drawing/2014/main" id="{63C05908-C3AF-47A2-9D10-A3949C5493E1}"/>
              </a:ext>
            </a:extLst>
          </p:cNvPr>
          <p:cNvSpPr/>
          <p:nvPr/>
        </p:nvSpPr>
        <p:spPr>
          <a:xfrm>
            <a:off x="9242968" y="3333697"/>
            <a:ext cx="2547163" cy="1054716"/>
          </a:xfrm>
          <a:prstGeom prst="rect">
            <a:avLst/>
          </a:prstGeom>
        </p:spPr>
        <p:txBody>
          <a:bodyPr wrap="square">
            <a:spAutoFit/>
          </a:bodyPr>
          <a:lstStyle/>
          <a:p>
            <a:pPr algn="ctr" defTabSz="932597" fontAlgn="base">
              <a:tabLst>
                <a:tab pos="466298" algn="l"/>
              </a:tabLst>
              <a:defRPr/>
            </a:pPr>
            <a:r>
              <a:rPr lang="en-US" sz="2040">
                <a:solidFill>
                  <a:prstClr val="white"/>
                </a:solidFill>
                <a:latin typeface="Segoe UI Semibold"/>
              </a:rPr>
              <a:t>Up to 47%</a:t>
            </a:r>
            <a:br>
              <a:rPr lang="en-US" sz="2040">
                <a:solidFill>
                  <a:prstClr val="white"/>
                </a:solidFill>
                <a:latin typeface="Segoe UI Semibold"/>
              </a:rPr>
            </a:br>
            <a:r>
              <a:rPr lang="en-US" sz="2040">
                <a:solidFill>
                  <a:prstClr val="white"/>
                </a:solidFill>
                <a:latin typeface="Segoe UI Semibold"/>
              </a:rPr>
              <a:t>cost savings in infrastructure*</a:t>
            </a:r>
          </a:p>
        </p:txBody>
      </p:sp>
      <p:sp>
        <p:nvSpPr>
          <p:cNvPr id="9" name="TextBox 8">
            <a:extLst>
              <a:ext uri="{FF2B5EF4-FFF2-40B4-BE49-F238E27FC236}">
                <a16:creationId xmlns:a16="http://schemas.microsoft.com/office/drawing/2014/main" id="{3E4CFB3C-5960-4BFC-B8AF-835381525856}"/>
              </a:ext>
            </a:extLst>
          </p:cNvPr>
          <p:cNvSpPr txBox="1"/>
          <p:nvPr/>
        </p:nvSpPr>
        <p:spPr>
          <a:xfrm>
            <a:off x="575467" y="6328689"/>
            <a:ext cx="11039506" cy="345294"/>
          </a:xfrm>
          <a:prstGeom prst="rect">
            <a:avLst/>
          </a:prstGeom>
          <a:noFill/>
        </p:spPr>
        <p:txBody>
          <a:bodyPr wrap="square" lIns="0" anchor="t">
            <a:spAutoFit/>
          </a:bodyPr>
          <a:lstStyle/>
          <a:p>
            <a:pPr defTabSz="932563">
              <a:defRPr/>
            </a:pPr>
            <a:r>
              <a:rPr lang="en-US" sz="800">
                <a:solidFill>
                  <a:srgbClr val="75757A"/>
                </a:solidFill>
                <a:latin typeface="Segoe UI"/>
                <a:cs typeface="Segoe UI"/>
              </a:rPr>
              <a:t>*</a:t>
            </a:r>
            <a:r>
              <a:rPr lang="en-US" sz="800">
                <a:solidFill>
                  <a:srgbClr val="75757A"/>
                </a:solidFill>
                <a:latin typeface="Segoe UI"/>
                <a:cs typeface="Segoe UI"/>
                <a:hlinkClick r:id="rId5"/>
              </a:rPr>
              <a:t>IDC study</a:t>
            </a:r>
            <a:r>
              <a:rPr lang="en-US" sz="800">
                <a:solidFill>
                  <a:srgbClr val="75757A"/>
                </a:solidFill>
                <a:latin typeface="Segoe UI"/>
                <a:cs typeface="Segoe UI"/>
              </a:rPr>
              <a:t> estimates that customers will save on hardware and software costs of up to 47% in 5 years</a:t>
            </a:r>
          </a:p>
          <a:p>
            <a:pPr defTabSz="932563">
              <a:defRPr/>
            </a:pPr>
            <a:endParaRPr lang="en-US" sz="800">
              <a:solidFill>
                <a:srgbClr val="75757A"/>
              </a:solidFill>
              <a:latin typeface="Segoe UI"/>
              <a:cs typeface="Segoe UI"/>
            </a:endParaRPr>
          </a:p>
        </p:txBody>
      </p:sp>
    </p:spTree>
    <p:extLst>
      <p:ext uri="{BB962C8B-B14F-4D97-AF65-F5344CB8AC3E}">
        <p14:creationId xmlns:p14="http://schemas.microsoft.com/office/powerpoint/2010/main" val="216805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1.37605E-6 0.04608 L -1.37605E-6 -3.11847E-6 " pathEditMode="relative" rAng="0" ptsTypes="AA">
                                      <p:cBhvr>
                                        <p:cTn id="9" dur="600" fill="hold"/>
                                        <p:tgtEl>
                                          <p:spTgt spid="10"/>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grpId="1" nodeType="withEffect">
                                  <p:stCondLst>
                                    <p:cond delay="0"/>
                                  </p:stCondLst>
                                  <p:childTnLst>
                                    <p:animMotion origin="layout" path="M -1.37605E-6 0.04608 L -1.37605E-6 -3.11847E-6 " pathEditMode="relative" rAng="0" ptsTypes="AA">
                                      <p:cBhvr>
                                        <p:cTn id="14" dur="600" fill="hold"/>
                                        <p:tgtEl>
                                          <p:spTgt spid="28"/>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42" presetClass="path" presetSubtype="0" decel="100000" fill="hold" nodeType="withEffect">
                                  <p:stCondLst>
                                    <p:cond delay="0"/>
                                  </p:stCondLst>
                                  <p:childTnLst>
                                    <p:animMotion origin="layout" path="M -1.37605E-6 0.04608 L -1.37605E-6 -3.11847E-6 " pathEditMode="relative" rAng="0" ptsTypes="AA">
                                      <p:cBhvr>
                                        <p:cTn id="19" dur="600" fill="hold"/>
                                        <p:tgtEl>
                                          <p:spTgt spid="37"/>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0"/>
                                  </p:stCondLst>
                                  <p:childTnLst>
                                    <p:animMotion origin="layout" path="M -1.37605E-6 0.04608 L -1.37605E-6 -3.11847E-6 " pathEditMode="relative" rAng="0" ptsTypes="AA">
                                      <p:cBhvr>
                                        <p:cTn id="24" dur="600" fill="hold"/>
                                        <p:tgtEl>
                                          <p:spTgt spid="29"/>
                                        </p:tgtEl>
                                        <p:attrNameLst>
                                          <p:attrName>ppt_x</p:attrName>
                                          <p:attrName>ppt_y</p:attrName>
                                        </p:attrNameLst>
                                      </p:cBhvr>
                                      <p:rCtr x="0" y="-231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37605E-6 0.04608 L -1.37605E-6 -3.11847E-6 " pathEditMode="relative" rAng="0" ptsTypes="AA">
                                      <p:cBhvr>
                                        <p:cTn id="29" dur="600" fill="hold"/>
                                        <p:tgtEl>
                                          <p:spTgt spid="3"/>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0"/>
                                  </p:stCondLst>
                                  <p:childTnLst>
                                    <p:animMotion origin="layout" path="M -1.37605E-6 0.04608 L -1.37605E-6 -3.11847E-6 " pathEditMode="relative" rAng="0" ptsTypes="AA">
                                      <p:cBhvr>
                                        <p:cTn id="34" dur="600" fill="hold"/>
                                        <p:tgtEl>
                                          <p:spTgt spid="31"/>
                                        </p:tgtEl>
                                        <p:attrNameLst>
                                          <p:attrName>ppt_x</p:attrName>
                                          <p:attrName>ppt_y</p:attrName>
                                        </p:attrNameLst>
                                      </p:cBhvr>
                                      <p:rCtr x="0" y="-2315"/>
                                    </p:animMotion>
                                  </p:childTnLst>
                                </p:cTn>
                              </p:par>
                              <p:par>
                                <p:cTn id="35" presetID="10"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par>
                                <p:cTn id="38" presetID="42" presetClass="path" presetSubtype="0" decel="100000" fill="hold" nodeType="withEffect">
                                  <p:stCondLst>
                                    <p:cond delay="0"/>
                                  </p:stCondLst>
                                  <p:childTnLst>
                                    <p:animMotion origin="layout" path="M -1.37605E-6 0.04608 L -1.37605E-6 -3.11847E-6 " pathEditMode="relative" rAng="0" ptsTypes="AA">
                                      <p:cBhvr>
                                        <p:cTn id="39" dur="600" fill="hold"/>
                                        <p:tgtEl>
                                          <p:spTgt spid="128"/>
                                        </p:tgtEl>
                                        <p:attrNameLst>
                                          <p:attrName>ppt_x</p:attrName>
                                          <p:attrName>ppt_y</p:attrName>
                                        </p:attrNameLst>
                                      </p:cBhvr>
                                      <p:rCtr x="0" y="-2315"/>
                                    </p:animMotion>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0"/>
                                  </p:stCondLst>
                                  <p:childTnLst>
                                    <p:animMotion origin="layout" path="M -1.37605E-6 0.04608 L -1.37605E-6 -3.11847E-6 " pathEditMode="relative" rAng="0" ptsTypes="AA">
                                      <p:cBhvr>
                                        <p:cTn id="44" dur="600" fill="hold"/>
                                        <p:tgtEl>
                                          <p:spTgt spid="35"/>
                                        </p:tgtEl>
                                        <p:attrNameLst>
                                          <p:attrName>ppt_x</p:attrName>
                                          <p:attrName>ppt_y</p:attrName>
                                        </p:attrNameLst>
                                      </p:cBhvr>
                                      <p:rCtr x="0" y="-2315"/>
                                    </p:animMotion>
                                  </p:childTnLst>
                                </p:cTn>
                              </p:par>
                            </p:childTnLst>
                          </p:cTn>
                        </p:par>
                        <p:par>
                          <p:cTn id="45" fill="hold">
                            <p:stCondLst>
                              <p:cond delay="600"/>
                            </p:stCondLst>
                            <p:childTnLst>
                              <p:par>
                                <p:cTn id="46" presetID="16" presetClass="entr" presetSubtype="37"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arn(outVertical)">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42" presetClass="path" presetSubtype="0" decel="100000" fill="hold" grpId="1" nodeType="withEffect">
                                  <p:stCondLst>
                                    <p:cond delay="0"/>
                                  </p:stCondLst>
                                  <p:childTnLst>
                                    <p:animMotion origin="layout" path="M 2.08333E-7 -0.02222 L 2.08333E-7 -4.44444E-6 " pathEditMode="relative" rAng="0" ptsTypes="AA">
                                      <p:cBhvr>
                                        <p:cTn id="53" dur="600" fill="hold"/>
                                        <p:tgtEl>
                                          <p:spTgt spid="32"/>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28" grpId="0"/>
      <p:bldP spid="28" grpId="1"/>
      <p:bldP spid="29" grpId="0"/>
      <p:bldP spid="29" grpId="1"/>
      <p:bldP spid="31" grpId="0"/>
      <p:bldP spid="31" grpId="1"/>
      <p:bldP spid="35" grpId="0"/>
      <p:bldP spid="35"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358-F805-4AF9-8669-D366D100A16A}"/>
              </a:ext>
            </a:extLst>
          </p:cNvPr>
          <p:cNvSpPr>
            <a:spLocks noGrp="1"/>
          </p:cNvSpPr>
          <p:nvPr>
            <p:ph type="title"/>
          </p:nvPr>
        </p:nvSpPr>
        <p:spPr>
          <a:xfrm>
            <a:off x="600855" y="466302"/>
            <a:ext cx="11237870" cy="565027"/>
          </a:xfrm>
        </p:spPr>
        <p:txBody>
          <a:bodyPr/>
          <a:lstStyle/>
          <a:p>
            <a:r>
              <a:rPr lang="en-US"/>
              <a:t>Technical Details on Azure internal architecture</a:t>
            </a:r>
          </a:p>
        </p:txBody>
      </p:sp>
      <p:grpSp>
        <p:nvGrpSpPr>
          <p:cNvPr id="8" name="Group 7">
            <a:extLst>
              <a:ext uri="{FF2B5EF4-FFF2-40B4-BE49-F238E27FC236}">
                <a16:creationId xmlns:a16="http://schemas.microsoft.com/office/drawing/2014/main" id="{80C33630-AC25-40A2-904A-46C0E4596A54}"/>
              </a:ext>
            </a:extLst>
          </p:cNvPr>
          <p:cNvGrpSpPr/>
          <p:nvPr/>
        </p:nvGrpSpPr>
        <p:grpSpPr>
          <a:xfrm>
            <a:off x="7158878" y="1527481"/>
            <a:ext cx="7588534" cy="5299811"/>
            <a:chOff x="5364291" y="1000125"/>
            <a:chExt cx="7440415" cy="5196365"/>
          </a:xfrm>
        </p:grpSpPr>
        <p:pic>
          <p:nvPicPr>
            <p:cNvPr id="9" name="Picture 8">
              <a:extLst>
                <a:ext uri="{FF2B5EF4-FFF2-40B4-BE49-F238E27FC236}">
                  <a16:creationId xmlns:a16="http://schemas.microsoft.com/office/drawing/2014/main" id="{C4F65CF9-1749-4E1B-9B66-0F7D08A266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57841" y="1292294"/>
              <a:ext cx="5510042" cy="3085086"/>
            </a:xfrm>
            <a:prstGeom prst="rect">
              <a:avLst/>
            </a:prstGeom>
          </p:spPr>
        </p:pic>
        <p:pic>
          <p:nvPicPr>
            <p:cNvPr id="10" name="Picture 9">
              <a:extLst>
                <a:ext uri="{FF2B5EF4-FFF2-40B4-BE49-F238E27FC236}">
                  <a16:creationId xmlns:a16="http://schemas.microsoft.com/office/drawing/2014/main" id="{1C3D1409-BE19-4CCF-A09A-073BD392C6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4291" y="1000125"/>
              <a:ext cx="7440415" cy="5196365"/>
            </a:xfrm>
            <a:prstGeom prst="rect">
              <a:avLst/>
            </a:prstGeom>
          </p:spPr>
        </p:pic>
      </p:grpSp>
      <p:sp>
        <p:nvSpPr>
          <p:cNvPr id="11" name="Rectangle 10">
            <a:extLst>
              <a:ext uri="{FF2B5EF4-FFF2-40B4-BE49-F238E27FC236}">
                <a16:creationId xmlns:a16="http://schemas.microsoft.com/office/drawing/2014/main" id="{D00AD2F4-6471-478B-85E6-794C79F9216D}"/>
              </a:ext>
            </a:extLst>
          </p:cNvPr>
          <p:cNvSpPr/>
          <p:nvPr/>
        </p:nvSpPr>
        <p:spPr bwMode="auto">
          <a:xfrm>
            <a:off x="600855" y="1374420"/>
            <a:ext cx="6410631" cy="5074433"/>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51" tIns="186521" rIns="186521" bIns="186521"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current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information</a:t>
            </a: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in documentation</a:t>
            </a:r>
          </a:p>
          <a:p>
            <a:pPr marL="466298" marR="0" lvl="1" indent="0" algn="l" defTabSz="951028" rtl="0" eaLnBrk="1" fontAlgn="base" latinLnBrk="0" hangingPunct="1">
              <a:lnSpc>
                <a:spcPct val="100000"/>
              </a:lnSpc>
              <a:spcBef>
                <a:spcPct val="0"/>
              </a:spcBef>
              <a:spcAft>
                <a:spcPts val="612"/>
              </a:spcAft>
              <a:buClrTx/>
              <a:buSzTx/>
              <a:buFontTx/>
              <a:buNone/>
              <a:tabLst/>
              <a:defRPr/>
            </a:pP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5"/>
              </a:rPr>
              <a:t>https://docs.microsoft.com/en-us/azure/security/azure-security-infrastructure</a:t>
            </a:r>
            <a:endPar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1" indent="0" algn="l" defTabSz="951028" rtl="0" eaLnBrk="1" fontAlgn="base" latinLnBrk="0" hangingPunct="1">
              <a:lnSpc>
                <a:spcPct val="100000"/>
              </a:lnSpc>
              <a:spcBef>
                <a:spcPct val="0"/>
              </a:spcBef>
              <a:spcAft>
                <a:spcPts val="612"/>
              </a:spcAft>
              <a:buClrTx/>
              <a:buSzTx/>
              <a:buFontTx/>
              <a:buNone/>
              <a:tabLst/>
              <a:defRPr/>
            </a:pP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3</a:t>
            </a:r>
            <a:r>
              <a:rPr kumimoji="0" lang="en-US" sz="1836" b="1" i="0" u="none" strike="noStrike" kern="1200" cap="none" spc="0" normalizeH="0" baseline="3000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rd</a:t>
            </a:r>
            <a:r>
              <a:rPr kumimoji="0" lang="en-US" sz="1836"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 party validated </a:t>
            </a: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pitchFamily="34" charset="0"/>
                <a:ea typeface="Segoe UI" pitchFamily="34" charset="0"/>
                <a:cs typeface="Segoe UI" pitchFamily="34" charset="0"/>
              </a:rPr>
              <a:t>information in </a:t>
            </a: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Service Trust Portal (STP) -</a:t>
            </a:r>
            <a:endParaRPr kumimoji="0" lang="en-US" sz="1632" b="0" i="1"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466298" marR="0" lvl="1" indent="0" algn="l" defTabSz="951028" rtl="0" eaLnBrk="1" fontAlgn="base" latinLnBrk="0" hangingPunct="1">
              <a:lnSpc>
                <a:spcPct val="100000"/>
              </a:lnSpc>
              <a:spcBef>
                <a:spcPct val="0"/>
              </a:spcBef>
              <a:spcAft>
                <a:spcPts val="612"/>
              </a:spcAft>
              <a:buClrTx/>
              <a:buSzTx/>
              <a:buFontTx/>
              <a:buNone/>
              <a:tabLst/>
              <a:defRPr/>
            </a:pP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hlinkClick r:id="rId6"/>
              </a:rPr>
              <a:t>https://servicetrust.microsoft.com/</a:t>
            </a:r>
            <a:r>
              <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 - </a:t>
            </a:r>
            <a:r>
              <a:rPr kumimoji="0" lang="en-US" sz="1632" b="0" i="1"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Requires NDA</a:t>
            </a:r>
            <a:endParaRPr kumimoji="0" lang="en-US" sz="1632"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ts val="612"/>
              </a:spcAft>
              <a:buClrTx/>
              <a:buSzTx/>
              <a:buFontTx/>
              <a:buNone/>
              <a:tabLst/>
              <a:defRPr/>
            </a:pPr>
            <a:endPar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a:p>
            <a:pPr marL="0" marR="0" lvl="0" indent="0" algn="l" defTabSz="951028" rtl="0" eaLnBrk="1" fontAlgn="base" latinLnBrk="0" hangingPunct="1">
              <a:lnSpc>
                <a:spcPct val="100000"/>
              </a:lnSpc>
              <a:spcBef>
                <a:spcPct val="0"/>
              </a:spcBef>
              <a:spcAft>
                <a:spcPts val="612"/>
              </a:spcAft>
              <a:buClrTx/>
              <a:buSzTx/>
              <a:buFontTx/>
              <a:buNone/>
              <a:tabLst/>
              <a:defRPr/>
            </a:pPr>
            <a:r>
              <a:rPr kumimoji="0" lang="en-US" sz="1836"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Most frequently requested information is:</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&amp; Azure Government SOC 2 Type 2 Report (in STP)</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Azure - FedRAMP Moderate System Security Plan (in STP)</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Cloud Security Alliance (CSA) STAR Self-Assessment  </a:t>
            </a:r>
            <a:b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b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7"/>
              </a:rPr>
              <a:t>https://www.microsoft.com/en-us/trustcenter/compliance/csa-self-assessment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CIS Benchmark - </a:t>
            </a: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hlinkClick r:id="rId8"/>
              </a:rPr>
              <a:t>https://azure.microsoft.com/en-us/resources/cis-microsoft-azure-foundations-security-benchmark/</a:t>
            </a: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rPr>
              <a:t> </a:t>
            </a:r>
          </a:p>
          <a:p>
            <a:pPr marL="0" marR="0" lvl="0" indent="0" algn="l" defTabSz="951028" rtl="0" eaLnBrk="1" fontAlgn="base" latinLnBrk="0" hangingPunct="1">
              <a:lnSpc>
                <a:spcPct val="100000"/>
              </a:lnSpc>
              <a:spcBef>
                <a:spcPts val="1224"/>
              </a:spcBef>
              <a:spcAft>
                <a:spcPts val="612"/>
              </a:spcAft>
              <a:buClrTx/>
              <a:buSzTx/>
              <a:buFontTx/>
              <a:buNone/>
              <a:tabLst/>
              <a:defRPr/>
            </a:pPr>
            <a:r>
              <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Azure for AWS Professionals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r>
              <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hlinkClick r:id="rId9"/>
              </a:rPr>
              <a:t>https://docs.microsoft.com/en-us/azure/architecture/aws-professional</a:t>
            </a:r>
            <a:r>
              <a:rPr kumimoji="0" lang="en-US" sz="1224"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rPr>
              <a:t> </a:t>
            </a:r>
          </a:p>
          <a:p>
            <a:pPr marL="699447" marR="0" lvl="1" indent="-233149" algn="l" defTabSz="951028" rtl="0" eaLnBrk="1" fontAlgn="base" latinLnBrk="0" hangingPunct="1">
              <a:lnSpc>
                <a:spcPct val="100000"/>
              </a:lnSpc>
              <a:spcBef>
                <a:spcPct val="0"/>
              </a:spcBef>
              <a:spcAft>
                <a:spcPts val="612"/>
              </a:spcAft>
              <a:buClrTx/>
              <a:buSzTx/>
              <a:buFont typeface="Arial" panose="020B0604020202020204" pitchFamily="34" charset="0"/>
              <a:buChar char="•"/>
              <a:tabLst/>
              <a:defRPr/>
            </a:pPr>
            <a:endParaRPr kumimoji="0" lang="en-US" sz="1428"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4498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8.33333E-7 -2.22222E-6 L 0.3694 -2.22222E-6 " pathEditMode="relative" rAng="0" ptsTypes="AA">
                                      <p:cBhvr>
                                        <p:cTn id="9" dur="1000" spd="-100000" fill="hold"/>
                                        <p:tgtEl>
                                          <p:spTgt spid="8"/>
                                        </p:tgtEl>
                                        <p:attrNameLst>
                                          <p:attrName>ppt_x</p:attrName>
                                          <p:attrName>ppt_y</p:attrName>
                                        </p:attrNameLst>
                                      </p:cBhvr>
                                      <p:rCtr x="184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D2D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4386-821F-4D99-A66E-1A700138898D}"/>
              </a:ext>
            </a:extLst>
          </p:cNvPr>
          <p:cNvSpPr>
            <a:spLocks noGrp="1"/>
          </p:cNvSpPr>
          <p:nvPr>
            <p:ph type="title"/>
          </p:nvPr>
        </p:nvSpPr>
        <p:spPr/>
        <p:txBody>
          <a:bodyPr/>
          <a:lstStyle/>
          <a:p>
            <a:r>
              <a:rPr lang="en-US" b="0">
                <a:gradFill>
                  <a:gsLst>
                    <a:gs pos="1250">
                      <a:schemeClr val="bg1"/>
                    </a:gs>
                    <a:gs pos="100000">
                      <a:schemeClr val="bg1"/>
                    </a:gs>
                  </a:gsLst>
                  <a:lin ang="5400000" scaled="0"/>
                </a:gradFill>
                <a:latin typeface="+mn-lt"/>
              </a:rPr>
              <a:t>The Microsoft </a:t>
            </a:r>
            <a:r>
              <a:rPr lang="en-US">
                <a:gradFill>
                  <a:gsLst>
                    <a:gs pos="1250">
                      <a:schemeClr val="bg1"/>
                    </a:gs>
                    <a:gs pos="100000">
                      <a:schemeClr val="bg1"/>
                    </a:gs>
                  </a:gsLst>
                  <a:lin ang="5400000" scaled="0"/>
                </a:gradFill>
              </a:rPr>
              <a:t>Intelligent Security Graph</a:t>
            </a:r>
          </a:p>
        </p:txBody>
      </p:sp>
      <p:sp>
        <p:nvSpPr>
          <p:cNvPr id="3" name="Title 1"/>
          <p:cNvSpPr txBox="1">
            <a:spLocks/>
          </p:cNvSpPr>
          <p:nvPr/>
        </p:nvSpPr>
        <p:spPr>
          <a:xfrm>
            <a:off x="849599" y="255650"/>
            <a:ext cx="9854495" cy="1055091"/>
          </a:xfrm>
          <a:prstGeom prst="rect">
            <a:avLst/>
          </a:prstGeom>
        </p:spPr>
        <p:txBody>
          <a:bodyPr vert="horz" lIns="0" tIns="0" rIns="0" bIns="0" rtlCol="0" anchor="ctr">
            <a:normAutofit/>
          </a:bodyPr>
          <a:lstStyle>
            <a:lvl1pPr algn="l" defTabSz="457200" rtl="0" eaLnBrk="1" latinLnBrk="0" hangingPunct="1">
              <a:lnSpc>
                <a:spcPct val="90000"/>
              </a:lnSpc>
              <a:spcBef>
                <a:spcPct val="0"/>
              </a:spcBef>
              <a:buNone/>
              <a:defRPr sz="3000" b="0" i="0" kern="1200" baseline="0">
                <a:solidFill>
                  <a:schemeClr val="bg1"/>
                </a:solidFill>
                <a:latin typeface="Calibri"/>
                <a:ea typeface="+mj-ea"/>
                <a:cs typeface="Calibri"/>
              </a:defRPr>
            </a:lvl1pPr>
          </a:lstStyle>
          <a:p>
            <a:pPr marL="0" marR="0" lvl="0" indent="0" algn="l" defTabSz="621716" rtl="0" eaLnBrk="1" fontAlgn="auto" latinLnBrk="0" hangingPunct="1">
              <a:lnSpc>
                <a:spcPct val="90000"/>
              </a:lnSpc>
              <a:spcBef>
                <a:spcPct val="0"/>
              </a:spcBef>
              <a:spcAft>
                <a:spcPts val="0"/>
              </a:spcAft>
              <a:buClrTx/>
              <a:buSzTx/>
              <a:buFontTx/>
              <a:buNone/>
              <a:tabLst/>
              <a:defRPr/>
            </a:pPr>
            <a:endParaRPr kumimoji="0" lang="en-US" sz="2720" b="1"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258" y="741922"/>
            <a:ext cx="6003943" cy="4105144"/>
          </a:xfrm>
          <a:prstGeom prst="rect">
            <a:avLst/>
          </a:prstGeom>
        </p:spPr>
      </p:pic>
      <p:pic>
        <p:nvPicPr>
          <p:cNvPr id="10" name="Picture 9"/>
          <p:cNvPicPr>
            <a:picLocks noChangeAspect="1"/>
          </p:cNvPicPr>
          <p:nvPr/>
        </p:nvPicPr>
        <p:blipFill>
          <a:blip r:embed="rId4" cstate="screen">
            <a:alphaModFix amt="60000"/>
            <a:extLst>
              <a:ext uri="{28A0092B-C50C-407E-A947-70E740481C1C}">
                <a14:useLocalDpi xmlns:a14="http://schemas.microsoft.com/office/drawing/2010/main"/>
              </a:ext>
            </a:extLst>
          </a:blip>
          <a:stretch>
            <a:fillRect/>
          </a:stretch>
        </p:blipFill>
        <p:spPr>
          <a:xfrm>
            <a:off x="3615113" y="1267705"/>
            <a:ext cx="5349016" cy="5349016"/>
          </a:xfrm>
          <a:prstGeom prst="rect">
            <a:avLst/>
          </a:prstGeom>
          <a:effectLst>
            <a:softEdge rad="254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2310" y="943920"/>
            <a:ext cx="10276621" cy="578059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73295" y="709591"/>
            <a:ext cx="5904086" cy="4105144"/>
          </a:xfrm>
          <a:prstGeom prst="rect">
            <a:avLst/>
          </a:prstGeom>
        </p:spPr>
      </p:pic>
      <p:cxnSp>
        <p:nvCxnSpPr>
          <p:cNvPr id="15" name="Straight Connector 14"/>
          <p:cNvCxnSpPr/>
          <p:nvPr/>
        </p:nvCxnSpPr>
        <p:spPr>
          <a:xfrm flipH="1">
            <a:off x="3261150" y="5496828"/>
            <a:ext cx="840094"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7828" y="5221038"/>
            <a:ext cx="2379319" cy="929357"/>
          </a:xfrm>
          <a:prstGeom prst="rect">
            <a:avLst/>
          </a:prstGeom>
          <a:noFill/>
        </p:spPr>
        <p:txBody>
          <a:bodyPr wrap="square" rtlCol="0">
            <a:spAutoFit/>
          </a:bodyPr>
          <a:lstStyle/>
          <a:p>
            <a:pPr marL="0" marR="0" lvl="0" indent="0" algn="r" defTabSz="621716"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930M </a:t>
            </a: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threats detected on devices every month</a:t>
            </a:r>
          </a:p>
          <a:p>
            <a:pPr marL="0" marR="0" lvl="0" indent="0" algn="r" defTabSz="621716" rtl="0" eaLnBrk="1" fontAlgn="auto" latinLnBrk="0" hangingPunct="1">
              <a:lnSpc>
                <a:spcPct val="100000"/>
              </a:lnSpc>
              <a:spcBef>
                <a:spcPts val="0"/>
              </a:spcBef>
              <a:spcAft>
                <a:spcPts val="0"/>
              </a:spcAft>
              <a:buClrTx/>
              <a:buSzTx/>
              <a:buFontTx/>
              <a:buNone/>
              <a:tabLst/>
              <a:defRPr/>
            </a:pPr>
            <a:endParaRPr kumimoji="0" lang="en-US" sz="2175"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cxnSp>
        <p:nvCxnSpPr>
          <p:cNvPr id="17" name="Straight Connector 16"/>
          <p:cNvCxnSpPr/>
          <p:nvPr/>
        </p:nvCxnSpPr>
        <p:spPr>
          <a:xfrm flipH="1">
            <a:off x="8689224" y="3834219"/>
            <a:ext cx="888157"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342490" y="5111509"/>
            <a:ext cx="1852172" cy="555217"/>
          </a:xfrm>
          <a:prstGeom prst="rect">
            <a:avLst/>
          </a:prstGeom>
          <a:noFill/>
        </p:spPr>
        <p:txBody>
          <a:bodyPr wrap="square" rtlCol="0">
            <a:spAutoFit/>
          </a:bodyPr>
          <a:lstStyle/>
          <a:p>
            <a:pPr marL="0" marR="0" lvl="0" indent="0" algn="r"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400B e-mails analyzed</a:t>
            </a:r>
          </a:p>
        </p:txBody>
      </p:sp>
      <p:cxnSp>
        <p:nvCxnSpPr>
          <p:cNvPr id="19" name="Straight Connector 18"/>
          <p:cNvCxnSpPr/>
          <p:nvPr/>
        </p:nvCxnSpPr>
        <p:spPr>
          <a:xfrm flipH="1">
            <a:off x="8448486" y="4453043"/>
            <a:ext cx="870140"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956321" y="1765404"/>
            <a:ext cx="121831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432631" y="1509772"/>
            <a:ext cx="1852172" cy="785741"/>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+1B Windows</a:t>
            </a:r>
            <a:b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devices updated &amp; scanned</a:t>
            </a:r>
          </a:p>
        </p:txBody>
      </p:sp>
      <p:cxnSp>
        <p:nvCxnSpPr>
          <p:cNvPr id="27" name="Straight Connector 26"/>
          <p:cNvCxnSpPr/>
          <p:nvPr/>
        </p:nvCxnSpPr>
        <p:spPr>
          <a:xfrm>
            <a:off x="9318625" y="4453044"/>
            <a:ext cx="0" cy="453344"/>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8359583" y="2853557"/>
            <a:ext cx="1218312" cy="0"/>
          </a:xfrm>
          <a:prstGeom prst="line">
            <a:avLst/>
          </a:prstGeom>
          <a:ln w="6350">
            <a:solidFill>
              <a:srgbClr val="FF8B00"/>
            </a:solidFill>
            <a:prstDash val="sysDot"/>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719697" y="2549462"/>
            <a:ext cx="2490058" cy="785741"/>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450B monthly authentications</a:t>
            </a:r>
          </a:p>
          <a:p>
            <a:pPr marL="0" marR="0" lvl="0" indent="0" algn="l" defTabSz="932365" rtl="0"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TextBox 31"/>
          <p:cNvSpPr txBox="1"/>
          <p:nvPr/>
        </p:nvSpPr>
        <p:spPr>
          <a:xfrm>
            <a:off x="9704158" y="3573062"/>
            <a:ext cx="2451420" cy="896587"/>
          </a:xfrm>
          <a:prstGeom prst="rect">
            <a:avLst/>
          </a:prstGeom>
          <a:noFill/>
        </p:spPr>
        <p:txBody>
          <a:bodyPr wrap="square" rtlCol="0">
            <a:sp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18+ billion</a:t>
            </a:r>
          </a:p>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web pages scanned</a:t>
            </a:r>
          </a:p>
          <a:p>
            <a:pPr marL="0" marR="0" lvl="0" indent="0" algn="l" defTabSz="621716" rtl="0" eaLnBrk="1" fontAlgn="auto" latinLnBrk="0" hangingPunct="1">
              <a:lnSpc>
                <a:spcPct val="100000"/>
              </a:lnSpc>
              <a:spcBef>
                <a:spcPts val="0"/>
              </a:spcBef>
              <a:spcAft>
                <a:spcPts val="0"/>
              </a:spcAft>
              <a:buClrTx/>
              <a:buSzTx/>
              <a:buFontTx/>
              <a:buNone/>
              <a:tabLst/>
              <a:defRPr/>
            </a:pPr>
            <a:endParaRPr kumimoji="0" lang="en-US" sz="2175" b="0" i="0" u="none" strike="noStrike" kern="1200" cap="none" spc="0" normalizeH="0" baseline="0" noProof="0">
              <a:ln>
                <a:noFill/>
              </a:ln>
              <a:gradFill>
                <a:gsLst>
                  <a:gs pos="1250">
                    <a:srgbClr val="FFFFFF"/>
                  </a:gs>
                  <a:gs pos="99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6702F09E-FBF6-4413-A44A-370C105E90FB}"/>
              </a:ext>
            </a:extLst>
          </p:cNvPr>
          <p:cNvSpPr/>
          <p:nvPr/>
        </p:nvSpPr>
        <p:spPr bwMode="auto">
          <a:xfrm>
            <a:off x="2500921" y="6268960"/>
            <a:ext cx="7434633" cy="5821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1" i="1" u="none" strike="noStrike" kern="0" cap="none" spc="0" normalizeH="0" baseline="0" noProof="0">
                <a:ln>
                  <a:noFill/>
                </a:ln>
                <a:gradFill>
                  <a:gsLst>
                    <a:gs pos="1250">
                      <a:srgbClr val="FFFFFF"/>
                    </a:gs>
                    <a:gs pos="9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Unparalleled cybersecurity visibility and insight</a:t>
            </a:r>
          </a:p>
        </p:txBody>
      </p:sp>
      <p:sp>
        <p:nvSpPr>
          <p:cNvPr id="4" name="Rectangle 3">
            <a:extLst>
              <a:ext uri="{FF2B5EF4-FFF2-40B4-BE49-F238E27FC236}">
                <a16:creationId xmlns:a16="http://schemas.microsoft.com/office/drawing/2014/main" id="{9A8A16DD-ADAB-45B7-AC5B-D4E0C61FEF63}"/>
              </a:ext>
            </a:extLst>
          </p:cNvPr>
          <p:cNvSpPr/>
          <p:nvPr/>
        </p:nvSpPr>
        <p:spPr>
          <a:xfrm>
            <a:off x="535526" y="1875671"/>
            <a:ext cx="6217356" cy="1534858"/>
          </a:xfrm>
          <a:prstGeom prst="rect">
            <a:avLst/>
          </a:prstGeom>
        </p:spPr>
        <p:txBody>
          <a:bodyPr>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Extensive machine learning to:</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manual effort</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Reduce wasted effort </a:t>
            </a:r>
            <a:b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b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on false positives</a:t>
            </a:r>
          </a:p>
          <a:p>
            <a:pPr marL="294675" marR="0" lvl="0" indent="-2946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Speed up detection</a:t>
            </a: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62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4" grpId="0"/>
      <p:bldP spid="30" grpId="0"/>
      <p:bldP spid="32"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5" y="466303"/>
            <a:ext cx="11237870" cy="565028"/>
          </a:xfrm>
        </p:spPr>
        <p:txBody>
          <a:bodyPr/>
          <a:lstStyle/>
          <a:p>
            <a:r>
              <a:rPr lang="en-US"/>
              <a:t>Inside The Intelligent Security Graph</a:t>
            </a:r>
          </a:p>
        </p:txBody>
      </p:sp>
      <p:sp>
        <p:nvSpPr>
          <p:cNvPr id="31" name="Freeform 30"/>
          <p:cNvSpPr/>
          <p:nvPr/>
        </p:nvSpPr>
        <p:spPr bwMode="auto">
          <a:xfrm flipV="1">
            <a:off x="631598" y="2558680"/>
            <a:ext cx="7715123" cy="208590"/>
          </a:xfrm>
          <a:custGeom>
            <a:avLst/>
            <a:gdLst>
              <a:gd name="connsiteX0" fmla="*/ 7762875 w 7762875"/>
              <a:gd name="connsiteY0" fmla="*/ 0 h 0"/>
              <a:gd name="connsiteX1" fmla="*/ 0 w 7762875"/>
              <a:gd name="connsiteY1" fmla="*/ 0 h 0"/>
            </a:gdLst>
            <a:ahLst/>
            <a:cxnLst>
              <a:cxn ang="0">
                <a:pos x="connsiteX0" y="connsiteY0"/>
              </a:cxn>
              <a:cxn ang="0">
                <a:pos x="connsiteX1" y="connsiteY1"/>
              </a:cxn>
            </a:cxnLst>
            <a:rect l="l" t="t" r="r" b="b"/>
            <a:pathLst>
              <a:path w="7762875">
                <a:moveTo>
                  <a:pt x="7762875" y="0"/>
                </a:moveTo>
                <a:lnTo>
                  <a:pt x="0" y="0"/>
                </a:lnTo>
              </a:path>
            </a:pathLst>
          </a:custGeom>
          <a:noFill/>
          <a:ln w="19050" cap="rnd">
            <a:solidFill>
              <a:srgbClr val="0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p:cNvSpPr txBox="1"/>
          <p:nvPr/>
        </p:nvSpPr>
        <p:spPr>
          <a:xfrm>
            <a:off x="3202330" y="2651776"/>
            <a:ext cx="2334233" cy="188016"/>
          </a:xfrm>
          <a:prstGeom prst="rect">
            <a:avLst/>
          </a:prstGeom>
          <a:solidFill>
            <a:srgbClr val="EAEAEA"/>
          </a:solidFill>
        </p:spPr>
        <p:txBody>
          <a:bodyPr wrap="square" lIns="0" tIns="0" rIns="0" b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 Privacy/Compliance boundary ]</a:t>
            </a:r>
          </a:p>
        </p:txBody>
      </p:sp>
      <p:sp>
        <p:nvSpPr>
          <p:cNvPr id="116" name="TextBox 115">
            <a:extLst>
              <a:ext uri="{FF2B5EF4-FFF2-40B4-BE49-F238E27FC236}">
                <a16:creationId xmlns:a16="http://schemas.microsoft.com/office/drawing/2014/main" id="{41344186-7C64-4D61-8C62-9D678F16F1DF}"/>
              </a:ext>
            </a:extLst>
          </p:cNvPr>
          <p:cNvSpPr txBox="1"/>
          <p:nvPr/>
        </p:nvSpPr>
        <p:spPr>
          <a:xfrm>
            <a:off x="9057741" y="3038537"/>
            <a:ext cx="3074912" cy="747077"/>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Analytics help fuel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new discoveries</a:t>
            </a:r>
          </a:p>
        </p:txBody>
      </p:sp>
      <p:sp>
        <p:nvSpPr>
          <p:cNvPr id="117" name="Rectangle 116">
            <a:extLst>
              <a:ext uri="{FF2B5EF4-FFF2-40B4-BE49-F238E27FC236}">
                <a16:creationId xmlns:a16="http://schemas.microsoft.com/office/drawing/2014/main" id="{AEF01BE9-F879-4B3B-B7A6-A9408C6588D2}"/>
              </a:ext>
            </a:extLst>
          </p:cNvPr>
          <p:cNvSpPr/>
          <p:nvPr/>
        </p:nvSpPr>
        <p:spPr>
          <a:xfrm>
            <a:off x="9057741" y="3580390"/>
            <a:ext cx="3249353" cy="516919"/>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send data to graph</a:t>
            </a:r>
          </a:p>
        </p:txBody>
      </p:sp>
      <p:sp>
        <p:nvSpPr>
          <p:cNvPr id="126" name="Rectangle 125">
            <a:extLst>
              <a:ext uri="{FF2B5EF4-FFF2-40B4-BE49-F238E27FC236}">
                <a16:creationId xmlns:a16="http://schemas.microsoft.com/office/drawing/2014/main" id="{DC97C722-FE92-4931-8EDF-E2FE67A2F135}"/>
              </a:ext>
            </a:extLst>
          </p:cNvPr>
          <p:cNvSpPr/>
          <p:nvPr/>
        </p:nvSpPr>
        <p:spPr>
          <a:xfrm>
            <a:off x="9057741" y="1626332"/>
            <a:ext cx="3365805" cy="1014350"/>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instrumented to strict</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privacy/compliance standards</a:t>
            </a:r>
          </a:p>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See </a:t>
            </a:r>
            <a:r>
              <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hlinkClick r:id="rId3"/>
              </a:rPr>
              <a:t>Microsoft Trust Center</a:t>
            </a:r>
            <a:endParaRPr kumimoji="0" lang="en-US" sz="1530" b="0" i="1"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127" name="Freeform 5">
            <a:extLst>
              <a:ext uri="{FF2B5EF4-FFF2-40B4-BE49-F238E27FC236}">
                <a16:creationId xmlns:a16="http://schemas.microsoft.com/office/drawing/2014/main" id="{141C3BD2-590F-4A2A-BD30-62416342187D}"/>
              </a:ext>
            </a:extLst>
          </p:cNvPr>
          <p:cNvSpPr>
            <a:spLocks/>
          </p:cNvSpPr>
          <p:nvPr/>
        </p:nvSpPr>
        <p:spPr bwMode="auto">
          <a:xfrm>
            <a:off x="8875591" y="3242048"/>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FD159933-763F-4D41-8AF1-139A4FD911EC}"/>
              </a:ext>
            </a:extLst>
          </p:cNvPr>
          <p:cNvSpPr>
            <a:spLocks noEditPoints="1"/>
          </p:cNvSpPr>
          <p:nvPr/>
        </p:nvSpPr>
        <p:spPr bwMode="auto">
          <a:xfrm>
            <a:off x="8813147" y="3173779"/>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C7703130-07B9-4269-BEAA-9BE808049E29}"/>
              </a:ext>
            </a:extLst>
          </p:cNvPr>
          <p:cNvSpPr>
            <a:spLocks/>
          </p:cNvSpPr>
          <p:nvPr/>
        </p:nvSpPr>
        <p:spPr bwMode="auto">
          <a:xfrm>
            <a:off x="8875591" y="3771059"/>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1" name="Freeform 6">
            <a:extLst>
              <a:ext uri="{FF2B5EF4-FFF2-40B4-BE49-F238E27FC236}">
                <a16:creationId xmlns:a16="http://schemas.microsoft.com/office/drawing/2014/main" id="{7E360E60-F038-4A72-BB9C-70B5F7E27245}"/>
              </a:ext>
            </a:extLst>
          </p:cNvPr>
          <p:cNvSpPr>
            <a:spLocks noEditPoints="1"/>
          </p:cNvSpPr>
          <p:nvPr/>
        </p:nvSpPr>
        <p:spPr bwMode="auto">
          <a:xfrm>
            <a:off x="8813147" y="3702075"/>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Freeform 5">
            <a:extLst>
              <a:ext uri="{FF2B5EF4-FFF2-40B4-BE49-F238E27FC236}">
                <a16:creationId xmlns:a16="http://schemas.microsoft.com/office/drawing/2014/main" id="{2C05A466-C80C-472B-83EF-3D1D0400DDF6}"/>
              </a:ext>
            </a:extLst>
          </p:cNvPr>
          <p:cNvSpPr>
            <a:spLocks/>
          </p:cNvSpPr>
          <p:nvPr/>
        </p:nvSpPr>
        <p:spPr bwMode="auto">
          <a:xfrm>
            <a:off x="8875591" y="1836467"/>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3" name="Freeform 6">
            <a:extLst>
              <a:ext uri="{FF2B5EF4-FFF2-40B4-BE49-F238E27FC236}">
                <a16:creationId xmlns:a16="http://schemas.microsoft.com/office/drawing/2014/main" id="{94E9A06E-0219-4CBE-8BCF-AD076ABC4853}"/>
              </a:ext>
            </a:extLst>
          </p:cNvPr>
          <p:cNvSpPr>
            <a:spLocks noEditPoints="1"/>
          </p:cNvSpPr>
          <p:nvPr/>
        </p:nvSpPr>
        <p:spPr bwMode="auto">
          <a:xfrm>
            <a:off x="8813147" y="1767484"/>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0CC25DD4-17E9-450F-87EA-D232A9DE3D35}"/>
              </a:ext>
            </a:extLst>
          </p:cNvPr>
          <p:cNvSpPr txBox="1"/>
          <p:nvPr/>
        </p:nvSpPr>
        <p:spPr>
          <a:xfrm>
            <a:off x="9057741" y="4135735"/>
            <a:ext cx="3074912" cy="747077"/>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use Interflow APIs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to access results</a:t>
            </a:r>
          </a:p>
        </p:txBody>
      </p:sp>
      <p:sp>
        <p:nvSpPr>
          <p:cNvPr id="155" name="Freeform 5">
            <a:extLst>
              <a:ext uri="{FF2B5EF4-FFF2-40B4-BE49-F238E27FC236}">
                <a16:creationId xmlns:a16="http://schemas.microsoft.com/office/drawing/2014/main" id="{E42052E8-EF2D-4D26-A6B1-64A5D7150FD7}"/>
              </a:ext>
            </a:extLst>
          </p:cNvPr>
          <p:cNvSpPr>
            <a:spLocks/>
          </p:cNvSpPr>
          <p:nvPr/>
        </p:nvSpPr>
        <p:spPr bwMode="auto">
          <a:xfrm>
            <a:off x="8875591" y="4345767"/>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6" name="Freeform 6">
            <a:extLst>
              <a:ext uri="{FF2B5EF4-FFF2-40B4-BE49-F238E27FC236}">
                <a16:creationId xmlns:a16="http://schemas.microsoft.com/office/drawing/2014/main" id="{D32C9215-CD56-4F42-B894-987565974952}"/>
              </a:ext>
            </a:extLst>
          </p:cNvPr>
          <p:cNvSpPr>
            <a:spLocks noEditPoints="1"/>
          </p:cNvSpPr>
          <p:nvPr/>
        </p:nvSpPr>
        <p:spPr bwMode="auto">
          <a:xfrm>
            <a:off x="8813147" y="4274541"/>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6EBC9585-DEFC-4951-AF93-53AE955F9B88}"/>
              </a:ext>
            </a:extLst>
          </p:cNvPr>
          <p:cNvSpPr txBox="1"/>
          <p:nvPr/>
        </p:nvSpPr>
        <p:spPr>
          <a:xfrm>
            <a:off x="9057741" y="4897529"/>
            <a:ext cx="3249353" cy="738115"/>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Products generate data which feeds back into the graph</a:t>
            </a:r>
          </a:p>
        </p:txBody>
      </p:sp>
      <p:sp>
        <p:nvSpPr>
          <p:cNvPr id="158" name="Freeform 5">
            <a:extLst>
              <a:ext uri="{FF2B5EF4-FFF2-40B4-BE49-F238E27FC236}">
                <a16:creationId xmlns:a16="http://schemas.microsoft.com/office/drawing/2014/main" id="{5C8CF412-F249-4B06-B2D6-6F8CFD2702DC}"/>
              </a:ext>
            </a:extLst>
          </p:cNvPr>
          <p:cNvSpPr>
            <a:spLocks/>
          </p:cNvSpPr>
          <p:nvPr/>
        </p:nvSpPr>
        <p:spPr bwMode="auto">
          <a:xfrm>
            <a:off x="8875591" y="5105732"/>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6">
            <a:extLst>
              <a:ext uri="{FF2B5EF4-FFF2-40B4-BE49-F238E27FC236}">
                <a16:creationId xmlns:a16="http://schemas.microsoft.com/office/drawing/2014/main" id="{D6A41816-2FF7-4B01-98F6-F8AC763CCEDC}"/>
              </a:ext>
            </a:extLst>
          </p:cNvPr>
          <p:cNvSpPr>
            <a:spLocks noEditPoints="1"/>
          </p:cNvSpPr>
          <p:nvPr/>
        </p:nvSpPr>
        <p:spPr bwMode="auto">
          <a:xfrm>
            <a:off x="8813147" y="5037463"/>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TextBox 159">
            <a:extLst>
              <a:ext uri="{FF2B5EF4-FFF2-40B4-BE49-F238E27FC236}">
                <a16:creationId xmlns:a16="http://schemas.microsoft.com/office/drawing/2014/main" id="{BB6102BC-3F66-4A2B-B736-E68B2B9E2802}"/>
              </a:ext>
            </a:extLst>
          </p:cNvPr>
          <p:cNvSpPr txBox="1"/>
          <p:nvPr/>
        </p:nvSpPr>
        <p:spPr>
          <a:xfrm>
            <a:off x="9057741" y="5538823"/>
            <a:ext cx="3074912" cy="959483"/>
          </a:xfrm>
          <a:prstGeom prst="rect">
            <a:avLst/>
          </a:prstGeom>
          <a:noFill/>
        </p:spPr>
        <p:txBody>
          <a:bodyPr wrap="square" lIns="182828" tIns="146262" rIns="182828" bIns="146262"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Hunters identify attacks, improve analytics, feed </a:t>
            </a:r>
            <a:b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br>
            <a:r>
              <a:rPr kumimoji="0" lang="en-US" sz="1530" b="0" i="0" u="none" strike="noStrike" kern="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back into product design</a:t>
            </a:r>
          </a:p>
        </p:txBody>
      </p:sp>
      <p:sp>
        <p:nvSpPr>
          <p:cNvPr id="161" name="Freeform 5">
            <a:extLst>
              <a:ext uri="{FF2B5EF4-FFF2-40B4-BE49-F238E27FC236}">
                <a16:creationId xmlns:a16="http://schemas.microsoft.com/office/drawing/2014/main" id="{90E63024-6E19-4B41-96EA-A8DBE402EAF0}"/>
              </a:ext>
            </a:extLst>
          </p:cNvPr>
          <p:cNvSpPr>
            <a:spLocks/>
          </p:cNvSpPr>
          <p:nvPr/>
        </p:nvSpPr>
        <p:spPr bwMode="auto">
          <a:xfrm>
            <a:off x="8875591" y="5732993"/>
            <a:ext cx="132570" cy="135580"/>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Freeform 6">
            <a:extLst>
              <a:ext uri="{FF2B5EF4-FFF2-40B4-BE49-F238E27FC236}">
                <a16:creationId xmlns:a16="http://schemas.microsoft.com/office/drawing/2014/main" id="{86FB99DE-568C-400A-8757-53274C0C84A6}"/>
              </a:ext>
            </a:extLst>
          </p:cNvPr>
          <p:cNvSpPr>
            <a:spLocks noEditPoints="1"/>
          </p:cNvSpPr>
          <p:nvPr/>
        </p:nvSpPr>
        <p:spPr bwMode="auto">
          <a:xfrm>
            <a:off x="8813147" y="5664725"/>
            <a:ext cx="263759" cy="273547"/>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Rectangle 10"/>
          <p:cNvSpPr/>
          <p:nvPr/>
        </p:nvSpPr>
        <p:spPr bwMode="auto">
          <a:xfrm>
            <a:off x="631598" y="3113806"/>
            <a:ext cx="7725744" cy="151749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r>
              <a:rPr kumimoji="0" lang="en-US" sz="1632"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DATA COLLECTION AND ANALYSIS</a:t>
            </a:r>
          </a:p>
        </p:txBody>
      </p:sp>
      <p:grpSp>
        <p:nvGrpSpPr>
          <p:cNvPr id="8" name="Group 7">
            <a:extLst>
              <a:ext uri="{FF2B5EF4-FFF2-40B4-BE49-F238E27FC236}">
                <a16:creationId xmlns:a16="http://schemas.microsoft.com/office/drawing/2014/main" id="{D5A06055-E03D-41D6-A0F9-E5189DDC507E}"/>
              </a:ext>
            </a:extLst>
          </p:cNvPr>
          <p:cNvGrpSpPr/>
          <p:nvPr/>
        </p:nvGrpSpPr>
        <p:grpSpPr>
          <a:xfrm>
            <a:off x="797186" y="3706671"/>
            <a:ext cx="2241679" cy="709240"/>
            <a:chOff x="618407" y="3949480"/>
            <a:chExt cx="2197924" cy="695396"/>
          </a:xfrm>
        </p:grpSpPr>
        <p:sp>
          <p:nvSpPr>
            <p:cNvPr id="15" name="Rectangle 14"/>
            <p:cNvSpPr/>
            <p:nvPr/>
          </p:nvSpPr>
          <p:spPr>
            <a:xfrm>
              <a:off x="1305020" y="4057113"/>
              <a:ext cx="1511311" cy="487826"/>
            </a:xfrm>
            <a:prstGeom prst="rect">
              <a:avLst/>
            </a:prstGeom>
          </p:spPr>
          <p:txBody>
            <a:bodyPr wrap="none" lIns="186521">
              <a:spAutoFit/>
            </a:bodyPr>
            <a:lstStyle/>
            <a:p>
              <a:pPr marL="0" marR="0" lvl="0" indent="0" algn="ctr"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Collection and</a:t>
              </a:r>
            </a:p>
            <a:p>
              <a:pPr marL="0" marR="0" lvl="0" indent="0" algn="ctr"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Normalization</a:t>
              </a:r>
            </a:p>
          </p:txBody>
        </p:sp>
        <p:grpSp>
          <p:nvGrpSpPr>
            <p:cNvPr id="231" name="Group 230">
              <a:extLst>
                <a:ext uri="{FF2B5EF4-FFF2-40B4-BE49-F238E27FC236}">
                  <a16:creationId xmlns:a16="http://schemas.microsoft.com/office/drawing/2014/main" id="{F6A3EE88-BFAF-42DA-A43F-785BEB8243C0}"/>
                </a:ext>
              </a:extLst>
            </p:cNvPr>
            <p:cNvGrpSpPr/>
            <p:nvPr/>
          </p:nvGrpSpPr>
          <p:grpSpPr>
            <a:xfrm>
              <a:off x="618407" y="3949480"/>
              <a:ext cx="695396" cy="695396"/>
              <a:chOff x="674904" y="4012371"/>
              <a:chExt cx="822960" cy="822960"/>
            </a:xfrm>
          </p:grpSpPr>
          <p:sp>
            <p:nvSpPr>
              <p:cNvPr id="29" name="Oval 28">
                <a:extLst>
                  <a:ext uri="{FF2B5EF4-FFF2-40B4-BE49-F238E27FC236}">
                    <a16:creationId xmlns:a16="http://schemas.microsoft.com/office/drawing/2014/main" id="{028A4959-5C52-4235-ABD4-63A0BD64F5F5}"/>
                  </a:ext>
                </a:extLst>
              </p:cNvPr>
              <p:cNvSpPr/>
              <p:nvPr/>
            </p:nvSpPr>
            <p:spPr bwMode="auto">
              <a:xfrm>
                <a:off x="674904" y="4012371"/>
                <a:ext cx="822960" cy="822960"/>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binary">
                <a:extLst>
                  <a:ext uri="{FF2B5EF4-FFF2-40B4-BE49-F238E27FC236}">
                    <a16:creationId xmlns:a16="http://schemas.microsoft.com/office/drawing/2014/main" id="{ECBBBA00-65DE-4126-A25B-DB3B6BF338F7}"/>
                  </a:ext>
                </a:extLst>
              </p:cNvPr>
              <p:cNvSpPr>
                <a:spLocks noChangeAspect="1" noEditPoints="1"/>
              </p:cNvSpPr>
              <p:nvPr/>
            </p:nvSpPr>
            <p:spPr bwMode="auto">
              <a:xfrm>
                <a:off x="913752" y="4388931"/>
                <a:ext cx="341980" cy="29529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cxnSp>
            <p:nvCxnSpPr>
              <p:cNvPr id="7" name="Straight Arrow Connector 6">
                <a:extLst>
                  <a:ext uri="{FF2B5EF4-FFF2-40B4-BE49-F238E27FC236}">
                    <a16:creationId xmlns:a16="http://schemas.microsoft.com/office/drawing/2014/main" id="{9F7E3AD2-41C3-447F-A14A-89CBF1D61F6B}"/>
                  </a:ext>
                </a:extLst>
              </p:cNvPr>
              <p:cNvCxnSpPr>
                <a:cxnSpLocks/>
                <a:stCxn id="29" idx="1"/>
              </p:cNvCxnSpPr>
              <p:nvPr/>
            </p:nvCxnSpPr>
            <p:spPr>
              <a:xfrm>
                <a:off x="795424" y="4132891"/>
                <a:ext cx="127689"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8BE7E07-0AB9-48A2-BBD7-B477FD1CB32D}"/>
                  </a:ext>
                </a:extLst>
              </p:cNvPr>
              <p:cNvCxnSpPr>
                <a:cxnSpLocks/>
                <a:stCxn id="29" idx="0"/>
              </p:cNvCxnSpPr>
              <p:nvPr/>
            </p:nvCxnSpPr>
            <p:spPr>
              <a:xfrm>
                <a:off x="1086384" y="4012371"/>
                <a:ext cx="0" cy="283109"/>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C8518286-97B8-4F8C-AA0E-ED5BD62B55B6}"/>
                  </a:ext>
                </a:extLst>
              </p:cNvPr>
              <p:cNvCxnSpPr>
                <a:cxnSpLocks/>
                <a:stCxn id="29" idx="7"/>
              </p:cNvCxnSpPr>
              <p:nvPr/>
            </p:nvCxnSpPr>
            <p:spPr>
              <a:xfrm flipH="1">
                <a:off x="1248211" y="4132891"/>
                <a:ext cx="129133" cy="192232"/>
              </a:xfrm>
              <a:prstGeom prst="straightConnector1">
                <a:avLst/>
              </a:prstGeom>
              <a:ln w="19050">
                <a:solidFill>
                  <a:schemeClr val="accent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F3468432-7F44-4DBA-93BE-83BDF30B29B4}"/>
              </a:ext>
            </a:extLst>
          </p:cNvPr>
          <p:cNvGrpSpPr/>
          <p:nvPr/>
        </p:nvGrpSpPr>
        <p:grpSpPr>
          <a:xfrm>
            <a:off x="3424574" y="3707891"/>
            <a:ext cx="2404519" cy="706800"/>
            <a:chOff x="3208326" y="3950676"/>
            <a:chExt cx="2357586" cy="693004"/>
          </a:xfrm>
        </p:grpSpPr>
        <p:sp>
          <p:nvSpPr>
            <p:cNvPr id="16" name="Rectangle 15"/>
            <p:cNvSpPr/>
            <p:nvPr/>
          </p:nvSpPr>
          <p:spPr>
            <a:xfrm>
              <a:off x="3902795" y="4053083"/>
              <a:ext cx="1663117" cy="544380"/>
            </a:xfrm>
            <a:prstGeom prst="rect">
              <a:avLst/>
            </a:prstGeom>
          </p:spPr>
          <p:txBody>
            <a:bodyPr wrap="square" lIns="186521">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Analytics</a:t>
              </a:r>
            </a:p>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91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(Machine Learning, detonation, behavior) </a:t>
              </a:r>
            </a:p>
          </p:txBody>
        </p:sp>
        <p:grpSp>
          <p:nvGrpSpPr>
            <p:cNvPr id="235" name="Group 234">
              <a:extLst>
                <a:ext uri="{FF2B5EF4-FFF2-40B4-BE49-F238E27FC236}">
                  <a16:creationId xmlns:a16="http://schemas.microsoft.com/office/drawing/2014/main" id="{52103B9C-42DE-4397-BB62-716C5927800C}"/>
                </a:ext>
              </a:extLst>
            </p:cNvPr>
            <p:cNvGrpSpPr/>
            <p:nvPr/>
          </p:nvGrpSpPr>
          <p:grpSpPr>
            <a:xfrm>
              <a:off x="3208326" y="3950676"/>
              <a:ext cx="693004" cy="693004"/>
              <a:chOff x="3208325" y="3986986"/>
              <a:chExt cx="820129" cy="820129"/>
            </a:xfrm>
          </p:grpSpPr>
          <p:sp>
            <p:nvSpPr>
              <p:cNvPr id="171" name="Oval 170">
                <a:extLst>
                  <a:ext uri="{FF2B5EF4-FFF2-40B4-BE49-F238E27FC236}">
                    <a16:creationId xmlns:a16="http://schemas.microsoft.com/office/drawing/2014/main" id="{F3716C7E-DCC1-4C43-9BA5-7747793DEECD}"/>
                  </a:ext>
                </a:extLst>
              </p:cNvPr>
              <p:cNvSpPr/>
              <p:nvPr/>
            </p:nvSpPr>
            <p:spPr bwMode="auto">
              <a:xfrm>
                <a:off x="3208325" y="3986986"/>
                <a:ext cx="820129" cy="820129"/>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4" name="Group 233">
                <a:extLst>
                  <a:ext uri="{FF2B5EF4-FFF2-40B4-BE49-F238E27FC236}">
                    <a16:creationId xmlns:a16="http://schemas.microsoft.com/office/drawing/2014/main" id="{25D8B308-9B90-4D29-9FCB-6AECC8FF9C7D}"/>
                  </a:ext>
                </a:extLst>
              </p:cNvPr>
              <p:cNvGrpSpPr/>
              <p:nvPr/>
            </p:nvGrpSpPr>
            <p:grpSpPr>
              <a:xfrm>
                <a:off x="3393824" y="4115989"/>
                <a:ext cx="546691" cy="525963"/>
                <a:chOff x="4185745" y="4117983"/>
                <a:chExt cx="546691" cy="525963"/>
              </a:xfrm>
            </p:grpSpPr>
            <p:sp>
              <p:nvSpPr>
                <p:cNvPr id="173" name="Oval 171">
                  <a:extLst>
                    <a:ext uri="{FF2B5EF4-FFF2-40B4-BE49-F238E27FC236}">
                      <a16:creationId xmlns:a16="http://schemas.microsoft.com/office/drawing/2014/main" id="{0B4B3846-F201-4B70-8CCD-58C7AE7DB778}"/>
                    </a:ext>
                  </a:extLst>
                </p:cNvPr>
                <p:cNvSpPr/>
                <p:nvPr/>
              </p:nvSpPr>
              <p:spPr bwMode="auto">
                <a:xfrm flipH="1">
                  <a:off x="4185745" y="4148497"/>
                  <a:ext cx="546691"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326196 w 546691"/>
                    <a:gd name="connsiteY0" fmla="*/ 0 h 441478"/>
                    <a:gd name="connsiteX1" fmla="*/ 546691 w 546691"/>
                    <a:gd name="connsiteY1" fmla="*/ 220495 h 441478"/>
                    <a:gd name="connsiteX2" fmla="*/ 326196 w 546691"/>
                    <a:gd name="connsiteY2" fmla="*/ 440990 h 441478"/>
                    <a:gd name="connsiteX3" fmla="*/ 0 w 546691"/>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546691" h="441478">
                      <a:moveTo>
                        <a:pt x="326196" y="0"/>
                      </a:moveTo>
                      <a:cubicBezTo>
                        <a:pt x="447972" y="0"/>
                        <a:pt x="546691" y="98719"/>
                        <a:pt x="546691" y="220495"/>
                      </a:cubicBezTo>
                      <a:cubicBezTo>
                        <a:pt x="546691" y="342271"/>
                        <a:pt x="441345" y="435981"/>
                        <a:pt x="326196" y="440990"/>
                      </a:cubicBezTo>
                      <a:cubicBezTo>
                        <a:pt x="312151" y="442370"/>
                        <a:pt x="25546" y="440436"/>
                        <a:pt x="0" y="439990"/>
                      </a:cubicBezTo>
                    </a:path>
                  </a:pathLst>
                </a:cu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64EA6FD9-8482-4943-8A10-DEEC42699A10}"/>
                    </a:ext>
                  </a:extLst>
                </p:cNvPr>
                <p:cNvSpPr/>
                <p:nvPr/>
              </p:nvSpPr>
              <p:spPr bwMode="auto">
                <a:xfrm rot="18248628">
                  <a:off x="4371404" y="4082626"/>
                  <a:ext cx="63439" cy="13415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2C0597B7-1448-42CD-8979-D28E41ED11BF}"/>
                    </a:ext>
                  </a:extLst>
                </p:cNvPr>
                <p:cNvSpPr/>
                <p:nvPr/>
              </p:nvSpPr>
              <p:spPr bwMode="auto">
                <a:xfrm rot="5400000">
                  <a:off x="4368130" y="4476006"/>
                  <a:ext cx="76534" cy="25934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75E09AF8-018C-4D23-8B69-85C8B1E5795F}"/>
                    </a:ext>
                  </a:extLst>
                </p:cNvPr>
                <p:cNvSpPr/>
                <p:nvPr/>
              </p:nvSpPr>
              <p:spPr bwMode="auto">
                <a:xfrm>
                  <a:off x="4186833" y="4148497"/>
                  <a:ext cx="437154" cy="441478"/>
                </a:xfrm>
                <a:custGeom>
                  <a:avLst/>
                  <a:gdLst>
                    <a:gd name="connsiteX0" fmla="*/ 0 w 440989"/>
                    <a:gd name="connsiteY0" fmla="*/ 220495 h 440989"/>
                    <a:gd name="connsiteX1" fmla="*/ 220495 w 440989"/>
                    <a:gd name="connsiteY1" fmla="*/ 0 h 440989"/>
                    <a:gd name="connsiteX2" fmla="*/ 440990 w 440989"/>
                    <a:gd name="connsiteY2" fmla="*/ 220495 h 440989"/>
                    <a:gd name="connsiteX3" fmla="*/ 220495 w 440989"/>
                    <a:gd name="connsiteY3" fmla="*/ 440990 h 440989"/>
                    <a:gd name="connsiteX4" fmla="*/ 0 w 440989"/>
                    <a:gd name="connsiteY4" fmla="*/ 220495 h 440989"/>
                    <a:gd name="connsiteX0" fmla="*/ 0 w 440990"/>
                    <a:gd name="connsiteY0" fmla="*/ 220495 h 440990"/>
                    <a:gd name="connsiteX1" fmla="*/ 220495 w 440990"/>
                    <a:gd name="connsiteY1" fmla="*/ 0 h 440990"/>
                    <a:gd name="connsiteX2" fmla="*/ 440990 w 440990"/>
                    <a:gd name="connsiteY2" fmla="*/ 220495 h 440990"/>
                    <a:gd name="connsiteX3" fmla="*/ 220495 w 440990"/>
                    <a:gd name="connsiteY3" fmla="*/ 440990 h 440990"/>
                    <a:gd name="connsiteX4" fmla="*/ 91440 w 440990"/>
                    <a:gd name="connsiteY4" fmla="*/ 311935 h 440990"/>
                    <a:gd name="connsiteX0" fmla="*/ 24387 w 465377"/>
                    <a:gd name="connsiteY0" fmla="*/ 220495 h 454659"/>
                    <a:gd name="connsiteX1" fmla="*/ 244882 w 465377"/>
                    <a:gd name="connsiteY1" fmla="*/ 0 h 454659"/>
                    <a:gd name="connsiteX2" fmla="*/ 465377 w 465377"/>
                    <a:gd name="connsiteY2" fmla="*/ 220495 h 454659"/>
                    <a:gd name="connsiteX3" fmla="*/ 244882 w 465377"/>
                    <a:gd name="connsiteY3" fmla="*/ 440990 h 454659"/>
                    <a:gd name="connsiteX4" fmla="*/ 20367 w 465377"/>
                    <a:gd name="connsiteY4" fmla="*/ 412419 h 454659"/>
                    <a:gd name="connsiteX0" fmla="*/ 4020 w 445010"/>
                    <a:gd name="connsiteY0" fmla="*/ 220495 h 450885"/>
                    <a:gd name="connsiteX1" fmla="*/ 224515 w 445010"/>
                    <a:gd name="connsiteY1" fmla="*/ 0 h 450885"/>
                    <a:gd name="connsiteX2" fmla="*/ 445010 w 445010"/>
                    <a:gd name="connsiteY2" fmla="*/ 220495 h 450885"/>
                    <a:gd name="connsiteX3" fmla="*/ 224515 w 445010"/>
                    <a:gd name="connsiteY3" fmla="*/ 440990 h 450885"/>
                    <a:gd name="connsiteX4" fmla="*/ 0 w 445010"/>
                    <a:gd name="connsiteY4" fmla="*/ 412419 h 450885"/>
                    <a:gd name="connsiteX0" fmla="*/ 9044 w 450034"/>
                    <a:gd name="connsiteY0" fmla="*/ 220495 h 457332"/>
                    <a:gd name="connsiteX1" fmla="*/ 229539 w 450034"/>
                    <a:gd name="connsiteY1" fmla="*/ 0 h 457332"/>
                    <a:gd name="connsiteX2" fmla="*/ 450034 w 450034"/>
                    <a:gd name="connsiteY2" fmla="*/ 220495 h 457332"/>
                    <a:gd name="connsiteX3" fmla="*/ 229539 w 450034"/>
                    <a:gd name="connsiteY3" fmla="*/ 440990 h 457332"/>
                    <a:gd name="connsiteX4" fmla="*/ 0 w 450034"/>
                    <a:gd name="connsiteY4" fmla="*/ 437540 h 457332"/>
                    <a:gd name="connsiteX0" fmla="*/ 9044 w 450034"/>
                    <a:gd name="connsiteY0" fmla="*/ 220495 h 453629"/>
                    <a:gd name="connsiteX1" fmla="*/ 229539 w 450034"/>
                    <a:gd name="connsiteY1" fmla="*/ 0 h 453629"/>
                    <a:gd name="connsiteX2" fmla="*/ 450034 w 450034"/>
                    <a:gd name="connsiteY2" fmla="*/ 220495 h 453629"/>
                    <a:gd name="connsiteX3" fmla="*/ 229539 w 450034"/>
                    <a:gd name="connsiteY3" fmla="*/ 440990 h 453629"/>
                    <a:gd name="connsiteX4" fmla="*/ 0 w 450034"/>
                    <a:gd name="connsiteY4" fmla="*/ 437540 h 453629"/>
                    <a:gd name="connsiteX0" fmla="*/ 9044 w 450034"/>
                    <a:gd name="connsiteY0" fmla="*/ 220495 h 457890"/>
                    <a:gd name="connsiteX1" fmla="*/ 229539 w 450034"/>
                    <a:gd name="connsiteY1" fmla="*/ 0 h 457890"/>
                    <a:gd name="connsiteX2" fmla="*/ 450034 w 450034"/>
                    <a:gd name="connsiteY2" fmla="*/ 220495 h 457890"/>
                    <a:gd name="connsiteX3" fmla="*/ 229539 w 450034"/>
                    <a:gd name="connsiteY3" fmla="*/ 440990 h 457890"/>
                    <a:gd name="connsiteX4" fmla="*/ 0 w 450034"/>
                    <a:gd name="connsiteY4" fmla="*/ 452613 h 457890"/>
                    <a:gd name="connsiteX0" fmla="*/ 9044 w 450034"/>
                    <a:gd name="connsiteY0" fmla="*/ 220495 h 459085"/>
                    <a:gd name="connsiteX1" fmla="*/ 229539 w 450034"/>
                    <a:gd name="connsiteY1" fmla="*/ 0 h 459085"/>
                    <a:gd name="connsiteX2" fmla="*/ 450034 w 450034"/>
                    <a:gd name="connsiteY2" fmla="*/ 220495 h 459085"/>
                    <a:gd name="connsiteX3" fmla="*/ 229539 w 450034"/>
                    <a:gd name="connsiteY3" fmla="*/ 440990 h 459085"/>
                    <a:gd name="connsiteX4" fmla="*/ 0 w 450034"/>
                    <a:gd name="connsiteY4" fmla="*/ 452613 h 459085"/>
                    <a:gd name="connsiteX0" fmla="*/ 9044 w 450034"/>
                    <a:gd name="connsiteY0" fmla="*/ 220495 h 455789"/>
                    <a:gd name="connsiteX1" fmla="*/ 229539 w 450034"/>
                    <a:gd name="connsiteY1" fmla="*/ 0 h 455789"/>
                    <a:gd name="connsiteX2" fmla="*/ 450034 w 450034"/>
                    <a:gd name="connsiteY2" fmla="*/ 220495 h 455789"/>
                    <a:gd name="connsiteX3" fmla="*/ 229539 w 450034"/>
                    <a:gd name="connsiteY3" fmla="*/ 440990 h 455789"/>
                    <a:gd name="connsiteX4" fmla="*/ 0 w 450034"/>
                    <a:gd name="connsiteY4" fmla="*/ 442565 h 455789"/>
                    <a:gd name="connsiteX0" fmla="*/ 0 w 440990"/>
                    <a:gd name="connsiteY0" fmla="*/ 220495 h 460178"/>
                    <a:gd name="connsiteX1" fmla="*/ 220495 w 440990"/>
                    <a:gd name="connsiteY1" fmla="*/ 0 h 460178"/>
                    <a:gd name="connsiteX2" fmla="*/ 440990 w 440990"/>
                    <a:gd name="connsiteY2" fmla="*/ 220495 h 460178"/>
                    <a:gd name="connsiteX3" fmla="*/ 220495 w 440990"/>
                    <a:gd name="connsiteY3" fmla="*/ 440990 h 460178"/>
                    <a:gd name="connsiteX4" fmla="*/ 3835 w 440990"/>
                    <a:gd name="connsiteY4" fmla="*/ 455444 h 460178"/>
                    <a:gd name="connsiteX0" fmla="*/ 0 w 440990"/>
                    <a:gd name="connsiteY0" fmla="*/ 220495 h 463278"/>
                    <a:gd name="connsiteX1" fmla="*/ 220495 w 440990"/>
                    <a:gd name="connsiteY1" fmla="*/ 0 h 463278"/>
                    <a:gd name="connsiteX2" fmla="*/ 440990 w 440990"/>
                    <a:gd name="connsiteY2" fmla="*/ 220495 h 463278"/>
                    <a:gd name="connsiteX3" fmla="*/ 220495 w 440990"/>
                    <a:gd name="connsiteY3" fmla="*/ 440990 h 463278"/>
                    <a:gd name="connsiteX4" fmla="*/ 3835 w 440990"/>
                    <a:gd name="connsiteY4" fmla="*/ 455444 h 463278"/>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58890"/>
                    <a:gd name="connsiteX1" fmla="*/ 220495 w 440990"/>
                    <a:gd name="connsiteY1" fmla="*/ 0 h 458890"/>
                    <a:gd name="connsiteX2" fmla="*/ 440990 w 440990"/>
                    <a:gd name="connsiteY2" fmla="*/ 220495 h 458890"/>
                    <a:gd name="connsiteX3" fmla="*/ 220495 w 440990"/>
                    <a:gd name="connsiteY3" fmla="*/ 440990 h 458890"/>
                    <a:gd name="connsiteX4" fmla="*/ 1260 w 440990"/>
                    <a:gd name="connsiteY4" fmla="*/ 445141 h 458890"/>
                    <a:gd name="connsiteX0" fmla="*/ 0 w 440990"/>
                    <a:gd name="connsiteY0" fmla="*/ 220495 h 445183"/>
                    <a:gd name="connsiteX1" fmla="*/ 220495 w 440990"/>
                    <a:gd name="connsiteY1" fmla="*/ 0 h 445183"/>
                    <a:gd name="connsiteX2" fmla="*/ 440990 w 440990"/>
                    <a:gd name="connsiteY2" fmla="*/ 220495 h 445183"/>
                    <a:gd name="connsiteX3" fmla="*/ 220495 w 440990"/>
                    <a:gd name="connsiteY3" fmla="*/ 440990 h 445183"/>
                    <a:gd name="connsiteX4" fmla="*/ 1260 w 440990"/>
                    <a:gd name="connsiteY4" fmla="*/ 445141 h 445183"/>
                    <a:gd name="connsiteX0" fmla="*/ 0 w 440990"/>
                    <a:gd name="connsiteY0" fmla="*/ 220495 h 441478"/>
                    <a:gd name="connsiteX1" fmla="*/ 220495 w 440990"/>
                    <a:gd name="connsiteY1" fmla="*/ 0 h 441478"/>
                    <a:gd name="connsiteX2" fmla="*/ 440990 w 440990"/>
                    <a:gd name="connsiteY2" fmla="*/ 220495 h 441478"/>
                    <a:gd name="connsiteX3" fmla="*/ 220495 w 440990"/>
                    <a:gd name="connsiteY3" fmla="*/ 440990 h 441478"/>
                    <a:gd name="connsiteX4" fmla="*/ 3836 w 440990"/>
                    <a:gd name="connsiteY4"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880 h 442358"/>
                    <a:gd name="connsiteX1" fmla="*/ 437154 w 437154"/>
                    <a:gd name="connsiteY1" fmla="*/ 221375 h 442358"/>
                    <a:gd name="connsiteX2" fmla="*/ 216659 w 437154"/>
                    <a:gd name="connsiteY2" fmla="*/ 441870 h 442358"/>
                    <a:gd name="connsiteX3" fmla="*/ 0 w 437154"/>
                    <a:gd name="connsiteY3" fmla="*/ 440870 h 44235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 name="connsiteX0" fmla="*/ 216659 w 437463"/>
                    <a:gd name="connsiteY0" fmla="*/ 0 h 441478"/>
                    <a:gd name="connsiteX1" fmla="*/ 437154 w 437463"/>
                    <a:gd name="connsiteY1" fmla="*/ 220495 h 441478"/>
                    <a:gd name="connsiteX2" fmla="*/ 216659 w 437463"/>
                    <a:gd name="connsiteY2" fmla="*/ 440990 h 441478"/>
                    <a:gd name="connsiteX3" fmla="*/ 0 w 437463"/>
                    <a:gd name="connsiteY3" fmla="*/ 439990 h 441478"/>
                    <a:gd name="connsiteX0" fmla="*/ 216659 w 437154"/>
                    <a:gd name="connsiteY0" fmla="*/ 0 h 441478"/>
                    <a:gd name="connsiteX1" fmla="*/ 437154 w 437154"/>
                    <a:gd name="connsiteY1" fmla="*/ 220495 h 441478"/>
                    <a:gd name="connsiteX2" fmla="*/ 216659 w 437154"/>
                    <a:gd name="connsiteY2" fmla="*/ 440990 h 441478"/>
                    <a:gd name="connsiteX3" fmla="*/ 0 w 437154"/>
                    <a:gd name="connsiteY3" fmla="*/ 439990 h 441478"/>
                  </a:gdLst>
                  <a:ahLst/>
                  <a:cxnLst>
                    <a:cxn ang="0">
                      <a:pos x="connsiteX0" y="connsiteY0"/>
                    </a:cxn>
                    <a:cxn ang="0">
                      <a:pos x="connsiteX1" y="connsiteY1"/>
                    </a:cxn>
                    <a:cxn ang="0">
                      <a:pos x="connsiteX2" y="connsiteY2"/>
                    </a:cxn>
                    <a:cxn ang="0">
                      <a:pos x="connsiteX3" y="connsiteY3"/>
                    </a:cxn>
                  </a:cxnLst>
                  <a:rect l="l" t="t" r="r" b="b"/>
                  <a:pathLst>
                    <a:path w="437154" h="441478">
                      <a:moveTo>
                        <a:pt x="216659" y="0"/>
                      </a:moveTo>
                      <a:cubicBezTo>
                        <a:pt x="326529" y="35719"/>
                        <a:pt x="437154" y="115388"/>
                        <a:pt x="437154" y="220495"/>
                      </a:cubicBezTo>
                      <a:cubicBezTo>
                        <a:pt x="437154" y="342271"/>
                        <a:pt x="341820" y="429307"/>
                        <a:pt x="216659" y="440990"/>
                      </a:cubicBezTo>
                      <a:cubicBezTo>
                        <a:pt x="202614" y="442370"/>
                        <a:pt x="25546" y="440436"/>
                        <a:pt x="0" y="439990"/>
                      </a:cubicBezTo>
                    </a:path>
                  </a:pathLst>
                </a:custGeom>
                <a:ln w="25400">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a:extLst>
              <a:ext uri="{FF2B5EF4-FFF2-40B4-BE49-F238E27FC236}">
                <a16:creationId xmlns:a16="http://schemas.microsoft.com/office/drawing/2014/main" id="{5CA6DBB6-0E6D-436D-BDC1-28E78A2E8A70}"/>
              </a:ext>
            </a:extLst>
          </p:cNvPr>
          <p:cNvGrpSpPr/>
          <p:nvPr/>
        </p:nvGrpSpPr>
        <p:grpSpPr>
          <a:xfrm>
            <a:off x="5911073" y="3680063"/>
            <a:ext cx="2351589" cy="762459"/>
            <a:chOff x="5661269" y="3923390"/>
            <a:chExt cx="2305689" cy="747577"/>
          </a:xfrm>
        </p:grpSpPr>
        <p:sp>
          <p:nvSpPr>
            <p:cNvPr id="17" name="Rectangle 16"/>
            <p:cNvSpPr/>
            <p:nvPr/>
          </p:nvSpPr>
          <p:spPr>
            <a:xfrm>
              <a:off x="6515140" y="4057113"/>
              <a:ext cx="1451818" cy="487826"/>
            </a:xfrm>
            <a:prstGeom prst="rect">
              <a:avLst/>
            </a:prstGeom>
          </p:spPr>
          <p:txBody>
            <a:bodyPr wrap="square" lIns="186521">
              <a:spAutoFit/>
            </a:bodyPr>
            <a:lstStyle/>
            <a:p>
              <a:pPr marL="0" marR="0" lvl="0" indent="0" algn="l" defTabSz="914049" rtl="0" eaLnBrk="1" fontAlgn="base" latinLnBrk="0" hangingPunct="1">
                <a:lnSpc>
                  <a:spcPct val="90000"/>
                </a:lnSpc>
                <a:spcBef>
                  <a:spcPct val="0"/>
                </a:spcBef>
                <a:spcAft>
                  <a:spcPct val="0"/>
                </a:spcAft>
                <a:buClrTx/>
                <a:buSzTx/>
                <a:buFontTx/>
                <a:buNone/>
                <a:tabLst/>
                <a:defRPr/>
              </a:pPr>
              <a:r>
                <a:rPr kumimoji="0" lang="en-US" sz="1428"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Semibold" panose="020B0702040204020203" pitchFamily="34" charset="0"/>
                </a:rPr>
                <a:t>Publish to Internal APIs</a:t>
              </a:r>
              <a:endParaRPr kumimoji="0" lang="en-US" sz="102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76B7994-2200-4D93-A98F-81B9052C10BC}"/>
                </a:ext>
              </a:extLst>
            </p:cNvPr>
            <p:cNvGrpSpPr/>
            <p:nvPr/>
          </p:nvGrpSpPr>
          <p:grpSpPr>
            <a:xfrm>
              <a:off x="5661269" y="3923390"/>
              <a:ext cx="1000817" cy="747577"/>
              <a:chOff x="6233916" y="3907135"/>
              <a:chExt cx="1000817" cy="747577"/>
            </a:xfrm>
          </p:grpSpPr>
          <p:sp>
            <p:nvSpPr>
              <p:cNvPr id="93" name="Oval 92">
                <a:extLst>
                  <a:ext uri="{FF2B5EF4-FFF2-40B4-BE49-F238E27FC236}">
                    <a16:creationId xmlns:a16="http://schemas.microsoft.com/office/drawing/2014/main" id="{63F41FDA-76C6-4228-882E-507159A2398D}"/>
                  </a:ext>
                </a:extLst>
              </p:cNvPr>
              <p:cNvSpPr/>
              <p:nvPr/>
            </p:nvSpPr>
            <p:spPr bwMode="auto">
              <a:xfrm>
                <a:off x="6387823" y="3957251"/>
                <a:ext cx="693004" cy="693004"/>
              </a:xfrm>
              <a:prstGeom prst="ellipse">
                <a:avLst/>
              </a:prstGeom>
              <a:solidFill>
                <a:schemeClr val="bg2"/>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6233916" y="3907135"/>
                <a:ext cx="1000817" cy="747577"/>
              </a:xfrm>
              <a:prstGeom prst="rect">
                <a:avLst/>
              </a:prstGeom>
              <a:noFill/>
            </p:spPr>
            <p:txBody>
              <a:bodyPr wrap="square" lIns="186521" tIns="149217" rIns="186521" bIns="149217"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264" b="0"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 }</a:t>
                </a:r>
              </a:p>
            </p:txBody>
          </p:sp>
        </p:grpSp>
      </p:grpSp>
      <p:grpSp>
        <p:nvGrpSpPr>
          <p:cNvPr id="225" name="Group 224">
            <a:extLst>
              <a:ext uri="{FF2B5EF4-FFF2-40B4-BE49-F238E27FC236}">
                <a16:creationId xmlns:a16="http://schemas.microsoft.com/office/drawing/2014/main" id="{76C71CCB-0B9E-4199-ADD8-EB56ED57DCCD}"/>
              </a:ext>
            </a:extLst>
          </p:cNvPr>
          <p:cNvGrpSpPr/>
          <p:nvPr/>
        </p:nvGrpSpPr>
        <p:grpSpPr>
          <a:xfrm>
            <a:off x="631599" y="1599781"/>
            <a:ext cx="7725743" cy="980816"/>
            <a:chOff x="618406" y="1568555"/>
            <a:chExt cx="7574945" cy="961672"/>
          </a:xfrm>
        </p:grpSpPr>
        <p:sp>
          <p:nvSpPr>
            <p:cNvPr id="9" name="Rectangle 8"/>
            <p:cNvSpPr/>
            <p:nvPr/>
          </p:nvSpPr>
          <p:spPr bwMode="auto">
            <a:xfrm>
              <a:off x="618406" y="1568555"/>
              <a:ext cx="7574945" cy="88955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endParaRPr kumimoji="0" lang="en-US" sz="2448"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 name="Rectangle: Rounded Corners 17">
              <a:extLst>
                <a:ext uri="{FF2B5EF4-FFF2-40B4-BE49-F238E27FC236}">
                  <a16:creationId xmlns:a16="http://schemas.microsoft.com/office/drawing/2014/main" id="{526A6B4B-2FBE-4315-9130-9A1804E10848}"/>
                </a:ext>
              </a:extLst>
            </p:cNvPr>
            <p:cNvSpPr/>
            <p:nvPr/>
          </p:nvSpPr>
          <p:spPr bwMode="auto">
            <a:xfrm>
              <a:off x="5481066" y="1644552"/>
              <a:ext cx="2616376" cy="73756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436" name="TextBox 435">
              <a:extLst>
                <a:ext uri="{FF2B5EF4-FFF2-40B4-BE49-F238E27FC236}">
                  <a16:creationId xmlns:a16="http://schemas.microsoft.com/office/drawing/2014/main" id="{156F7C38-A301-4F5B-8B3D-0E145A82D732}"/>
                </a:ext>
              </a:extLst>
            </p:cNvPr>
            <p:cNvSpPr txBox="1"/>
            <p:nvPr/>
          </p:nvSpPr>
          <p:spPr>
            <a:xfrm>
              <a:off x="711538" y="1986269"/>
              <a:ext cx="80289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Sample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zoos</a:t>
              </a:r>
            </a:p>
          </p:txBody>
        </p:sp>
        <p:sp>
          <p:nvSpPr>
            <p:cNvPr id="437" name="TextBox 436">
              <a:extLst>
                <a:ext uri="{FF2B5EF4-FFF2-40B4-BE49-F238E27FC236}">
                  <a16:creationId xmlns:a16="http://schemas.microsoft.com/office/drawing/2014/main" id="{176B7484-750D-4DA2-BF61-B1E3C3290917}"/>
                </a:ext>
              </a:extLst>
            </p:cNvPr>
            <p:cNvSpPr txBox="1"/>
            <p:nvPr/>
          </p:nvSpPr>
          <p:spPr>
            <a:xfrm>
              <a:off x="1348006" y="1986269"/>
              <a:ext cx="807706"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Dark</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markets</a:t>
              </a:r>
            </a:p>
          </p:txBody>
        </p:sp>
        <p:sp>
          <p:nvSpPr>
            <p:cNvPr id="438" name="TextBox 437">
              <a:extLst>
                <a:ext uri="{FF2B5EF4-FFF2-40B4-BE49-F238E27FC236}">
                  <a16:creationId xmlns:a16="http://schemas.microsoft.com/office/drawing/2014/main" id="{4FDFB408-CA41-4061-84F1-BAD9687ABB56}"/>
                </a:ext>
              </a:extLst>
            </p:cNvPr>
            <p:cNvSpPr txBox="1"/>
            <p:nvPr/>
          </p:nvSpPr>
          <p:spPr>
            <a:xfrm>
              <a:off x="2601531" y="1986269"/>
              <a:ext cx="112830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Sinkholes and</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honeypots</a:t>
              </a:r>
            </a:p>
          </p:txBody>
        </p:sp>
        <p:sp>
          <p:nvSpPr>
            <p:cNvPr id="439" name="TextBox 438">
              <a:extLst>
                <a:ext uri="{FF2B5EF4-FFF2-40B4-BE49-F238E27FC236}">
                  <a16:creationId xmlns:a16="http://schemas.microsoft.com/office/drawing/2014/main" id="{D0CB743B-1407-4767-8438-7D378864B11B}"/>
                </a:ext>
              </a:extLst>
            </p:cNvPr>
            <p:cNvSpPr txBox="1"/>
            <p:nvPr/>
          </p:nvSpPr>
          <p:spPr>
            <a:xfrm>
              <a:off x="3517597" y="1986269"/>
              <a:ext cx="1176398" cy="538956"/>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Detonation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and sandboxes</a:t>
              </a:r>
            </a:p>
          </p:txBody>
        </p:sp>
        <p:sp>
          <p:nvSpPr>
            <p:cNvPr id="440" name="TextBox 439">
              <a:extLst>
                <a:ext uri="{FF2B5EF4-FFF2-40B4-BE49-F238E27FC236}">
                  <a16:creationId xmlns:a16="http://schemas.microsoft.com/office/drawing/2014/main" id="{9A647007-8868-46A0-9D11-F9D2FD30445A}"/>
                </a:ext>
              </a:extLst>
            </p:cNvPr>
            <p:cNvSpPr txBox="1"/>
            <p:nvPr/>
          </p:nvSpPr>
          <p:spPr>
            <a:xfrm>
              <a:off x="4488116" y="1986269"/>
              <a:ext cx="1004876"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Services IR</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intelligence</a:t>
              </a:r>
            </a:p>
          </p:txBody>
        </p:sp>
        <p:sp>
          <p:nvSpPr>
            <p:cNvPr id="441" name="TextBox 440">
              <a:extLst>
                <a:ext uri="{FF2B5EF4-FFF2-40B4-BE49-F238E27FC236}">
                  <a16:creationId xmlns:a16="http://schemas.microsoft.com/office/drawing/2014/main" id="{895A9452-FB95-4FEF-890D-3A0AF5CAD648}"/>
                </a:ext>
              </a:extLst>
            </p:cNvPr>
            <p:cNvSpPr txBox="1"/>
            <p:nvPr/>
          </p:nvSpPr>
          <p:spPr>
            <a:xfrm>
              <a:off x="2044821" y="1986269"/>
              <a:ext cx="754808" cy="543958"/>
            </a:xfrm>
            <a:prstGeom prst="rect">
              <a:avLst/>
            </a:prstGeom>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Threat </a:t>
              </a:r>
              <a:b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br>
              <a:r>
                <a:rPr kumimoji="0" lang="en-US" sz="918" b="1" i="0" u="none" strike="noStrike" kern="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feeds</a:t>
              </a:r>
            </a:p>
          </p:txBody>
        </p:sp>
        <p:sp>
          <p:nvSpPr>
            <p:cNvPr id="442" name="Freeform 5">
              <a:extLst>
                <a:ext uri="{FF2B5EF4-FFF2-40B4-BE49-F238E27FC236}">
                  <a16:creationId xmlns:a16="http://schemas.microsoft.com/office/drawing/2014/main" id="{E4568752-4A37-4940-9CF1-F9D84106BA05}"/>
                </a:ext>
              </a:extLst>
            </p:cNvPr>
            <p:cNvSpPr>
              <a:spLocks/>
            </p:cNvSpPr>
            <p:nvPr/>
          </p:nvSpPr>
          <p:spPr bwMode="auto">
            <a:xfrm>
              <a:off x="3972601" y="1676040"/>
              <a:ext cx="211675" cy="320199"/>
            </a:xfrm>
            <a:custGeom>
              <a:avLst/>
              <a:gdLst>
                <a:gd name="T0" fmla="*/ 197 w 197"/>
                <a:gd name="T1" fmla="*/ 119 h 298"/>
                <a:gd name="T2" fmla="*/ 98 w 197"/>
                <a:gd name="T3" fmla="*/ 119 h 298"/>
                <a:gd name="T4" fmla="*/ 117 w 197"/>
                <a:gd name="T5" fmla="*/ 0 h 298"/>
                <a:gd name="T6" fmla="*/ 0 w 197"/>
                <a:gd name="T7" fmla="*/ 181 h 298"/>
                <a:gd name="T8" fmla="*/ 98 w 197"/>
                <a:gd name="T9" fmla="*/ 181 h 298"/>
                <a:gd name="T10" fmla="*/ 80 w 197"/>
                <a:gd name="T11" fmla="*/ 298 h 298"/>
                <a:gd name="T12" fmla="*/ 197 w 197"/>
                <a:gd name="T13" fmla="*/ 119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119"/>
                  </a:moveTo>
                  <a:lnTo>
                    <a:pt x="98" y="119"/>
                  </a:lnTo>
                  <a:lnTo>
                    <a:pt x="117" y="0"/>
                  </a:lnTo>
                  <a:lnTo>
                    <a:pt x="0" y="181"/>
                  </a:lnTo>
                  <a:lnTo>
                    <a:pt x="98" y="181"/>
                  </a:lnTo>
                  <a:lnTo>
                    <a:pt x="80" y="298"/>
                  </a:lnTo>
                  <a:lnTo>
                    <a:pt x="197" y="119"/>
                  </a:lnTo>
                  <a:close/>
                </a:path>
              </a:pathLst>
            </a:custGeom>
            <a:noFill/>
            <a:ln w="301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3" name="Group 442">
              <a:extLst>
                <a:ext uri="{FF2B5EF4-FFF2-40B4-BE49-F238E27FC236}">
                  <a16:creationId xmlns:a16="http://schemas.microsoft.com/office/drawing/2014/main" id="{E5FE803A-D941-4FCD-85E3-5194D2173F1F}"/>
                </a:ext>
              </a:extLst>
            </p:cNvPr>
            <p:cNvGrpSpPr/>
            <p:nvPr/>
          </p:nvGrpSpPr>
          <p:grpSpPr>
            <a:xfrm>
              <a:off x="1594176" y="1698686"/>
              <a:ext cx="332524" cy="332524"/>
              <a:chOff x="2139950" y="2095500"/>
              <a:chExt cx="406400" cy="406400"/>
            </a:xfrm>
            <a:solidFill>
              <a:schemeClr val="accent1"/>
            </a:solidFill>
          </p:grpSpPr>
          <p:sp>
            <p:nvSpPr>
              <p:cNvPr id="546" name="Freeform 13">
                <a:extLst>
                  <a:ext uri="{FF2B5EF4-FFF2-40B4-BE49-F238E27FC236}">
                    <a16:creationId xmlns:a16="http://schemas.microsoft.com/office/drawing/2014/main" id="{4C01F75E-0522-429A-8FD2-845AAA1CCC50}"/>
                  </a:ext>
                </a:extLst>
              </p:cNvPr>
              <p:cNvSpPr>
                <a:spLocks noEditPoints="1"/>
              </p:cNvSpPr>
              <p:nvPr/>
            </p:nvSpPr>
            <p:spPr bwMode="auto">
              <a:xfrm>
                <a:off x="2139950" y="2095500"/>
                <a:ext cx="406400" cy="406400"/>
              </a:xfrm>
              <a:custGeom>
                <a:avLst/>
                <a:gdLst>
                  <a:gd name="T0" fmla="*/ 56 w 112"/>
                  <a:gd name="T1" fmla="*/ 0 h 112"/>
                  <a:gd name="T2" fmla="*/ 0 w 112"/>
                  <a:gd name="T3" fmla="*/ 56 h 112"/>
                  <a:gd name="T4" fmla="*/ 56 w 112"/>
                  <a:gd name="T5" fmla="*/ 112 h 112"/>
                  <a:gd name="T6" fmla="*/ 112 w 112"/>
                  <a:gd name="T7" fmla="*/ 56 h 112"/>
                  <a:gd name="T8" fmla="*/ 56 w 112"/>
                  <a:gd name="T9" fmla="*/ 0 h 112"/>
                  <a:gd name="T10" fmla="*/ 56 w 112"/>
                  <a:gd name="T11" fmla="*/ 104 h 112"/>
                  <a:gd name="T12" fmla="*/ 8 w 112"/>
                  <a:gd name="T13" fmla="*/ 56 h 112"/>
                  <a:gd name="T14" fmla="*/ 56 w 112"/>
                  <a:gd name="T15" fmla="*/ 8 h 112"/>
                  <a:gd name="T16" fmla="*/ 104 w 112"/>
                  <a:gd name="T17" fmla="*/ 56 h 112"/>
                  <a:gd name="T18" fmla="*/ 56 w 112"/>
                  <a:gd name="T1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6" y="0"/>
                    </a:moveTo>
                    <a:cubicBezTo>
                      <a:pt x="25" y="0"/>
                      <a:pt x="0" y="25"/>
                      <a:pt x="0" y="56"/>
                    </a:cubicBezTo>
                    <a:cubicBezTo>
                      <a:pt x="0" y="87"/>
                      <a:pt x="25" y="112"/>
                      <a:pt x="56" y="112"/>
                    </a:cubicBezTo>
                    <a:cubicBezTo>
                      <a:pt x="87" y="112"/>
                      <a:pt x="112" y="87"/>
                      <a:pt x="112" y="56"/>
                    </a:cubicBezTo>
                    <a:cubicBezTo>
                      <a:pt x="112" y="25"/>
                      <a:pt x="87" y="0"/>
                      <a:pt x="56" y="0"/>
                    </a:cubicBezTo>
                    <a:close/>
                    <a:moveTo>
                      <a:pt x="56" y="104"/>
                    </a:moveTo>
                    <a:cubicBezTo>
                      <a:pt x="30" y="104"/>
                      <a:pt x="8" y="82"/>
                      <a:pt x="8" y="56"/>
                    </a:cubicBezTo>
                    <a:cubicBezTo>
                      <a:pt x="8" y="30"/>
                      <a:pt x="30" y="8"/>
                      <a:pt x="56" y="8"/>
                    </a:cubicBezTo>
                    <a:cubicBezTo>
                      <a:pt x="82" y="8"/>
                      <a:pt x="104" y="30"/>
                      <a:pt x="104" y="56"/>
                    </a:cubicBezTo>
                    <a:cubicBezTo>
                      <a:pt x="104" y="82"/>
                      <a:pt x="82" y="104"/>
                      <a:pt x="5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7" name="Freeform 14">
                <a:extLst>
                  <a:ext uri="{FF2B5EF4-FFF2-40B4-BE49-F238E27FC236}">
                    <a16:creationId xmlns:a16="http://schemas.microsoft.com/office/drawing/2014/main" id="{E878A33E-AEB2-4CCF-A41C-EC4ADA31A9DB}"/>
                  </a:ext>
                </a:extLst>
              </p:cNvPr>
              <p:cNvSpPr>
                <a:spLocks/>
              </p:cNvSpPr>
              <p:nvPr/>
            </p:nvSpPr>
            <p:spPr bwMode="auto">
              <a:xfrm>
                <a:off x="2241550" y="2197100"/>
                <a:ext cx="73025" cy="73025"/>
              </a:xfrm>
              <a:custGeom>
                <a:avLst/>
                <a:gdLst>
                  <a:gd name="T0" fmla="*/ 18 w 46"/>
                  <a:gd name="T1" fmla="*/ 18 h 46"/>
                  <a:gd name="T2" fmla="*/ 46 w 46"/>
                  <a:gd name="T3" fmla="*/ 18 h 46"/>
                  <a:gd name="T4" fmla="*/ 46 w 46"/>
                  <a:gd name="T5" fmla="*/ 0 h 46"/>
                  <a:gd name="T6" fmla="*/ 0 w 46"/>
                  <a:gd name="T7" fmla="*/ 0 h 46"/>
                  <a:gd name="T8" fmla="*/ 0 w 46"/>
                  <a:gd name="T9" fmla="*/ 46 h 46"/>
                  <a:gd name="T10" fmla="*/ 18 w 46"/>
                  <a:gd name="T11" fmla="*/ 46 h 46"/>
                  <a:gd name="T12" fmla="*/ 18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18"/>
                    </a:moveTo>
                    <a:lnTo>
                      <a:pt x="46" y="18"/>
                    </a:lnTo>
                    <a:lnTo>
                      <a:pt x="46" y="0"/>
                    </a:lnTo>
                    <a:lnTo>
                      <a:pt x="0" y="0"/>
                    </a:lnTo>
                    <a:lnTo>
                      <a:pt x="0" y="46"/>
                    </a:lnTo>
                    <a:lnTo>
                      <a:pt x="18" y="46"/>
                    </a:lnTo>
                    <a:lnTo>
                      <a:pt x="1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8" name="Freeform 15">
                <a:extLst>
                  <a:ext uri="{FF2B5EF4-FFF2-40B4-BE49-F238E27FC236}">
                    <a16:creationId xmlns:a16="http://schemas.microsoft.com/office/drawing/2014/main" id="{072D889E-C427-4973-BC75-7ED788AED779}"/>
                  </a:ext>
                </a:extLst>
              </p:cNvPr>
              <p:cNvSpPr>
                <a:spLocks/>
              </p:cNvSpPr>
              <p:nvPr/>
            </p:nvSpPr>
            <p:spPr bwMode="auto">
              <a:xfrm>
                <a:off x="2241550" y="2327275"/>
                <a:ext cx="73025" cy="73025"/>
              </a:xfrm>
              <a:custGeom>
                <a:avLst/>
                <a:gdLst>
                  <a:gd name="T0" fmla="*/ 18 w 46"/>
                  <a:gd name="T1" fmla="*/ 0 h 46"/>
                  <a:gd name="T2" fmla="*/ 0 w 46"/>
                  <a:gd name="T3" fmla="*/ 0 h 46"/>
                  <a:gd name="T4" fmla="*/ 0 w 46"/>
                  <a:gd name="T5" fmla="*/ 46 h 46"/>
                  <a:gd name="T6" fmla="*/ 46 w 46"/>
                  <a:gd name="T7" fmla="*/ 46 h 46"/>
                  <a:gd name="T8" fmla="*/ 46 w 46"/>
                  <a:gd name="T9" fmla="*/ 28 h 46"/>
                  <a:gd name="T10" fmla="*/ 18 w 46"/>
                  <a:gd name="T11" fmla="*/ 28 h 46"/>
                  <a:gd name="T12" fmla="*/ 18 w 4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18" y="0"/>
                    </a:moveTo>
                    <a:lnTo>
                      <a:pt x="0" y="0"/>
                    </a:lnTo>
                    <a:lnTo>
                      <a:pt x="0" y="46"/>
                    </a:lnTo>
                    <a:lnTo>
                      <a:pt x="46" y="46"/>
                    </a:lnTo>
                    <a:lnTo>
                      <a:pt x="46" y="28"/>
                    </a:lnTo>
                    <a:lnTo>
                      <a:pt x="18" y="2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9" name="Freeform 16">
                <a:extLst>
                  <a:ext uri="{FF2B5EF4-FFF2-40B4-BE49-F238E27FC236}">
                    <a16:creationId xmlns:a16="http://schemas.microsoft.com/office/drawing/2014/main" id="{8CB26FFB-D530-404B-8CE8-D9E0A4452C03}"/>
                  </a:ext>
                </a:extLst>
              </p:cNvPr>
              <p:cNvSpPr>
                <a:spLocks/>
              </p:cNvSpPr>
              <p:nvPr/>
            </p:nvSpPr>
            <p:spPr bwMode="auto">
              <a:xfrm>
                <a:off x="2371725" y="2327275"/>
                <a:ext cx="73025" cy="73025"/>
              </a:xfrm>
              <a:custGeom>
                <a:avLst/>
                <a:gdLst>
                  <a:gd name="T0" fmla="*/ 28 w 46"/>
                  <a:gd name="T1" fmla="*/ 28 h 46"/>
                  <a:gd name="T2" fmla="*/ 0 w 46"/>
                  <a:gd name="T3" fmla="*/ 28 h 46"/>
                  <a:gd name="T4" fmla="*/ 0 w 46"/>
                  <a:gd name="T5" fmla="*/ 46 h 46"/>
                  <a:gd name="T6" fmla="*/ 46 w 46"/>
                  <a:gd name="T7" fmla="*/ 46 h 46"/>
                  <a:gd name="T8" fmla="*/ 46 w 46"/>
                  <a:gd name="T9" fmla="*/ 0 h 46"/>
                  <a:gd name="T10" fmla="*/ 28 w 46"/>
                  <a:gd name="T11" fmla="*/ 0 h 46"/>
                  <a:gd name="T12" fmla="*/ 28 w 46"/>
                  <a:gd name="T13" fmla="*/ 2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28" y="28"/>
                    </a:moveTo>
                    <a:lnTo>
                      <a:pt x="0" y="28"/>
                    </a:lnTo>
                    <a:lnTo>
                      <a:pt x="0" y="46"/>
                    </a:lnTo>
                    <a:lnTo>
                      <a:pt x="46" y="46"/>
                    </a:lnTo>
                    <a:lnTo>
                      <a:pt x="46" y="0"/>
                    </a:lnTo>
                    <a:lnTo>
                      <a:pt x="28" y="0"/>
                    </a:lnTo>
                    <a:lnTo>
                      <a:pt x="2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0" name="Freeform 17">
                <a:extLst>
                  <a:ext uri="{FF2B5EF4-FFF2-40B4-BE49-F238E27FC236}">
                    <a16:creationId xmlns:a16="http://schemas.microsoft.com/office/drawing/2014/main" id="{45277627-E86A-40C8-B30D-132AD30A007E}"/>
                  </a:ext>
                </a:extLst>
              </p:cNvPr>
              <p:cNvSpPr>
                <a:spLocks/>
              </p:cNvSpPr>
              <p:nvPr/>
            </p:nvSpPr>
            <p:spPr bwMode="auto">
              <a:xfrm>
                <a:off x="2371725" y="2197100"/>
                <a:ext cx="73025" cy="73025"/>
              </a:xfrm>
              <a:custGeom>
                <a:avLst/>
                <a:gdLst>
                  <a:gd name="T0" fmla="*/ 0 w 46"/>
                  <a:gd name="T1" fmla="*/ 18 h 46"/>
                  <a:gd name="T2" fmla="*/ 28 w 46"/>
                  <a:gd name="T3" fmla="*/ 18 h 46"/>
                  <a:gd name="T4" fmla="*/ 28 w 46"/>
                  <a:gd name="T5" fmla="*/ 46 h 46"/>
                  <a:gd name="T6" fmla="*/ 46 w 46"/>
                  <a:gd name="T7" fmla="*/ 46 h 46"/>
                  <a:gd name="T8" fmla="*/ 46 w 46"/>
                  <a:gd name="T9" fmla="*/ 0 h 46"/>
                  <a:gd name="T10" fmla="*/ 0 w 46"/>
                  <a:gd name="T11" fmla="*/ 0 h 46"/>
                  <a:gd name="T12" fmla="*/ 0 w 46"/>
                  <a:gd name="T13" fmla="*/ 18 h 46"/>
                </a:gdLst>
                <a:ahLst/>
                <a:cxnLst>
                  <a:cxn ang="0">
                    <a:pos x="T0" y="T1"/>
                  </a:cxn>
                  <a:cxn ang="0">
                    <a:pos x="T2" y="T3"/>
                  </a:cxn>
                  <a:cxn ang="0">
                    <a:pos x="T4" y="T5"/>
                  </a:cxn>
                  <a:cxn ang="0">
                    <a:pos x="T6" y="T7"/>
                  </a:cxn>
                  <a:cxn ang="0">
                    <a:pos x="T8" y="T9"/>
                  </a:cxn>
                  <a:cxn ang="0">
                    <a:pos x="T10" y="T11"/>
                  </a:cxn>
                  <a:cxn ang="0">
                    <a:pos x="T12" y="T13"/>
                  </a:cxn>
                </a:cxnLst>
                <a:rect l="0" t="0" r="r" b="b"/>
                <a:pathLst>
                  <a:path w="46" h="46">
                    <a:moveTo>
                      <a:pt x="0" y="18"/>
                    </a:moveTo>
                    <a:lnTo>
                      <a:pt x="28" y="18"/>
                    </a:lnTo>
                    <a:lnTo>
                      <a:pt x="28" y="46"/>
                    </a:lnTo>
                    <a:lnTo>
                      <a:pt x="46" y="46"/>
                    </a:lnTo>
                    <a:lnTo>
                      <a:pt x="46" y="0"/>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1" name="Freeform 18">
                <a:extLst>
                  <a:ext uri="{FF2B5EF4-FFF2-40B4-BE49-F238E27FC236}">
                    <a16:creationId xmlns:a16="http://schemas.microsoft.com/office/drawing/2014/main" id="{6738D919-DA3F-4F5C-A2C0-4F851705CF5D}"/>
                  </a:ext>
                </a:extLst>
              </p:cNvPr>
              <p:cNvSpPr>
                <a:spLocks noEditPoints="1"/>
              </p:cNvSpPr>
              <p:nvPr/>
            </p:nvSpPr>
            <p:spPr bwMode="auto">
              <a:xfrm>
                <a:off x="2300288" y="2255838"/>
                <a:ext cx="85725" cy="85725"/>
              </a:xfrm>
              <a:custGeom>
                <a:avLst/>
                <a:gdLst>
                  <a:gd name="T0" fmla="*/ 24 w 24"/>
                  <a:gd name="T1" fmla="*/ 12 h 24"/>
                  <a:gd name="T2" fmla="*/ 12 w 24"/>
                  <a:gd name="T3" fmla="*/ 0 h 24"/>
                  <a:gd name="T4" fmla="*/ 0 w 24"/>
                  <a:gd name="T5" fmla="*/ 12 h 24"/>
                  <a:gd name="T6" fmla="*/ 12 w 24"/>
                  <a:gd name="T7" fmla="*/ 24 h 24"/>
                  <a:gd name="T8" fmla="*/ 24 w 24"/>
                  <a:gd name="T9" fmla="*/ 12 h 24"/>
                  <a:gd name="T10" fmla="*/ 12 w 24"/>
                  <a:gd name="T11" fmla="*/ 16 h 24"/>
                  <a:gd name="T12" fmla="*/ 8 w 24"/>
                  <a:gd name="T13" fmla="*/ 12 h 24"/>
                  <a:gd name="T14" fmla="*/ 12 w 24"/>
                  <a:gd name="T15" fmla="*/ 8 h 24"/>
                  <a:gd name="T16" fmla="*/ 16 w 24"/>
                  <a:gd name="T17" fmla="*/ 12 h 24"/>
                  <a:gd name="T18" fmla="*/ 12 w 24"/>
                  <a:gd name="T1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12" y="16"/>
                    </a:moveTo>
                    <a:cubicBezTo>
                      <a:pt x="10" y="16"/>
                      <a:pt x="8" y="14"/>
                      <a:pt x="8" y="12"/>
                    </a:cubicBezTo>
                    <a:cubicBezTo>
                      <a:pt x="8" y="10"/>
                      <a:pt x="10" y="8"/>
                      <a:pt x="12" y="8"/>
                    </a:cubicBezTo>
                    <a:cubicBezTo>
                      <a:pt x="14" y="8"/>
                      <a:pt x="16" y="10"/>
                      <a:pt x="16" y="12"/>
                    </a:cubicBezTo>
                    <a:cubicBezTo>
                      <a:pt x="16" y="14"/>
                      <a:pt x="14" y="16"/>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44" name="Freeform 22">
              <a:extLst>
                <a:ext uri="{FF2B5EF4-FFF2-40B4-BE49-F238E27FC236}">
                  <a16:creationId xmlns:a16="http://schemas.microsoft.com/office/drawing/2014/main" id="{2A89C27C-1598-4DE8-9758-8BDADFAF0277}"/>
                </a:ext>
              </a:extLst>
            </p:cNvPr>
            <p:cNvSpPr>
              <a:spLocks noEditPoints="1"/>
            </p:cNvSpPr>
            <p:nvPr/>
          </p:nvSpPr>
          <p:spPr bwMode="auto">
            <a:xfrm>
              <a:off x="4754587" y="1678203"/>
              <a:ext cx="376687" cy="309145"/>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5" name="Freeform 54">
              <a:extLst>
                <a:ext uri="{FF2B5EF4-FFF2-40B4-BE49-F238E27FC236}">
                  <a16:creationId xmlns:a16="http://schemas.microsoft.com/office/drawing/2014/main" id="{CD59AAE2-935C-4B95-9AAB-31D6265DE44E}"/>
                </a:ext>
              </a:extLst>
            </p:cNvPr>
            <p:cNvSpPr>
              <a:spLocks noEditPoints="1"/>
            </p:cNvSpPr>
            <p:nvPr/>
          </p:nvSpPr>
          <p:spPr bwMode="auto">
            <a:xfrm>
              <a:off x="2992596" y="1647617"/>
              <a:ext cx="355903" cy="355905"/>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112 w 120"/>
                <a:gd name="T11" fmla="*/ 56 h 120"/>
                <a:gd name="T12" fmla="*/ 64 w 120"/>
                <a:gd name="T13" fmla="*/ 56 h 120"/>
                <a:gd name="T14" fmla="*/ 64 w 120"/>
                <a:gd name="T15" fmla="*/ 60 h 120"/>
                <a:gd name="T16" fmla="*/ 60 w 120"/>
                <a:gd name="T17" fmla="*/ 64 h 120"/>
                <a:gd name="T18" fmla="*/ 56 w 120"/>
                <a:gd name="T19" fmla="*/ 60 h 120"/>
                <a:gd name="T20" fmla="*/ 60 w 120"/>
                <a:gd name="T21" fmla="*/ 56 h 120"/>
                <a:gd name="T22" fmla="*/ 64 w 120"/>
                <a:gd name="T23" fmla="*/ 56 h 120"/>
                <a:gd name="T24" fmla="*/ 64 w 120"/>
                <a:gd name="T25" fmla="*/ 8 h 120"/>
                <a:gd name="T26" fmla="*/ 112 w 120"/>
                <a:gd name="T27" fmla="*/ 56 h 120"/>
                <a:gd name="T28" fmla="*/ 60 w 120"/>
                <a:gd name="T29" fmla="*/ 72 h 120"/>
                <a:gd name="T30" fmla="*/ 71 w 120"/>
                <a:gd name="T31" fmla="*/ 64 h 120"/>
                <a:gd name="T32" fmla="*/ 88 w 120"/>
                <a:gd name="T33" fmla="*/ 64 h 120"/>
                <a:gd name="T34" fmla="*/ 60 w 120"/>
                <a:gd name="T35" fmla="*/ 88 h 120"/>
                <a:gd name="T36" fmla="*/ 32 w 120"/>
                <a:gd name="T37" fmla="*/ 60 h 120"/>
                <a:gd name="T38" fmla="*/ 56 w 120"/>
                <a:gd name="T39" fmla="*/ 32 h 120"/>
                <a:gd name="T40" fmla="*/ 56 w 120"/>
                <a:gd name="T41" fmla="*/ 49 h 120"/>
                <a:gd name="T42" fmla="*/ 48 w 120"/>
                <a:gd name="T43" fmla="*/ 60 h 120"/>
                <a:gd name="T44" fmla="*/ 60 w 120"/>
                <a:gd name="T45" fmla="*/ 72 h 120"/>
                <a:gd name="T46" fmla="*/ 60 w 120"/>
                <a:gd name="T47" fmla="*/ 112 h 120"/>
                <a:gd name="T48" fmla="*/ 8 w 120"/>
                <a:gd name="T49" fmla="*/ 60 h 120"/>
                <a:gd name="T50" fmla="*/ 56 w 120"/>
                <a:gd name="T51" fmla="*/ 8 h 120"/>
                <a:gd name="T52" fmla="*/ 56 w 120"/>
                <a:gd name="T53" fmla="*/ 24 h 120"/>
                <a:gd name="T54" fmla="*/ 24 w 120"/>
                <a:gd name="T55" fmla="*/ 60 h 120"/>
                <a:gd name="T56" fmla="*/ 60 w 120"/>
                <a:gd name="T57" fmla="*/ 96 h 120"/>
                <a:gd name="T58" fmla="*/ 96 w 120"/>
                <a:gd name="T59" fmla="*/ 64 h 120"/>
                <a:gd name="T60" fmla="*/ 112 w 120"/>
                <a:gd name="T61" fmla="*/ 64 h 120"/>
                <a:gd name="T62" fmla="*/ 60 w 120"/>
                <a:gd name="T63" fmla="*/ 112 h 120"/>
                <a:gd name="T64" fmla="*/ 84 w 120"/>
                <a:gd name="T65" fmla="*/ 32 h 120"/>
                <a:gd name="T66" fmla="*/ 80 w 120"/>
                <a:gd name="T67" fmla="*/ 36 h 120"/>
                <a:gd name="T68" fmla="*/ 84 w 120"/>
                <a:gd name="T69" fmla="*/ 40 h 120"/>
                <a:gd name="T70" fmla="*/ 88 w 120"/>
                <a:gd name="T71" fmla="*/ 36 h 120"/>
                <a:gd name="T72" fmla="*/ 84 w 120"/>
                <a:gd name="T73"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112" y="56"/>
                  </a:moveTo>
                  <a:cubicBezTo>
                    <a:pt x="64" y="56"/>
                    <a:pt x="64" y="56"/>
                    <a:pt x="64" y="56"/>
                  </a:cubicBezTo>
                  <a:cubicBezTo>
                    <a:pt x="64" y="60"/>
                    <a:pt x="64" y="60"/>
                    <a:pt x="64" y="60"/>
                  </a:cubicBezTo>
                  <a:cubicBezTo>
                    <a:pt x="64" y="62"/>
                    <a:pt x="62" y="64"/>
                    <a:pt x="60" y="64"/>
                  </a:cubicBezTo>
                  <a:cubicBezTo>
                    <a:pt x="58" y="64"/>
                    <a:pt x="56" y="62"/>
                    <a:pt x="56" y="60"/>
                  </a:cubicBezTo>
                  <a:cubicBezTo>
                    <a:pt x="56" y="58"/>
                    <a:pt x="58" y="56"/>
                    <a:pt x="60" y="56"/>
                  </a:cubicBezTo>
                  <a:cubicBezTo>
                    <a:pt x="64" y="56"/>
                    <a:pt x="64" y="56"/>
                    <a:pt x="64" y="56"/>
                  </a:cubicBezTo>
                  <a:cubicBezTo>
                    <a:pt x="64" y="8"/>
                    <a:pt x="64" y="8"/>
                    <a:pt x="64" y="8"/>
                  </a:cubicBezTo>
                  <a:cubicBezTo>
                    <a:pt x="89" y="10"/>
                    <a:pt x="110" y="31"/>
                    <a:pt x="112" y="56"/>
                  </a:cubicBezTo>
                  <a:close/>
                  <a:moveTo>
                    <a:pt x="60" y="72"/>
                  </a:moveTo>
                  <a:cubicBezTo>
                    <a:pt x="65" y="72"/>
                    <a:pt x="70" y="69"/>
                    <a:pt x="71" y="64"/>
                  </a:cubicBezTo>
                  <a:cubicBezTo>
                    <a:pt x="88" y="64"/>
                    <a:pt x="88" y="64"/>
                    <a:pt x="88" y="64"/>
                  </a:cubicBezTo>
                  <a:cubicBezTo>
                    <a:pt x="86" y="78"/>
                    <a:pt x="74" y="88"/>
                    <a:pt x="60" y="88"/>
                  </a:cubicBezTo>
                  <a:cubicBezTo>
                    <a:pt x="45" y="88"/>
                    <a:pt x="32" y="75"/>
                    <a:pt x="32" y="60"/>
                  </a:cubicBezTo>
                  <a:cubicBezTo>
                    <a:pt x="32" y="46"/>
                    <a:pt x="42" y="34"/>
                    <a:pt x="56" y="32"/>
                  </a:cubicBezTo>
                  <a:cubicBezTo>
                    <a:pt x="56" y="49"/>
                    <a:pt x="56" y="49"/>
                    <a:pt x="56" y="49"/>
                  </a:cubicBezTo>
                  <a:cubicBezTo>
                    <a:pt x="51" y="50"/>
                    <a:pt x="48" y="55"/>
                    <a:pt x="48" y="60"/>
                  </a:cubicBezTo>
                  <a:cubicBezTo>
                    <a:pt x="48" y="67"/>
                    <a:pt x="53" y="72"/>
                    <a:pt x="60" y="72"/>
                  </a:cubicBezTo>
                  <a:close/>
                  <a:moveTo>
                    <a:pt x="60" y="112"/>
                  </a:moveTo>
                  <a:cubicBezTo>
                    <a:pt x="31" y="112"/>
                    <a:pt x="8" y="89"/>
                    <a:pt x="8" y="60"/>
                  </a:cubicBezTo>
                  <a:cubicBezTo>
                    <a:pt x="8" y="33"/>
                    <a:pt x="29" y="10"/>
                    <a:pt x="56" y="8"/>
                  </a:cubicBezTo>
                  <a:cubicBezTo>
                    <a:pt x="56" y="24"/>
                    <a:pt x="56" y="24"/>
                    <a:pt x="56" y="24"/>
                  </a:cubicBezTo>
                  <a:cubicBezTo>
                    <a:pt x="38" y="26"/>
                    <a:pt x="24" y="42"/>
                    <a:pt x="24" y="60"/>
                  </a:cubicBezTo>
                  <a:cubicBezTo>
                    <a:pt x="24" y="80"/>
                    <a:pt x="40" y="96"/>
                    <a:pt x="60" y="96"/>
                  </a:cubicBezTo>
                  <a:cubicBezTo>
                    <a:pt x="78" y="96"/>
                    <a:pt x="94" y="82"/>
                    <a:pt x="96" y="64"/>
                  </a:cubicBezTo>
                  <a:cubicBezTo>
                    <a:pt x="112" y="64"/>
                    <a:pt x="112" y="64"/>
                    <a:pt x="112" y="64"/>
                  </a:cubicBezTo>
                  <a:cubicBezTo>
                    <a:pt x="110" y="91"/>
                    <a:pt x="87" y="112"/>
                    <a:pt x="60" y="112"/>
                  </a:cubicBezTo>
                  <a:close/>
                  <a:moveTo>
                    <a:pt x="84" y="32"/>
                  </a:moveTo>
                  <a:cubicBezTo>
                    <a:pt x="82" y="32"/>
                    <a:pt x="80" y="34"/>
                    <a:pt x="80" y="36"/>
                  </a:cubicBezTo>
                  <a:cubicBezTo>
                    <a:pt x="80" y="38"/>
                    <a:pt x="82" y="40"/>
                    <a:pt x="84" y="40"/>
                  </a:cubicBezTo>
                  <a:cubicBezTo>
                    <a:pt x="86" y="40"/>
                    <a:pt x="88" y="38"/>
                    <a:pt x="88" y="36"/>
                  </a:cubicBezTo>
                  <a:cubicBezTo>
                    <a:pt x="88" y="34"/>
                    <a:pt x="86" y="32"/>
                    <a:pt x="84" y="32"/>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6" name="Freeform 103">
              <a:extLst>
                <a:ext uri="{FF2B5EF4-FFF2-40B4-BE49-F238E27FC236}">
                  <a16:creationId xmlns:a16="http://schemas.microsoft.com/office/drawing/2014/main" id="{B6227120-2C14-4FF7-B0FD-5DA30F927897}"/>
                </a:ext>
              </a:extLst>
            </p:cNvPr>
            <p:cNvSpPr>
              <a:spLocks noEditPoints="1"/>
            </p:cNvSpPr>
            <p:nvPr/>
          </p:nvSpPr>
          <p:spPr bwMode="auto">
            <a:xfrm>
              <a:off x="2270877" y="1698552"/>
              <a:ext cx="301049" cy="362336"/>
            </a:xfrm>
            <a:custGeom>
              <a:avLst/>
              <a:gdLst>
                <a:gd name="T0" fmla="*/ 649 w 1975"/>
                <a:gd name="T1" fmla="*/ 273 h 2364"/>
                <a:gd name="T2" fmla="*/ 1245 w 1975"/>
                <a:gd name="T3" fmla="*/ 1039 h 2364"/>
                <a:gd name="T4" fmla="*/ 1187 w 1975"/>
                <a:gd name="T5" fmla="*/ 618 h 2364"/>
                <a:gd name="T6" fmla="*/ 230 w 1975"/>
                <a:gd name="T7" fmla="*/ 0 h 2364"/>
                <a:gd name="T8" fmla="*/ 1245 w 1975"/>
                <a:gd name="T9" fmla="*/ 749 h 2364"/>
                <a:gd name="T10" fmla="*/ 1169 w 1975"/>
                <a:gd name="T11" fmla="*/ 824 h 2364"/>
                <a:gd name="T12" fmla="*/ 305 w 1975"/>
                <a:gd name="T13" fmla="*/ 214 h 2364"/>
                <a:gd name="T14" fmla="*/ 230 w 1975"/>
                <a:gd name="T15" fmla="*/ 138 h 2364"/>
                <a:gd name="T16" fmla="*/ 1550 w 1975"/>
                <a:gd name="T17" fmla="*/ 283 h 2364"/>
                <a:gd name="T18" fmla="*/ 1406 w 1975"/>
                <a:gd name="T19" fmla="*/ 1147 h 2364"/>
                <a:gd name="T20" fmla="*/ 970 w 1975"/>
                <a:gd name="T21" fmla="*/ 824 h 2364"/>
                <a:gd name="T22" fmla="*/ 686 w 1975"/>
                <a:gd name="T23" fmla="*/ 1027 h 2364"/>
                <a:gd name="T24" fmla="*/ 756 w 1975"/>
                <a:gd name="T25" fmla="*/ 1815 h 2364"/>
                <a:gd name="T26" fmla="*/ 824 w 1975"/>
                <a:gd name="T27" fmla="*/ 1285 h 2364"/>
                <a:gd name="T28" fmla="*/ 1808 w 1975"/>
                <a:gd name="T29" fmla="*/ 421 h 2364"/>
                <a:gd name="T30" fmla="*/ 1550 w 1975"/>
                <a:gd name="T31" fmla="*/ 145 h 2364"/>
                <a:gd name="T32" fmla="*/ 1031 w 1975"/>
                <a:gd name="T33" fmla="*/ 214 h 2364"/>
                <a:gd name="T34" fmla="*/ 756 w 1975"/>
                <a:gd name="T35" fmla="*/ 1677 h 2364"/>
                <a:gd name="T36" fmla="*/ 833 w 1975"/>
                <a:gd name="T37" fmla="*/ 1601 h 2364"/>
                <a:gd name="T38" fmla="*/ 756 w 1975"/>
                <a:gd name="T39" fmla="*/ 749 h 2364"/>
                <a:gd name="T40" fmla="*/ 1752 w 1975"/>
                <a:gd name="T41" fmla="*/ 138 h 2364"/>
                <a:gd name="T42" fmla="*/ 1676 w 1975"/>
                <a:gd name="T43" fmla="*/ 214 h 2364"/>
                <a:gd name="T44" fmla="*/ 1321 w 1975"/>
                <a:gd name="T45" fmla="*/ 214 h 2364"/>
                <a:gd name="T46" fmla="*/ 1245 w 1975"/>
                <a:gd name="T47" fmla="*/ 138 h 2364"/>
                <a:gd name="T48" fmla="*/ 1959 w 1975"/>
                <a:gd name="T49" fmla="*/ 1601 h 2364"/>
                <a:gd name="T50" fmla="*/ 1668 w 1975"/>
                <a:gd name="T51" fmla="*/ 1801 h 2364"/>
                <a:gd name="T52" fmla="*/ 1463 w 1975"/>
                <a:gd name="T53" fmla="*/ 2073 h 2364"/>
                <a:gd name="T54" fmla="*/ 1264 w 1975"/>
                <a:gd name="T55" fmla="*/ 2364 h 2364"/>
                <a:gd name="T56" fmla="*/ 1761 w 1975"/>
                <a:gd name="T57" fmla="*/ 2364 h 2364"/>
                <a:gd name="T58" fmla="*/ 1264 w 1975"/>
                <a:gd name="T59" fmla="*/ 2226 h 2364"/>
                <a:gd name="T60" fmla="*/ 1340 w 1975"/>
                <a:gd name="T61" fmla="*/ 2150 h 2364"/>
                <a:gd name="T62" fmla="*/ 1821 w 1975"/>
                <a:gd name="T63" fmla="*/ 1601 h 2364"/>
                <a:gd name="T64" fmla="*/ 1745 w 1975"/>
                <a:gd name="T65" fmla="*/ 1525 h 2364"/>
                <a:gd name="T66" fmla="*/ 1761 w 1975"/>
                <a:gd name="T67" fmla="*/ 2073 h 2364"/>
                <a:gd name="T68" fmla="*/ 1217 w 1975"/>
                <a:gd name="T69" fmla="*/ 1810 h 2364"/>
                <a:gd name="T70" fmla="*/ 1264 w 1975"/>
                <a:gd name="T71" fmla="*/ 1387 h 2364"/>
                <a:gd name="T72" fmla="*/ 867 w 1975"/>
                <a:gd name="T73" fmla="*/ 1966 h 2364"/>
                <a:gd name="T74" fmla="*/ 412 w 1975"/>
                <a:gd name="T75" fmla="*/ 2073 h 2364"/>
                <a:gd name="T76" fmla="*/ 443 w 1975"/>
                <a:gd name="T77" fmla="*/ 824 h 2364"/>
                <a:gd name="T78" fmla="*/ 169 w 1975"/>
                <a:gd name="T79" fmla="*/ 1030 h 2364"/>
                <a:gd name="T80" fmla="*/ 214 w 1975"/>
                <a:gd name="T81" fmla="*/ 2364 h 2364"/>
                <a:gd name="T82" fmla="*/ 756 w 1975"/>
                <a:gd name="T83" fmla="*/ 2364 h 2364"/>
                <a:gd name="T84" fmla="*/ 1217 w 1975"/>
                <a:gd name="T85" fmla="*/ 1810 h 2364"/>
                <a:gd name="T86" fmla="*/ 1340 w 1975"/>
                <a:gd name="T87" fmla="*/ 1601 h 2364"/>
                <a:gd name="T88" fmla="*/ 1264 w 1975"/>
                <a:gd name="T89" fmla="*/ 1525 h 2364"/>
                <a:gd name="T90" fmla="*/ 214 w 1975"/>
                <a:gd name="T91" fmla="*/ 2073 h 2364"/>
                <a:gd name="T92" fmla="*/ 230 w 1975"/>
                <a:gd name="T93" fmla="*/ 901 h 2364"/>
                <a:gd name="T94" fmla="*/ 305 w 1975"/>
                <a:gd name="T95" fmla="*/ 824 h 2364"/>
                <a:gd name="T96" fmla="*/ 681 w 1975"/>
                <a:gd name="T97" fmla="*/ 2150 h 2364"/>
                <a:gd name="T98" fmla="*/ 756 w 1975"/>
                <a:gd name="T99" fmla="*/ 2226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5" h="2364">
                  <a:moveTo>
                    <a:pt x="230" y="428"/>
                  </a:moveTo>
                  <a:cubicBezTo>
                    <a:pt x="326" y="428"/>
                    <a:pt x="409" y="363"/>
                    <a:pt x="435" y="273"/>
                  </a:cubicBezTo>
                  <a:cubicBezTo>
                    <a:pt x="649" y="273"/>
                    <a:pt x="649" y="273"/>
                    <a:pt x="649" y="273"/>
                  </a:cubicBezTo>
                  <a:cubicBezTo>
                    <a:pt x="1072" y="698"/>
                    <a:pt x="1072" y="698"/>
                    <a:pt x="1072" y="698"/>
                  </a:cubicBezTo>
                  <a:cubicBezTo>
                    <a:pt x="1046" y="734"/>
                    <a:pt x="1031" y="777"/>
                    <a:pt x="1031" y="824"/>
                  </a:cubicBezTo>
                  <a:cubicBezTo>
                    <a:pt x="1031" y="943"/>
                    <a:pt x="1127" y="1039"/>
                    <a:pt x="1245" y="1039"/>
                  </a:cubicBezTo>
                  <a:cubicBezTo>
                    <a:pt x="1362" y="1039"/>
                    <a:pt x="1459" y="943"/>
                    <a:pt x="1459" y="824"/>
                  </a:cubicBezTo>
                  <a:cubicBezTo>
                    <a:pt x="1459" y="707"/>
                    <a:pt x="1362" y="611"/>
                    <a:pt x="1245" y="611"/>
                  </a:cubicBezTo>
                  <a:cubicBezTo>
                    <a:pt x="1225" y="611"/>
                    <a:pt x="1205" y="613"/>
                    <a:pt x="1187" y="618"/>
                  </a:cubicBezTo>
                  <a:cubicBezTo>
                    <a:pt x="706" y="135"/>
                    <a:pt x="706" y="135"/>
                    <a:pt x="706" y="135"/>
                  </a:cubicBezTo>
                  <a:cubicBezTo>
                    <a:pt x="427" y="135"/>
                    <a:pt x="427" y="135"/>
                    <a:pt x="427" y="135"/>
                  </a:cubicBezTo>
                  <a:cubicBezTo>
                    <a:pt x="396" y="55"/>
                    <a:pt x="319" y="0"/>
                    <a:pt x="230" y="0"/>
                  </a:cubicBezTo>
                  <a:cubicBezTo>
                    <a:pt x="112" y="0"/>
                    <a:pt x="16" y="96"/>
                    <a:pt x="16" y="214"/>
                  </a:cubicBezTo>
                  <a:cubicBezTo>
                    <a:pt x="16" y="332"/>
                    <a:pt x="112" y="428"/>
                    <a:pt x="230" y="428"/>
                  </a:cubicBezTo>
                  <a:close/>
                  <a:moveTo>
                    <a:pt x="1245" y="749"/>
                  </a:moveTo>
                  <a:cubicBezTo>
                    <a:pt x="1287" y="749"/>
                    <a:pt x="1321" y="782"/>
                    <a:pt x="1321" y="824"/>
                  </a:cubicBezTo>
                  <a:cubicBezTo>
                    <a:pt x="1321" y="866"/>
                    <a:pt x="1287" y="901"/>
                    <a:pt x="1245" y="901"/>
                  </a:cubicBezTo>
                  <a:cubicBezTo>
                    <a:pt x="1203" y="901"/>
                    <a:pt x="1169" y="866"/>
                    <a:pt x="1169" y="824"/>
                  </a:cubicBezTo>
                  <a:cubicBezTo>
                    <a:pt x="1169" y="782"/>
                    <a:pt x="1203" y="749"/>
                    <a:pt x="1245" y="749"/>
                  </a:cubicBezTo>
                  <a:close/>
                  <a:moveTo>
                    <a:pt x="230" y="138"/>
                  </a:moveTo>
                  <a:cubicBezTo>
                    <a:pt x="272" y="138"/>
                    <a:pt x="305" y="172"/>
                    <a:pt x="305" y="214"/>
                  </a:cubicBezTo>
                  <a:cubicBezTo>
                    <a:pt x="305" y="256"/>
                    <a:pt x="272" y="290"/>
                    <a:pt x="230" y="290"/>
                  </a:cubicBezTo>
                  <a:cubicBezTo>
                    <a:pt x="188" y="290"/>
                    <a:pt x="154" y="256"/>
                    <a:pt x="154" y="214"/>
                  </a:cubicBezTo>
                  <a:cubicBezTo>
                    <a:pt x="154" y="172"/>
                    <a:pt x="188" y="138"/>
                    <a:pt x="230" y="138"/>
                  </a:cubicBezTo>
                  <a:close/>
                  <a:moveTo>
                    <a:pt x="1245" y="428"/>
                  </a:moveTo>
                  <a:cubicBezTo>
                    <a:pt x="1339" y="428"/>
                    <a:pt x="1418" y="368"/>
                    <a:pt x="1447" y="283"/>
                  </a:cubicBezTo>
                  <a:cubicBezTo>
                    <a:pt x="1550" y="283"/>
                    <a:pt x="1550" y="283"/>
                    <a:pt x="1550" y="283"/>
                  </a:cubicBezTo>
                  <a:cubicBezTo>
                    <a:pt x="1570" y="342"/>
                    <a:pt x="1615" y="389"/>
                    <a:pt x="1671" y="412"/>
                  </a:cubicBezTo>
                  <a:cubicBezTo>
                    <a:pt x="1671" y="881"/>
                    <a:pt x="1671" y="881"/>
                    <a:pt x="1671" y="881"/>
                  </a:cubicBezTo>
                  <a:cubicBezTo>
                    <a:pt x="1406" y="1147"/>
                    <a:pt x="1406" y="1147"/>
                    <a:pt x="1406" y="1147"/>
                  </a:cubicBezTo>
                  <a:cubicBezTo>
                    <a:pt x="824" y="1147"/>
                    <a:pt x="824" y="1147"/>
                    <a:pt x="824" y="1147"/>
                  </a:cubicBezTo>
                  <a:cubicBezTo>
                    <a:pt x="824" y="1028"/>
                    <a:pt x="824" y="1028"/>
                    <a:pt x="824" y="1028"/>
                  </a:cubicBezTo>
                  <a:cubicBezTo>
                    <a:pt x="909" y="1000"/>
                    <a:pt x="970" y="919"/>
                    <a:pt x="970" y="824"/>
                  </a:cubicBezTo>
                  <a:cubicBezTo>
                    <a:pt x="970" y="707"/>
                    <a:pt x="874" y="611"/>
                    <a:pt x="756" y="611"/>
                  </a:cubicBezTo>
                  <a:cubicBezTo>
                    <a:pt x="639" y="611"/>
                    <a:pt x="544" y="707"/>
                    <a:pt x="544" y="824"/>
                  </a:cubicBezTo>
                  <a:cubicBezTo>
                    <a:pt x="544" y="918"/>
                    <a:pt x="603" y="998"/>
                    <a:pt x="686" y="1027"/>
                  </a:cubicBezTo>
                  <a:cubicBezTo>
                    <a:pt x="686" y="1399"/>
                    <a:pt x="686" y="1399"/>
                    <a:pt x="686" y="1399"/>
                  </a:cubicBezTo>
                  <a:cubicBezTo>
                    <a:pt x="603" y="1428"/>
                    <a:pt x="544" y="1508"/>
                    <a:pt x="544" y="1601"/>
                  </a:cubicBezTo>
                  <a:cubicBezTo>
                    <a:pt x="544" y="1719"/>
                    <a:pt x="639" y="1815"/>
                    <a:pt x="756" y="1815"/>
                  </a:cubicBezTo>
                  <a:cubicBezTo>
                    <a:pt x="874" y="1815"/>
                    <a:pt x="970" y="1719"/>
                    <a:pt x="970" y="1601"/>
                  </a:cubicBezTo>
                  <a:cubicBezTo>
                    <a:pt x="970" y="1507"/>
                    <a:pt x="909" y="1426"/>
                    <a:pt x="824" y="1398"/>
                  </a:cubicBezTo>
                  <a:cubicBezTo>
                    <a:pt x="824" y="1285"/>
                    <a:pt x="824" y="1285"/>
                    <a:pt x="824" y="1285"/>
                  </a:cubicBezTo>
                  <a:cubicBezTo>
                    <a:pt x="1463" y="1285"/>
                    <a:pt x="1463" y="1285"/>
                    <a:pt x="1463" y="1285"/>
                  </a:cubicBezTo>
                  <a:cubicBezTo>
                    <a:pt x="1808" y="939"/>
                    <a:pt x="1808" y="939"/>
                    <a:pt x="1808" y="939"/>
                  </a:cubicBezTo>
                  <a:cubicBezTo>
                    <a:pt x="1808" y="421"/>
                    <a:pt x="1808" y="421"/>
                    <a:pt x="1808" y="421"/>
                  </a:cubicBezTo>
                  <a:cubicBezTo>
                    <a:pt x="1899" y="396"/>
                    <a:pt x="1966" y="313"/>
                    <a:pt x="1966" y="214"/>
                  </a:cubicBezTo>
                  <a:cubicBezTo>
                    <a:pt x="1966" y="96"/>
                    <a:pt x="1869" y="0"/>
                    <a:pt x="1752" y="0"/>
                  </a:cubicBezTo>
                  <a:cubicBezTo>
                    <a:pt x="1659" y="0"/>
                    <a:pt x="1578" y="61"/>
                    <a:pt x="1550" y="145"/>
                  </a:cubicBezTo>
                  <a:cubicBezTo>
                    <a:pt x="1447" y="145"/>
                    <a:pt x="1447" y="145"/>
                    <a:pt x="1447" y="145"/>
                  </a:cubicBezTo>
                  <a:cubicBezTo>
                    <a:pt x="1418" y="61"/>
                    <a:pt x="1339" y="0"/>
                    <a:pt x="1245" y="0"/>
                  </a:cubicBezTo>
                  <a:cubicBezTo>
                    <a:pt x="1127" y="0"/>
                    <a:pt x="1031" y="96"/>
                    <a:pt x="1031" y="214"/>
                  </a:cubicBezTo>
                  <a:cubicBezTo>
                    <a:pt x="1031" y="332"/>
                    <a:pt x="1127" y="428"/>
                    <a:pt x="1245" y="428"/>
                  </a:cubicBezTo>
                  <a:close/>
                  <a:moveTo>
                    <a:pt x="833" y="1601"/>
                  </a:moveTo>
                  <a:cubicBezTo>
                    <a:pt x="833" y="1643"/>
                    <a:pt x="798" y="1677"/>
                    <a:pt x="756" y="1677"/>
                  </a:cubicBezTo>
                  <a:cubicBezTo>
                    <a:pt x="714" y="1677"/>
                    <a:pt x="681" y="1643"/>
                    <a:pt x="681" y="1601"/>
                  </a:cubicBezTo>
                  <a:cubicBezTo>
                    <a:pt x="681" y="1559"/>
                    <a:pt x="714" y="1525"/>
                    <a:pt x="756" y="1525"/>
                  </a:cubicBezTo>
                  <a:cubicBezTo>
                    <a:pt x="798" y="1525"/>
                    <a:pt x="833" y="1559"/>
                    <a:pt x="833" y="1601"/>
                  </a:cubicBezTo>
                  <a:close/>
                  <a:moveTo>
                    <a:pt x="756" y="901"/>
                  </a:moveTo>
                  <a:cubicBezTo>
                    <a:pt x="714" y="901"/>
                    <a:pt x="681" y="866"/>
                    <a:pt x="681" y="824"/>
                  </a:cubicBezTo>
                  <a:cubicBezTo>
                    <a:pt x="681" y="782"/>
                    <a:pt x="714" y="749"/>
                    <a:pt x="756" y="749"/>
                  </a:cubicBezTo>
                  <a:cubicBezTo>
                    <a:pt x="798" y="749"/>
                    <a:pt x="833" y="782"/>
                    <a:pt x="833" y="824"/>
                  </a:cubicBezTo>
                  <a:cubicBezTo>
                    <a:pt x="833" y="866"/>
                    <a:pt x="798" y="901"/>
                    <a:pt x="756" y="901"/>
                  </a:cubicBezTo>
                  <a:close/>
                  <a:moveTo>
                    <a:pt x="1752" y="138"/>
                  </a:moveTo>
                  <a:cubicBezTo>
                    <a:pt x="1794" y="138"/>
                    <a:pt x="1829" y="172"/>
                    <a:pt x="1829" y="214"/>
                  </a:cubicBezTo>
                  <a:cubicBezTo>
                    <a:pt x="1829" y="256"/>
                    <a:pt x="1794" y="290"/>
                    <a:pt x="1752" y="290"/>
                  </a:cubicBezTo>
                  <a:cubicBezTo>
                    <a:pt x="1710" y="290"/>
                    <a:pt x="1676" y="256"/>
                    <a:pt x="1676" y="214"/>
                  </a:cubicBezTo>
                  <a:cubicBezTo>
                    <a:pt x="1676" y="172"/>
                    <a:pt x="1710" y="138"/>
                    <a:pt x="1752" y="138"/>
                  </a:cubicBezTo>
                  <a:close/>
                  <a:moveTo>
                    <a:pt x="1245" y="138"/>
                  </a:moveTo>
                  <a:cubicBezTo>
                    <a:pt x="1287" y="138"/>
                    <a:pt x="1321" y="172"/>
                    <a:pt x="1321" y="214"/>
                  </a:cubicBezTo>
                  <a:cubicBezTo>
                    <a:pt x="1321" y="256"/>
                    <a:pt x="1287" y="290"/>
                    <a:pt x="1245" y="290"/>
                  </a:cubicBezTo>
                  <a:cubicBezTo>
                    <a:pt x="1203" y="290"/>
                    <a:pt x="1169" y="256"/>
                    <a:pt x="1169" y="214"/>
                  </a:cubicBezTo>
                  <a:cubicBezTo>
                    <a:pt x="1169" y="172"/>
                    <a:pt x="1203" y="138"/>
                    <a:pt x="1245" y="138"/>
                  </a:cubicBezTo>
                  <a:close/>
                  <a:moveTo>
                    <a:pt x="1806" y="1940"/>
                  </a:moveTo>
                  <a:cubicBezTo>
                    <a:pt x="1806" y="1807"/>
                    <a:pt x="1806" y="1807"/>
                    <a:pt x="1806" y="1807"/>
                  </a:cubicBezTo>
                  <a:cubicBezTo>
                    <a:pt x="1894" y="1780"/>
                    <a:pt x="1959" y="1698"/>
                    <a:pt x="1959" y="1601"/>
                  </a:cubicBezTo>
                  <a:cubicBezTo>
                    <a:pt x="1959" y="1483"/>
                    <a:pt x="1863" y="1387"/>
                    <a:pt x="1745" y="1387"/>
                  </a:cubicBezTo>
                  <a:cubicBezTo>
                    <a:pt x="1627" y="1387"/>
                    <a:pt x="1531" y="1483"/>
                    <a:pt x="1531" y="1601"/>
                  </a:cubicBezTo>
                  <a:cubicBezTo>
                    <a:pt x="1531" y="1692"/>
                    <a:pt x="1588" y="1770"/>
                    <a:pt x="1668" y="1801"/>
                  </a:cubicBezTo>
                  <a:cubicBezTo>
                    <a:pt x="1668" y="1957"/>
                    <a:pt x="1668" y="1957"/>
                    <a:pt x="1668" y="1957"/>
                  </a:cubicBezTo>
                  <a:cubicBezTo>
                    <a:pt x="1619" y="1980"/>
                    <a:pt x="1581" y="2021"/>
                    <a:pt x="1561" y="2073"/>
                  </a:cubicBezTo>
                  <a:cubicBezTo>
                    <a:pt x="1463" y="2073"/>
                    <a:pt x="1463" y="2073"/>
                    <a:pt x="1463" y="2073"/>
                  </a:cubicBezTo>
                  <a:cubicBezTo>
                    <a:pt x="1432" y="1992"/>
                    <a:pt x="1355" y="1935"/>
                    <a:pt x="1264" y="1935"/>
                  </a:cubicBezTo>
                  <a:cubicBezTo>
                    <a:pt x="1146" y="1935"/>
                    <a:pt x="1051" y="2031"/>
                    <a:pt x="1051" y="2150"/>
                  </a:cubicBezTo>
                  <a:cubicBezTo>
                    <a:pt x="1051" y="2268"/>
                    <a:pt x="1146" y="2364"/>
                    <a:pt x="1264" y="2364"/>
                  </a:cubicBezTo>
                  <a:cubicBezTo>
                    <a:pt x="1360" y="2364"/>
                    <a:pt x="1443" y="2300"/>
                    <a:pt x="1469" y="2211"/>
                  </a:cubicBezTo>
                  <a:cubicBezTo>
                    <a:pt x="1556" y="2211"/>
                    <a:pt x="1556" y="2211"/>
                    <a:pt x="1556" y="2211"/>
                  </a:cubicBezTo>
                  <a:cubicBezTo>
                    <a:pt x="1582" y="2300"/>
                    <a:pt x="1664" y="2364"/>
                    <a:pt x="1761" y="2364"/>
                  </a:cubicBezTo>
                  <a:cubicBezTo>
                    <a:pt x="1878" y="2364"/>
                    <a:pt x="1975" y="2268"/>
                    <a:pt x="1975" y="2150"/>
                  </a:cubicBezTo>
                  <a:cubicBezTo>
                    <a:pt x="1975" y="2047"/>
                    <a:pt x="1902" y="1961"/>
                    <a:pt x="1806" y="1940"/>
                  </a:cubicBezTo>
                  <a:close/>
                  <a:moveTo>
                    <a:pt x="1264" y="2226"/>
                  </a:moveTo>
                  <a:cubicBezTo>
                    <a:pt x="1223" y="2226"/>
                    <a:pt x="1188" y="2192"/>
                    <a:pt x="1188" y="2150"/>
                  </a:cubicBezTo>
                  <a:cubicBezTo>
                    <a:pt x="1188" y="2108"/>
                    <a:pt x="1223" y="2073"/>
                    <a:pt x="1264" y="2073"/>
                  </a:cubicBezTo>
                  <a:cubicBezTo>
                    <a:pt x="1306" y="2073"/>
                    <a:pt x="1340" y="2108"/>
                    <a:pt x="1340" y="2150"/>
                  </a:cubicBezTo>
                  <a:cubicBezTo>
                    <a:pt x="1340" y="2192"/>
                    <a:pt x="1306" y="2226"/>
                    <a:pt x="1264" y="2226"/>
                  </a:cubicBezTo>
                  <a:close/>
                  <a:moveTo>
                    <a:pt x="1745" y="1525"/>
                  </a:moveTo>
                  <a:cubicBezTo>
                    <a:pt x="1787" y="1525"/>
                    <a:pt x="1821" y="1559"/>
                    <a:pt x="1821" y="1601"/>
                  </a:cubicBezTo>
                  <a:cubicBezTo>
                    <a:pt x="1821" y="1643"/>
                    <a:pt x="1787" y="1677"/>
                    <a:pt x="1745" y="1677"/>
                  </a:cubicBezTo>
                  <a:cubicBezTo>
                    <a:pt x="1703" y="1677"/>
                    <a:pt x="1668" y="1643"/>
                    <a:pt x="1668" y="1601"/>
                  </a:cubicBezTo>
                  <a:cubicBezTo>
                    <a:pt x="1668" y="1559"/>
                    <a:pt x="1703" y="1525"/>
                    <a:pt x="1745" y="1525"/>
                  </a:cubicBezTo>
                  <a:close/>
                  <a:moveTo>
                    <a:pt x="1761" y="2226"/>
                  </a:moveTo>
                  <a:cubicBezTo>
                    <a:pt x="1719" y="2226"/>
                    <a:pt x="1685" y="2192"/>
                    <a:pt x="1685" y="2150"/>
                  </a:cubicBezTo>
                  <a:cubicBezTo>
                    <a:pt x="1685" y="2108"/>
                    <a:pt x="1719" y="2073"/>
                    <a:pt x="1761" y="2073"/>
                  </a:cubicBezTo>
                  <a:cubicBezTo>
                    <a:pt x="1803" y="2073"/>
                    <a:pt x="1837" y="2108"/>
                    <a:pt x="1837" y="2150"/>
                  </a:cubicBezTo>
                  <a:cubicBezTo>
                    <a:pt x="1837" y="2192"/>
                    <a:pt x="1803" y="2226"/>
                    <a:pt x="1761" y="2226"/>
                  </a:cubicBezTo>
                  <a:close/>
                  <a:moveTo>
                    <a:pt x="1217" y="1810"/>
                  </a:moveTo>
                  <a:cubicBezTo>
                    <a:pt x="1232" y="1813"/>
                    <a:pt x="1248" y="1815"/>
                    <a:pt x="1264" y="1815"/>
                  </a:cubicBezTo>
                  <a:cubicBezTo>
                    <a:pt x="1382" y="1815"/>
                    <a:pt x="1477" y="1719"/>
                    <a:pt x="1477" y="1601"/>
                  </a:cubicBezTo>
                  <a:cubicBezTo>
                    <a:pt x="1477" y="1483"/>
                    <a:pt x="1382" y="1387"/>
                    <a:pt x="1264" y="1387"/>
                  </a:cubicBezTo>
                  <a:cubicBezTo>
                    <a:pt x="1146" y="1387"/>
                    <a:pt x="1051" y="1483"/>
                    <a:pt x="1051" y="1601"/>
                  </a:cubicBezTo>
                  <a:cubicBezTo>
                    <a:pt x="1051" y="1651"/>
                    <a:pt x="1068" y="1699"/>
                    <a:pt x="1098" y="1736"/>
                  </a:cubicBezTo>
                  <a:cubicBezTo>
                    <a:pt x="867" y="1966"/>
                    <a:pt x="867" y="1966"/>
                    <a:pt x="867" y="1966"/>
                  </a:cubicBezTo>
                  <a:cubicBezTo>
                    <a:pt x="835" y="1947"/>
                    <a:pt x="797" y="1935"/>
                    <a:pt x="756" y="1935"/>
                  </a:cubicBezTo>
                  <a:cubicBezTo>
                    <a:pt x="666" y="1935"/>
                    <a:pt x="589" y="1992"/>
                    <a:pt x="557" y="2073"/>
                  </a:cubicBezTo>
                  <a:cubicBezTo>
                    <a:pt x="412" y="2073"/>
                    <a:pt x="412" y="2073"/>
                    <a:pt x="412" y="2073"/>
                  </a:cubicBezTo>
                  <a:cubicBezTo>
                    <a:pt x="393" y="2021"/>
                    <a:pt x="354" y="1980"/>
                    <a:pt x="306" y="1957"/>
                  </a:cubicBezTo>
                  <a:cubicBezTo>
                    <a:pt x="306" y="1025"/>
                    <a:pt x="306" y="1025"/>
                    <a:pt x="306" y="1025"/>
                  </a:cubicBezTo>
                  <a:cubicBezTo>
                    <a:pt x="386" y="994"/>
                    <a:pt x="443" y="916"/>
                    <a:pt x="443" y="824"/>
                  </a:cubicBezTo>
                  <a:cubicBezTo>
                    <a:pt x="443" y="707"/>
                    <a:pt x="347" y="611"/>
                    <a:pt x="230" y="611"/>
                  </a:cubicBezTo>
                  <a:cubicBezTo>
                    <a:pt x="112" y="611"/>
                    <a:pt x="16" y="707"/>
                    <a:pt x="16" y="824"/>
                  </a:cubicBezTo>
                  <a:cubicBezTo>
                    <a:pt x="16" y="921"/>
                    <a:pt x="80" y="1003"/>
                    <a:pt x="169" y="1030"/>
                  </a:cubicBezTo>
                  <a:cubicBezTo>
                    <a:pt x="169" y="1940"/>
                    <a:pt x="169" y="1940"/>
                    <a:pt x="169" y="1940"/>
                  </a:cubicBezTo>
                  <a:cubicBezTo>
                    <a:pt x="72" y="1961"/>
                    <a:pt x="0" y="2047"/>
                    <a:pt x="0" y="2150"/>
                  </a:cubicBezTo>
                  <a:cubicBezTo>
                    <a:pt x="0" y="2268"/>
                    <a:pt x="95" y="2364"/>
                    <a:pt x="214" y="2364"/>
                  </a:cubicBezTo>
                  <a:cubicBezTo>
                    <a:pt x="310" y="2364"/>
                    <a:pt x="392" y="2300"/>
                    <a:pt x="418" y="2211"/>
                  </a:cubicBezTo>
                  <a:cubicBezTo>
                    <a:pt x="552" y="2211"/>
                    <a:pt x="552" y="2211"/>
                    <a:pt x="552" y="2211"/>
                  </a:cubicBezTo>
                  <a:cubicBezTo>
                    <a:pt x="578" y="2300"/>
                    <a:pt x="661" y="2364"/>
                    <a:pt x="756" y="2364"/>
                  </a:cubicBezTo>
                  <a:cubicBezTo>
                    <a:pt x="874" y="2364"/>
                    <a:pt x="970" y="2268"/>
                    <a:pt x="970" y="2150"/>
                  </a:cubicBezTo>
                  <a:cubicBezTo>
                    <a:pt x="970" y="2123"/>
                    <a:pt x="965" y="2097"/>
                    <a:pt x="956" y="2073"/>
                  </a:cubicBezTo>
                  <a:cubicBezTo>
                    <a:pt x="1217" y="1810"/>
                    <a:pt x="1217" y="1810"/>
                    <a:pt x="1217" y="1810"/>
                  </a:cubicBezTo>
                  <a:cubicBezTo>
                    <a:pt x="1217" y="1810"/>
                    <a:pt x="1217" y="1810"/>
                    <a:pt x="1217" y="1810"/>
                  </a:cubicBezTo>
                  <a:close/>
                  <a:moveTo>
                    <a:pt x="1264" y="1525"/>
                  </a:moveTo>
                  <a:cubicBezTo>
                    <a:pt x="1306" y="1525"/>
                    <a:pt x="1340" y="1559"/>
                    <a:pt x="1340" y="1601"/>
                  </a:cubicBezTo>
                  <a:cubicBezTo>
                    <a:pt x="1340" y="1643"/>
                    <a:pt x="1306" y="1677"/>
                    <a:pt x="1264" y="1677"/>
                  </a:cubicBezTo>
                  <a:cubicBezTo>
                    <a:pt x="1223" y="1677"/>
                    <a:pt x="1188" y="1643"/>
                    <a:pt x="1188" y="1601"/>
                  </a:cubicBezTo>
                  <a:cubicBezTo>
                    <a:pt x="1188" y="1559"/>
                    <a:pt x="1223" y="1525"/>
                    <a:pt x="1264" y="1525"/>
                  </a:cubicBezTo>
                  <a:close/>
                  <a:moveTo>
                    <a:pt x="214" y="2226"/>
                  </a:moveTo>
                  <a:cubicBezTo>
                    <a:pt x="172" y="2226"/>
                    <a:pt x="137" y="2192"/>
                    <a:pt x="137" y="2150"/>
                  </a:cubicBezTo>
                  <a:cubicBezTo>
                    <a:pt x="137" y="2108"/>
                    <a:pt x="172" y="2073"/>
                    <a:pt x="214" y="2073"/>
                  </a:cubicBezTo>
                  <a:cubicBezTo>
                    <a:pt x="256" y="2073"/>
                    <a:pt x="290" y="2108"/>
                    <a:pt x="290" y="2150"/>
                  </a:cubicBezTo>
                  <a:cubicBezTo>
                    <a:pt x="290" y="2192"/>
                    <a:pt x="256" y="2226"/>
                    <a:pt x="214" y="2226"/>
                  </a:cubicBezTo>
                  <a:close/>
                  <a:moveTo>
                    <a:pt x="230" y="901"/>
                  </a:moveTo>
                  <a:cubicBezTo>
                    <a:pt x="188" y="901"/>
                    <a:pt x="154" y="866"/>
                    <a:pt x="154" y="824"/>
                  </a:cubicBezTo>
                  <a:cubicBezTo>
                    <a:pt x="154" y="782"/>
                    <a:pt x="188" y="749"/>
                    <a:pt x="230" y="749"/>
                  </a:cubicBezTo>
                  <a:cubicBezTo>
                    <a:pt x="272" y="749"/>
                    <a:pt x="305" y="782"/>
                    <a:pt x="305" y="824"/>
                  </a:cubicBezTo>
                  <a:cubicBezTo>
                    <a:pt x="305" y="866"/>
                    <a:pt x="272" y="901"/>
                    <a:pt x="230" y="901"/>
                  </a:cubicBezTo>
                  <a:close/>
                  <a:moveTo>
                    <a:pt x="756" y="2226"/>
                  </a:moveTo>
                  <a:cubicBezTo>
                    <a:pt x="714" y="2226"/>
                    <a:pt x="681" y="2192"/>
                    <a:pt x="681" y="2150"/>
                  </a:cubicBezTo>
                  <a:cubicBezTo>
                    <a:pt x="681" y="2108"/>
                    <a:pt x="714" y="2073"/>
                    <a:pt x="756" y="2073"/>
                  </a:cubicBezTo>
                  <a:cubicBezTo>
                    <a:pt x="798" y="2073"/>
                    <a:pt x="833" y="2108"/>
                    <a:pt x="833" y="2150"/>
                  </a:cubicBezTo>
                  <a:cubicBezTo>
                    <a:pt x="833" y="2192"/>
                    <a:pt x="798" y="2226"/>
                    <a:pt x="756" y="2226"/>
                  </a:cubicBezTo>
                  <a:close/>
                </a:path>
              </a:pathLst>
            </a:custGeom>
            <a:solidFill>
              <a:schemeClr val="accent1"/>
            </a:solidFill>
            <a:ln w="0">
              <a:noFill/>
              <a:round/>
              <a:headEnd/>
              <a:tailEnd/>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47" name="Group 446">
              <a:extLst>
                <a:ext uri="{FF2B5EF4-FFF2-40B4-BE49-F238E27FC236}">
                  <a16:creationId xmlns:a16="http://schemas.microsoft.com/office/drawing/2014/main" id="{6D8BF02C-AEBD-4F6A-AA4B-BB9850835410}"/>
                </a:ext>
              </a:extLst>
            </p:cNvPr>
            <p:cNvGrpSpPr/>
            <p:nvPr/>
          </p:nvGrpSpPr>
          <p:grpSpPr>
            <a:xfrm>
              <a:off x="927087" y="1687972"/>
              <a:ext cx="371801" cy="336530"/>
              <a:chOff x="513974" y="1616853"/>
              <a:chExt cx="454402" cy="411296"/>
            </a:xfrm>
          </p:grpSpPr>
          <p:sp>
            <p:nvSpPr>
              <p:cNvPr id="537" name="Freeform 111">
                <a:extLst>
                  <a:ext uri="{FF2B5EF4-FFF2-40B4-BE49-F238E27FC236}">
                    <a16:creationId xmlns:a16="http://schemas.microsoft.com/office/drawing/2014/main" id="{5707318B-CBB1-44B5-9738-50CC4697C8DD}"/>
                  </a:ext>
                </a:extLst>
              </p:cNvPr>
              <p:cNvSpPr>
                <a:spLocks noEditPoints="1"/>
              </p:cNvSpPr>
              <p:nvPr/>
            </p:nvSpPr>
            <p:spPr bwMode="auto">
              <a:xfrm>
                <a:off x="513974" y="1616853"/>
                <a:ext cx="300038" cy="349250"/>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8" name="Oval 537">
                <a:extLst>
                  <a:ext uri="{FF2B5EF4-FFF2-40B4-BE49-F238E27FC236}">
                    <a16:creationId xmlns:a16="http://schemas.microsoft.com/office/drawing/2014/main" id="{FD193E11-FC77-4B9E-A4A3-1823EECE866B}"/>
                  </a:ext>
                </a:extLst>
              </p:cNvPr>
              <p:cNvSpPr/>
              <p:nvPr/>
            </p:nvSpPr>
            <p:spPr bwMode="auto">
              <a:xfrm>
                <a:off x="714682" y="17082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9" name="Oval 538">
                <a:extLst>
                  <a:ext uri="{FF2B5EF4-FFF2-40B4-BE49-F238E27FC236}">
                    <a16:creationId xmlns:a16="http://schemas.microsoft.com/office/drawing/2014/main" id="{1E8C7336-7F7B-472D-8ED6-4E4776E9B1A0}"/>
                  </a:ext>
                </a:extLst>
              </p:cNvPr>
              <p:cNvSpPr/>
              <p:nvPr/>
            </p:nvSpPr>
            <p:spPr bwMode="auto">
              <a:xfrm>
                <a:off x="653287" y="1810661"/>
                <a:ext cx="217488" cy="2174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0" name="Freeform 5">
                <a:extLst>
                  <a:ext uri="{FF2B5EF4-FFF2-40B4-BE49-F238E27FC236}">
                    <a16:creationId xmlns:a16="http://schemas.microsoft.com/office/drawing/2014/main" id="{20CBA5B1-7355-4708-8CD5-388E627A10F1}"/>
                  </a:ext>
                </a:extLst>
              </p:cNvPr>
              <p:cNvSpPr>
                <a:spLocks/>
              </p:cNvSpPr>
              <p:nvPr/>
            </p:nvSpPr>
            <p:spPr bwMode="auto">
              <a:xfrm>
                <a:off x="673100" y="1733550"/>
                <a:ext cx="144463" cy="219075"/>
              </a:xfrm>
              <a:custGeom>
                <a:avLst/>
                <a:gdLst>
                  <a:gd name="T0" fmla="*/ 31 w 488"/>
                  <a:gd name="T1" fmla="*/ 739 h 739"/>
                  <a:gd name="T2" fmla="*/ 34 w 488"/>
                  <a:gd name="T3" fmla="*/ 506 h 739"/>
                  <a:gd name="T4" fmla="*/ 202 w 488"/>
                  <a:gd name="T5" fmla="*/ 345 h 739"/>
                  <a:gd name="T6" fmla="*/ 282 w 488"/>
                  <a:gd name="T7" fmla="*/ 90 h 739"/>
                  <a:gd name="T8" fmla="*/ 458 w 488"/>
                  <a:gd name="T9" fmla="*/ 0 h 739"/>
                  <a:gd name="T10" fmla="*/ 458 w 488"/>
                  <a:gd name="T11" fmla="*/ 11 h 739"/>
                  <a:gd name="T12" fmla="*/ 327 w 488"/>
                  <a:gd name="T13" fmla="*/ 96 h 739"/>
                  <a:gd name="T14" fmla="*/ 288 w 488"/>
                  <a:gd name="T15" fmla="*/ 223 h 739"/>
                  <a:gd name="T16" fmla="*/ 348 w 488"/>
                  <a:gd name="T17" fmla="*/ 363 h 739"/>
                  <a:gd name="T18" fmla="*/ 487 w 488"/>
                  <a:gd name="T19" fmla="*/ 426 h 739"/>
                  <a:gd name="T20" fmla="*/ 488 w 488"/>
                  <a:gd name="T21" fmla="*/ 428 h 739"/>
                  <a:gd name="T22" fmla="*/ 488 w 488"/>
                  <a:gd name="T23" fmla="*/ 454 h 739"/>
                  <a:gd name="T24" fmla="*/ 485 w 488"/>
                  <a:gd name="T25" fmla="*/ 457 h 739"/>
                  <a:gd name="T26" fmla="*/ 441 w 488"/>
                  <a:gd name="T27" fmla="*/ 534 h 739"/>
                  <a:gd name="T28" fmla="*/ 441 w 488"/>
                  <a:gd name="T29" fmla="*/ 536 h 739"/>
                  <a:gd name="T30" fmla="*/ 415 w 488"/>
                  <a:gd name="T31" fmla="*/ 552 h 739"/>
                  <a:gd name="T32" fmla="*/ 413 w 488"/>
                  <a:gd name="T33" fmla="*/ 550 h 739"/>
                  <a:gd name="T34" fmla="*/ 277 w 488"/>
                  <a:gd name="T35" fmla="*/ 459 h 739"/>
                  <a:gd name="T36" fmla="*/ 36 w 488"/>
                  <a:gd name="T37" fmla="*/ 614 h 739"/>
                  <a:gd name="T38" fmla="*/ 40 w 488"/>
                  <a:gd name="T39" fmla="*/ 730 h 739"/>
                  <a:gd name="T40" fmla="*/ 38 w 488"/>
                  <a:gd name="T41" fmla="*/ 735 h 739"/>
                  <a:gd name="T42" fmla="*/ 32 w 488"/>
                  <a:gd name="T43" fmla="*/ 738 h 739"/>
                  <a:gd name="T44" fmla="*/ 31 w 488"/>
                  <a:gd name="T4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8" h="739">
                    <a:moveTo>
                      <a:pt x="31" y="739"/>
                    </a:moveTo>
                    <a:cubicBezTo>
                      <a:pt x="1" y="660"/>
                      <a:pt x="0" y="583"/>
                      <a:pt x="34" y="506"/>
                    </a:cubicBezTo>
                    <a:cubicBezTo>
                      <a:pt x="67" y="429"/>
                      <a:pt x="125" y="376"/>
                      <a:pt x="202" y="345"/>
                    </a:cubicBezTo>
                    <a:cubicBezTo>
                      <a:pt x="189" y="248"/>
                      <a:pt x="214" y="162"/>
                      <a:pt x="282" y="90"/>
                    </a:cubicBezTo>
                    <a:cubicBezTo>
                      <a:pt x="329" y="39"/>
                      <a:pt x="389" y="10"/>
                      <a:pt x="458" y="0"/>
                    </a:cubicBezTo>
                    <a:cubicBezTo>
                      <a:pt x="458" y="4"/>
                      <a:pt x="458" y="8"/>
                      <a:pt x="458" y="11"/>
                    </a:cubicBezTo>
                    <a:cubicBezTo>
                      <a:pt x="403" y="23"/>
                      <a:pt x="359" y="50"/>
                      <a:pt x="327" y="96"/>
                    </a:cubicBezTo>
                    <a:cubicBezTo>
                      <a:pt x="300" y="134"/>
                      <a:pt x="287" y="176"/>
                      <a:pt x="288" y="223"/>
                    </a:cubicBezTo>
                    <a:cubicBezTo>
                      <a:pt x="290" y="277"/>
                      <a:pt x="310" y="324"/>
                      <a:pt x="348" y="363"/>
                    </a:cubicBezTo>
                    <a:cubicBezTo>
                      <a:pt x="386" y="402"/>
                      <a:pt x="433" y="422"/>
                      <a:pt x="487" y="426"/>
                    </a:cubicBezTo>
                    <a:cubicBezTo>
                      <a:pt x="487" y="427"/>
                      <a:pt x="488" y="427"/>
                      <a:pt x="488" y="428"/>
                    </a:cubicBezTo>
                    <a:cubicBezTo>
                      <a:pt x="488" y="437"/>
                      <a:pt x="488" y="445"/>
                      <a:pt x="488" y="454"/>
                    </a:cubicBezTo>
                    <a:cubicBezTo>
                      <a:pt x="488" y="456"/>
                      <a:pt x="487" y="457"/>
                      <a:pt x="485" y="457"/>
                    </a:cubicBezTo>
                    <a:cubicBezTo>
                      <a:pt x="451" y="464"/>
                      <a:pt x="430" y="500"/>
                      <a:pt x="441" y="534"/>
                    </a:cubicBezTo>
                    <a:cubicBezTo>
                      <a:pt x="441" y="535"/>
                      <a:pt x="441" y="535"/>
                      <a:pt x="441" y="536"/>
                    </a:cubicBezTo>
                    <a:cubicBezTo>
                      <a:pt x="433" y="542"/>
                      <a:pt x="424" y="547"/>
                      <a:pt x="415" y="552"/>
                    </a:cubicBezTo>
                    <a:cubicBezTo>
                      <a:pt x="414" y="551"/>
                      <a:pt x="414" y="550"/>
                      <a:pt x="413" y="550"/>
                    </a:cubicBezTo>
                    <a:cubicBezTo>
                      <a:pt x="380" y="501"/>
                      <a:pt x="335" y="470"/>
                      <a:pt x="277" y="459"/>
                    </a:cubicBezTo>
                    <a:cubicBezTo>
                      <a:pt x="169" y="439"/>
                      <a:pt x="63" y="507"/>
                      <a:pt x="36" y="614"/>
                    </a:cubicBezTo>
                    <a:cubicBezTo>
                      <a:pt x="26" y="653"/>
                      <a:pt x="27" y="692"/>
                      <a:pt x="40" y="730"/>
                    </a:cubicBezTo>
                    <a:cubicBezTo>
                      <a:pt x="41" y="733"/>
                      <a:pt x="40" y="734"/>
                      <a:pt x="38" y="735"/>
                    </a:cubicBezTo>
                    <a:cubicBezTo>
                      <a:pt x="36" y="736"/>
                      <a:pt x="34" y="737"/>
                      <a:pt x="32" y="738"/>
                    </a:cubicBezTo>
                    <a:cubicBezTo>
                      <a:pt x="32" y="738"/>
                      <a:pt x="32" y="738"/>
                      <a:pt x="31" y="739"/>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1" name="Freeform 6">
                <a:extLst>
                  <a:ext uri="{FF2B5EF4-FFF2-40B4-BE49-F238E27FC236}">
                    <a16:creationId xmlns:a16="http://schemas.microsoft.com/office/drawing/2014/main" id="{77B08852-50D9-48D0-89D3-4845F4F5B0F8}"/>
                  </a:ext>
                </a:extLst>
              </p:cNvPr>
              <p:cNvSpPr>
                <a:spLocks/>
              </p:cNvSpPr>
              <p:nvPr/>
            </p:nvSpPr>
            <p:spPr bwMode="auto">
              <a:xfrm>
                <a:off x="823913" y="1733550"/>
                <a:ext cx="144463" cy="219075"/>
              </a:xfrm>
              <a:custGeom>
                <a:avLst/>
                <a:gdLst>
                  <a:gd name="T0" fmla="*/ 30 w 488"/>
                  <a:gd name="T1" fmla="*/ 11 h 739"/>
                  <a:gd name="T2" fmla="*/ 30 w 488"/>
                  <a:gd name="T3" fmla="*/ 0 h 739"/>
                  <a:gd name="T4" fmla="*/ 286 w 488"/>
                  <a:gd name="T5" fmla="*/ 345 h 739"/>
                  <a:gd name="T6" fmla="*/ 471 w 488"/>
                  <a:gd name="T7" fmla="*/ 554 h 739"/>
                  <a:gd name="T8" fmla="*/ 457 w 488"/>
                  <a:gd name="T9" fmla="*/ 739 h 739"/>
                  <a:gd name="T10" fmla="*/ 448 w 488"/>
                  <a:gd name="T11" fmla="*/ 734 h 739"/>
                  <a:gd name="T12" fmla="*/ 448 w 488"/>
                  <a:gd name="T13" fmla="*/ 731 h 739"/>
                  <a:gd name="T14" fmla="*/ 455 w 488"/>
                  <a:gd name="T15" fmla="*/ 702 h 739"/>
                  <a:gd name="T16" fmla="*/ 437 w 488"/>
                  <a:gd name="T17" fmla="*/ 573 h 739"/>
                  <a:gd name="T18" fmla="*/ 286 w 488"/>
                  <a:gd name="T19" fmla="*/ 459 h 739"/>
                  <a:gd name="T20" fmla="*/ 75 w 488"/>
                  <a:gd name="T21" fmla="*/ 550 h 739"/>
                  <a:gd name="T22" fmla="*/ 73 w 488"/>
                  <a:gd name="T23" fmla="*/ 552 h 739"/>
                  <a:gd name="T24" fmla="*/ 47 w 488"/>
                  <a:gd name="T25" fmla="*/ 537 h 739"/>
                  <a:gd name="T26" fmla="*/ 50 w 488"/>
                  <a:gd name="T27" fmla="*/ 517 h 739"/>
                  <a:gd name="T28" fmla="*/ 3 w 488"/>
                  <a:gd name="T29" fmla="*/ 457 h 739"/>
                  <a:gd name="T30" fmla="*/ 0 w 488"/>
                  <a:gd name="T31" fmla="*/ 454 h 739"/>
                  <a:gd name="T32" fmla="*/ 0 w 488"/>
                  <a:gd name="T33" fmla="*/ 426 h 739"/>
                  <a:gd name="T34" fmla="*/ 163 w 488"/>
                  <a:gd name="T35" fmla="*/ 334 h 739"/>
                  <a:gd name="T36" fmla="*/ 200 w 488"/>
                  <a:gd name="T37" fmla="*/ 211 h 739"/>
                  <a:gd name="T38" fmla="*/ 30 w 488"/>
                  <a:gd name="T39" fmla="*/ 11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739">
                    <a:moveTo>
                      <a:pt x="30" y="11"/>
                    </a:moveTo>
                    <a:cubicBezTo>
                      <a:pt x="30" y="7"/>
                      <a:pt x="30" y="4"/>
                      <a:pt x="30" y="0"/>
                    </a:cubicBezTo>
                    <a:cubicBezTo>
                      <a:pt x="188" y="20"/>
                      <a:pt x="314" y="170"/>
                      <a:pt x="286" y="345"/>
                    </a:cubicBezTo>
                    <a:cubicBezTo>
                      <a:pt x="381" y="385"/>
                      <a:pt x="445" y="453"/>
                      <a:pt x="471" y="554"/>
                    </a:cubicBezTo>
                    <a:cubicBezTo>
                      <a:pt x="488" y="623"/>
                      <a:pt x="477" y="690"/>
                      <a:pt x="457" y="739"/>
                    </a:cubicBezTo>
                    <a:cubicBezTo>
                      <a:pt x="454" y="737"/>
                      <a:pt x="451" y="735"/>
                      <a:pt x="448" y="734"/>
                    </a:cubicBezTo>
                    <a:cubicBezTo>
                      <a:pt x="448" y="733"/>
                      <a:pt x="448" y="732"/>
                      <a:pt x="448" y="731"/>
                    </a:cubicBezTo>
                    <a:cubicBezTo>
                      <a:pt x="450" y="721"/>
                      <a:pt x="453" y="712"/>
                      <a:pt x="455" y="702"/>
                    </a:cubicBezTo>
                    <a:cubicBezTo>
                      <a:pt x="463" y="657"/>
                      <a:pt x="457" y="613"/>
                      <a:pt x="437" y="573"/>
                    </a:cubicBezTo>
                    <a:cubicBezTo>
                      <a:pt x="405" y="510"/>
                      <a:pt x="355" y="472"/>
                      <a:pt x="286" y="459"/>
                    </a:cubicBezTo>
                    <a:cubicBezTo>
                      <a:pt x="203" y="444"/>
                      <a:pt x="121" y="480"/>
                      <a:pt x="75" y="550"/>
                    </a:cubicBezTo>
                    <a:cubicBezTo>
                      <a:pt x="74" y="550"/>
                      <a:pt x="74" y="551"/>
                      <a:pt x="73" y="552"/>
                    </a:cubicBezTo>
                    <a:cubicBezTo>
                      <a:pt x="64" y="547"/>
                      <a:pt x="56" y="542"/>
                      <a:pt x="47" y="537"/>
                    </a:cubicBezTo>
                    <a:cubicBezTo>
                      <a:pt x="48" y="530"/>
                      <a:pt x="50" y="524"/>
                      <a:pt x="50" y="517"/>
                    </a:cubicBezTo>
                    <a:cubicBezTo>
                      <a:pt x="51" y="488"/>
                      <a:pt x="31" y="463"/>
                      <a:pt x="3" y="457"/>
                    </a:cubicBezTo>
                    <a:cubicBezTo>
                      <a:pt x="1" y="457"/>
                      <a:pt x="0" y="456"/>
                      <a:pt x="0" y="454"/>
                    </a:cubicBezTo>
                    <a:cubicBezTo>
                      <a:pt x="0" y="445"/>
                      <a:pt x="0" y="435"/>
                      <a:pt x="0" y="426"/>
                    </a:cubicBezTo>
                    <a:cubicBezTo>
                      <a:pt x="69" y="421"/>
                      <a:pt x="124" y="391"/>
                      <a:pt x="163" y="334"/>
                    </a:cubicBezTo>
                    <a:cubicBezTo>
                      <a:pt x="189" y="297"/>
                      <a:pt x="201" y="256"/>
                      <a:pt x="200" y="211"/>
                    </a:cubicBezTo>
                    <a:cubicBezTo>
                      <a:pt x="197" y="108"/>
                      <a:pt x="121" y="28"/>
                      <a:pt x="30" y="1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2" name="Freeform 7">
                <a:extLst>
                  <a:ext uri="{FF2B5EF4-FFF2-40B4-BE49-F238E27FC236}">
                    <a16:creationId xmlns:a16="http://schemas.microsoft.com/office/drawing/2014/main" id="{69C26FC8-E7F1-489A-81B7-6526EC9E3F2F}"/>
                  </a:ext>
                </a:extLst>
              </p:cNvPr>
              <p:cNvSpPr>
                <a:spLocks/>
              </p:cNvSpPr>
              <p:nvPr/>
            </p:nvSpPr>
            <p:spPr bwMode="auto">
              <a:xfrm>
                <a:off x="693738" y="1898650"/>
                <a:ext cx="254000" cy="109538"/>
              </a:xfrm>
              <a:custGeom>
                <a:avLst/>
                <a:gdLst>
                  <a:gd name="T0" fmla="*/ 853 w 853"/>
                  <a:gd name="T1" fmla="*/ 254 h 372"/>
                  <a:gd name="T2" fmla="*/ 775 w 853"/>
                  <a:gd name="T3" fmla="*/ 325 h 372"/>
                  <a:gd name="T4" fmla="*/ 665 w 853"/>
                  <a:gd name="T5" fmla="*/ 366 h 372"/>
                  <a:gd name="T6" fmla="*/ 585 w 853"/>
                  <a:gd name="T7" fmla="*/ 368 h 372"/>
                  <a:gd name="T8" fmla="*/ 428 w 853"/>
                  <a:gd name="T9" fmla="*/ 303 h 372"/>
                  <a:gd name="T10" fmla="*/ 424 w 853"/>
                  <a:gd name="T11" fmla="*/ 304 h 372"/>
                  <a:gd name="T12" fmla="*/ 307 w 853"/>
                  <a:gd name="T13" fmla="*/ 362 h 372"/>
                  <a:gd name="T14" fmla="*/ 206 w 853"/>
                  <a:gd name="T15" fmla="*/ 368 h 372"/>
                  <a:gd name="T16" fmla="*/ 10 w 853"/>
                  <a:gd name="T17" fmla="*/ 266 h 372"/>
                  <a:gd name="T18" fmla="*/ 0 w 853"/>
                  <a:gd name="T19" fmla="*/ 254 h 372"/>
                  <a:gd name="T20" fmla="*/ 10 w 853"/>
                  <a:gd name="T21" fmla="*/ 248 h 372"/>
                  <a:gd name="T22" fmla="*/ 150 w 853"/>
                  <a:gd name="T23" fmla="*/ 319 h 372"/>
                  <a:gd name="T24" fmla="*/ 286 w 853"/>
                  <a:gd name="T25" fmla="*/ 284 h 372"/>
                  <a:gd name="T26" fmla="*/ 370 w 853"/>
                  <a:gd name="T27" fmla="*/ 162 h 372"/>
                  <a:gd name="T28" fmla="*/ 354 w 853"/>
                  <a:gd name="T29" fmla="*/ 15 h 372"/>
                  <a:gd name="T30" fmla="*/ 380 w 853"/>
                  <a:gd name="T31" fmla="*/ 0 h 372"/>
                  <a:gd name="T32" fmla="*/ 426 w 853"/>
                  <a:gd name="T33" fmla="*/ 21 h 372"/>
                  <a:gd name="T34" fmla="*/ 473 w 853"/>
                  <a:gd name="T35" fmla="*/ 0 h 372"/>
                  <a:gd name="T36" fmla="*/ 499 w 853"/>
                  <a:gd name="T37" fmla="*/ 15 h 372"/>
                  <a:gd name="T38" fmla="*/ 490 w 853"/>
                  <a:gd name="T39" fmla="*/ 35 h 372"/>
                  <a:gd name="T40" fmla="*/ 477 w 853"/>
                  <a:gd name="T41" fmla="*/ 132 h 372"/>
                  <a:gd name="T42" fmla="*/ 640 w 853"/>
                  <a:gd name="T43" fmla="*/ 315 h 372"/>
                  <a:gd name="T44" fmla="*/ 841 w 853"/>
                  <a:gd name="T45" fmla="*/ 250 h 372"/>
                  <a:gd name="T46" fmla="*/ 846 w 853"/>
                  <a:gd name="T47" fmla="*/ 250 h 372"/>
                  <a:gd name="T48" fmla="*/ 853 w 853"/>
                  <a:gd name="T49" fmla="*/ 25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3" h="372">
                    <a:moveTo>
                      <a:pt x="853" y="254"/>
                    </a:moveTo>
                    <a:cubicBezTo>
                      <a:pt x="831" y="282"/>
                      <a:pt x="805" y="306"/>
                      <a:pt x="775" y="325"/>
                    </a:cubicBezTo>
                    <a:cubicBezTo>
                      <a:pt x="741" y="346"/>
                      <a:pt x="704" y="359"/>
                      <a:pt x="665" y="366"/>
                    </a:cubicBezTo>
                    <a:cubicBezTo>
                      <a:pt x="639" y="370"/>
                      <a:pt x="612" y="371"/>
                      <a:pt x="585" y="368"/>
                    </a:cubicBezTo>
                    <a:cubicBezTo>
                      <a:pt x="527" y="362"/>
                      <a:pt x="474" y="340"/>
                      <a:pt x="428" y="303"/>
                    </a:cubicBezTo>
                    <a:cubicBezTo>
                      <a:pt x="427" y="302"/>
                      <a:pt x="426" y="302"/>
                      <a:pt x="424" y="304"/>
                    </a:cubicBezTo>
                    <a:cubicBezTo>
                      <a:pt x="390" y="332"/>
                      <a:pt x="350" y="351"/>
                      <a:pt x="307" y="362"/>
                    </a:cubicBezTo>
                    <a:cubicBezTo>
                      <a:pt x="273" y="370"/>
                      <a:pt x="240" y="372"/>
                      <a:pt x="206" y="368"/>
                    </a:cubicBezTo>
                    <a:cubicBezTo>
                      <a:pt x="127" y="359"/>
                      <a:pt x="62" y="325"/>
                      <a:pt x="10" y="266"/>
                    </a:cubicBezTo>
                    <a:cubicBezTo>
                      <a:pt x="6" y="262"/>
                      <a:pt x="3" y="258"/>
                      <a:pt x="0" y="254"/>
                    </a:cubicBezTo>
                    <a:cubicBezTo>
                      <a:pt x="3" y="252"/>
                      <a:pt x="7" y="250"/>
                      <a:pt x="10" y="248"/>
                    </a:cubicBezTo>
                    <a:cubicBezTo>
                      <a:pt x="47" y="290"/>
                      <a:pt x="94" y="315"/>
                      <a:pt x="150" y="319"/>
                    </a:cubicBezTo>
                    <a:cubicBezTo>
                      <a:pt x="200" y="324"/>
                      <a:pt x="245" y="312"/>
                      <a:pt x="286" y="284"/>
                    </a:cubicBezTo>
                    <a:cubicBezTo>
                      <a:pt x="329" y="254"/>
                      <a:pt x="358" y="213"/>
                      <a:pt x="370" y="162"/>
                    </a:cubicBezTo>
                    <a:cubicBezTo>
                      <a:pt x="383" y="111"/>
                      <a:pt x="377" y="62"/>
                      <a:pt x="354" y="15"/>
                    </a:cubicBezTo>
                    <a:cubicBezTo>
                      <a:pt x="363" y="10"/>
                      <a:pt x="371" y="5"/>
                      <a:pt x="380" y="0"/>
                    </a:cubicBezTo>
                    <a:cubicBezTo>
                      <a:pt x="393" y="14"/>
                      <a:pt x="408" y="21"/>
                      <a:pt x="426" y="21"/>
                    </a:cubicBezTo>
                    <a:cubicBezTo>
                      <a:pt x="445" y="21"/>
                      <a:pt x="460" y="14"/>
                      <a:pt x="473" y="0"/>
                    </a:cubicBezTo>
                    <a:cubicBezTo>
                      <a:pt x="482" y="5"/>
                      <a:pt x="490" y="10"/>
                      <a:pt x="499" y="15"/>
                    </a:cubicBezTo>
                    <a:cubicBezTo>
                      <a:pt x="496" y="22"/>
                      <a:pt x="493" y="28"/>
                      <a:pt x="490" y="35"/>
                    </a:cubicBezTo>
                    <a:cubicBezTo>
                      <a:pt x="478" y="66"/>
                      <a:pt x="474" y="98"/>
                      <a:pt x="477" y="132"/>
                    </a:cubicBezTo>
                    <a:cubicBezTo>
                      <a:pt x="486" y="222"/>
                      <a:pt x="551" y="295"/>
                      <a:pt x="640" y="315"/>
                    </a:cubicBezTo>
                    <a:cubicBezTo>
                      <a:pt x="713" y="332"/>
                      <a:pt x="791" y="307"/>
                      <a:pt x="841" y="250"/>
                    </a:cubicBezTo>
                    <a:cubicBezTo>
                      <a:pt x="843" y="248"/>
                      <a:pt x="844" y="248"/>
                      <a:pt x="846" y="250"/>
                    </a:cubicBezTo>
                    <a:cubicBezTo>
                      <a:pt x="848" y="251"/>
                      <a:pt x="850" y="252"/>
                      <a:pt x="853" y="25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3" name="Freeform 8">
                <a:extLst>
                  <a:ext uri="{FF2B5EF4-FFF2-40B4-BE49-F238E27FC236}">
                    <a16:creationId xmlns:a16="http://schemas.microsoft.com/office/drawing/2014/main" id="{CB09B73A-D59D-4FB4-90D6-67B35402DAA1}"/>
                  </a:ext>
                </a:extLst>
              </p:cNvPr>
              <p:cNvSpPr>
                <a:spLocks/>
              </p:cNvSpPr>
              <p:nvPr/>
            </p:nvSpPr>
            <p:spPr bwMode="auto">
              <a:xfrm>
                <a:off x="842963" y="1874838"/>
                <a:ext cx="60325" cy="85725"/>
              </a:xfrm>
              <a:custGeom>
                <a:avLst/>
                <a:gdLst>
                  <a:gd name="T0" fmla="*/ 25 w 206"/>
                  <a:gd name="T1" fmla="*/ 291 h 291"/>
                  <a:gd name="T2" fmla="*/ 0 w 206"/>
                  <a:gd name="T3" fmla="*/ 226 h 291"/>
                  <a:gd name="T4" fmla="*/ 99 w 206"/>
                  <a:gd name="T5" fmla="*/ 140 h 291"/>
                  <a:gd name="T6" fmla="*/ 124 w 206"/>
                  <a:gd name="T7" fmla="*/ 11 h 291"/>
                  <a:gd name="T8" fmla="*/ 127 w 206"/>
                  <a:gd name="T9" fmla="*/ 10 h 291"/>
                  <a:gd name="T10" fmla="*/ 190 w 206"/>
                  <a:gd name="T11" fmla="*/ 1 h 291"/>
                  <a:gd name="T12" fmla="*/ 193 w 206"/>
                  <a:gd name="T13" fmla="*/ 3 h 291"/>
                  <a:gd name="T14" fmla="*/ 99 w 206"/>
                  <a:gd name="T15" fmla="*/ 247 h 291"/>
                  <a:gd name="T16" fmla="*/ 25 w 206"/>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291">
                    <a:moveTo>
                      <a:pt x="25" y="291"/>
                    </a:moveTo>
                    <a:cubicBezTo>
                      <a:pt x="13" y="271"/>
                      <a:pt x="4" y="249"/>
                      <a:pt x="0" y="226"/>
                    </a:cubicBezTo>
                    <a:cubicBezTo>
                      <a:pt x="42" y="209"/>
                      <a:pt x="76" y="180"/>
                      <a:pt x="99" y="140"/>
                    </a:cubicBezTo>
                    <a:cubicBezTo>
                      <a:pt x="122" y="100"/>
                      <a:pt x="130" y="57"/>
                      <a:pt x="124" y="11"/>
                    </a:cubicBezTo>
                    <a:cubicBezTo>
                      <a:pt x="125" y="11"/>
                      <a:pt x="126" y="10"/>
                      <a:pt x="127" y="10"/>
                    </a:cubicBezTo>
                    <a:cubicBezTo>
                      <a:pt x="147" y="3"/>
                      <a:pt x="168" y="0"/>
                      <a:pt x="190" y="1"/>
                    </a:cubicBezTo>
                    <a:cubicBezTo>
                      <a:pt x="192" y="1"/>
                      <a:pt x="193" y="1"/>
                      <a:pt x="193" y="3"/>
                    </a:cubicBezTo>
                    <a:cubicBezTo>
                      <a:pt x="206" y="96"/>
                      <a:pt x="170" y="187"/>
                      <a:pt x="99" y="247"/>
                    </a:cubicBezTo>
                    <a:cubicBezTo>
                      <a:pt x="77" y="266"/>
                      <a:pt x="52" y="280"/>
                      <a:pt x="25" y="29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4" name="Freeform 9">
                <a:extLst>
                  <a:ext uri="{FF2B5EF4-FFF2-40B4-BE49-F238E27FC236}">
                    <a16:creationId xmlns:a16="http://schemas.microsoft.com/office/drawing/2014/main" id="{EE16B11A-EB29-419B-9A95-55FC9FFE5B90}"/>
                  </a:ext>
                </a:extLst>
              </p:cNvPr>
              <p:cNvSpPr>
                <a:spLocks/>
              </p:cNvSpPr>
              <p:nvPr/>
            </p:nvSpPr>
            <p:spPr bwMode="auto">
              <a:xfrm>
                <a:off x="739775" y="1874838"/>
                <a:ext cx="58738" cy="85725"/>
              </a:xfrm>
              <a:custGeom>
                <a:avLst/>
                <a:gdLst>
                  <a:gd name="T0" fmla="*/ 73 w 197"/>
                  <a:gd name="T1" fmla="*/ 11 h 291"/>
                  <a:gd name="T2" fmla="*/ 98 w 197"/>
                  <a:gd name="T3" fmla="*/ 140 h 291"/>
                  <a:gd name="T4" fmla="*/ 197 w 197"/>
                  <a:gd name="T5" fmla="*/ 226 h 291"/>
                  <a:gd name="T6" fmla="*/ 172 w 197"/>
                  <a:gd name="T7" fmla="*/ 291 h 291"/>
                  <a:gd name="T8" fmla="*/ 170 w 197"/>
                  <a:gd name="T9" fmla="*/ 290 h 291"/>
                  <a:gd name="T10" fmla="*/ 8 w 197"/>
                  <a:gd name="T11" fmla="*/ 97 h 291"/>
                  <a:gd name="T12" fmla="*/ 4 w 197"/>
                  <a:gd name="T13" fmla="*/ 3 h 291"/>
                  <a:gd name="T14" fmla="*/ 6 w 197"/>
                  <a:gd name="T15" fmla="*/ 1 h 291"/>
                  <a:gd name="T16" fmla="*/ 73 w 197"/>
                  <a:gd name="T17" fmla="*/ 11 h 291"/>
                  <a:gd name="T18" fmla="*/ 73 w 197"/>
                  <a:gd name="T19" fmla="*/ 1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91">
                    <a:moveTo>
                      <a:pt x="73" y="11"/>
                    </a:moveTo>
                    <a:cubicBezTo>
                      <a:pt x="67" y="57"/>
                      <a:pt x="75" y="100"/>
                      <a:pt x="98" y="140"/>
                    </a:cubicBezTo>
                    <a:cubicBezTo>
                      <a:pt x="121" y="180"/>
                      <a:pt x="155" y="208"/>
                      <a:pt x="197" y="226"/>
                    </a:cubicBezTo>
                    <a:cubicBezTo>
                      <a:pt x="197" y="239"/>
                      <a:pt x="183" y="275"/>
                      <a:pt x="172" y="291"/>
                    </a:cubicBezTo>
                    <a:cubicBezTo>
                      <a:pt x="171" y="290"/>
                      <a:pt x="170" y="290"/>
                      <a:pt x="170" y="290"/>
                    </a:cubicBezTo>
                    <a:cubicBezTo>
                      <a:pt x="83" y="253"/>
                      <a:pt x="29" y="188"/>
                      <a:pt x="8" y="97"/>
                    </a:cubicBezTo>
                    <a:cubicBezTo>
                      <a:pt x="0" y="66"/>
                      <a:pt x="0" y="34"/>
                      <a:pt x="4" y="3"/>
                    </a:cubicBezTo>
                    <a:cubicBezTo>
                      <a:pt x="4" y="1"/>
                      <a:pt x="5" y="1"/>
                      <a:pt x="6" y="1"/>
                    </a:cubicBezTo>
                    <a:cubicBezTo>
                      <a:pt x="29" y="0"/>
                      <a:pt x="51" y="4"/>
                      <a:pt x="73" y="11"/>
                    </a:cubicBezTo>
                    <a:cubicBezTo>
                      <a:pt x="73" y="11"/>
                      <a:pt x="73" y="11"/>
                      <a:pt x="73" y="1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5" name="Freeform 10">
                <a:extLst>
                  <a:ext uri="{FF2B5EF4-FFF2-40B4-BE49-F238E27FC236}">
                    <a16:creationId xmlns:a16="http://schemas.microsoft.com/office/drawing/2014/main" id="{1C352EFB-2CE5-496A-B3E2-D56AE1713847}"/>
                  </a:ext>
                </a:extLst>
              </p:cNvPr>
              <p:cNvSpPr>
                <a:spLocks/>
              </p:cNvSpPr>
              <p:nvPr/>
            </p:nvSpPr>
            <p:spPr bwMode="auto">
              <a:xfrm>
                <a:off x="771525" y="1800225"/>
                <a:ext cx="98425" cy="39688"/>
              </a:xfrm>
              <a:custGeom>
                <a:avLst/>
                <a:gdLst>
                  <a:gd name="T0" fmla="*/ 43 w 335"/>
                  <a:gd name="T1" fmla="*/ 136 h 136"/>
                  <a:gd name="T2" fmla="*/ 0 w 335"/>
                  <a:gd name="T3" fmla="*/ 81 h 136"/>
                  <a:gd name="T4" fmla="*/ 335 w 335"/>
                  <a:gd name="T5" fmla="*/ 81 h 136"/>
                  <a:gd name="T6" fmla="*/ 292 w 335"/>
                  <a:gd name="T7" fmla="*/ 135 h 136"/>
                  <a:gd name="T8" fmla="*/ 167 w 335"/>
                  <a:gd name="T9" fmla="*/ 92 h 136"/>
                  <a:gd name="T10" fmla="*/ 43 w 335"/>
                  <a:gd name="T11" fmla="*/ 136 h 136"/>
                </a:gdLst>
                <a:ahLst/>
                <a:cxnLst>
                  <a:cxn ang="0">
                    <a:pos x="T0" y="T1"/>
                  </a:cxn>
                  <a:cxn ang="0">
                    <a:pos x="T2" y="T3"/>
                  </a:cxn>
                  <a:cxn ang="0">
                    <a:pos x="T4" y="T5"/>
                  </a:cxn>
                  <a:cxn ang="0">
                    <a:pos x="T6" y="T7"/>
                  </a:cxn>
                  <a:cxn ang="0">
                    <a:pos x="T8" y="T9"/>
                  </a:cxn>
                  <a:cxn ang="0">
                    <a:pos x="T10" y="T11"/>
                  </a:cxn>
                </a:cxnLst>
                <a:rect l="0" t="0" r="r" b="b"/>
                <a:pathLst>
                  <a:path w="335" h="136">
                    <a:moveTo>
                      <a:pt x="43" y="136"/>
                    </a:moveTo>
                    <a:cubicBezTo>
                      <a:pt x="26" y="120"/>
                      <a:pt x="11" y="102"/>
                      <a:pt x="0" y="81"/>
                    </a:cubicBezTo>
                    <a:cubicBezTo>
                      <a:pt x="92" y="6"/>
                      <a:pt x="234" y="0"/>
                      <a:pt x="335" y="81"/>
                    </a:cubicBezTo>
                    <a:cubicBezTo>
                      <a:pt x="330" y="93"/>
                      <a:pt x="306" y="124"/>
                      <a:pt x="292" y="135"/>
                    </a:cubicBezTo>
                    <a:cubicBezTo>
                      <a:pt x="255" y="107"/>
                      <a:pt x="214" y="92"/>
                      <a:pt x="167" y="92"/>
                    </a:cubicBezTo>
                    <a:cubicBezTo>
                      <a:pt x="121" y="92"/>
                      <a:pt x="80" y="107"/>
                      <a:pt x="43" y="13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AB732F9-16D9-4FD4-9754-9C112026AAE3}"/>
                </a:ext>
              </a:extLst>
            </p:cNvPr>
            <p:cNvGrpSpPr/>
            <p:nvPr/>
          </p:nvGrpSpPr>
          <p:grpSpPr>
            <a:xfrm>
              <a:off x="6536658" y="1867389"/>
              <a:ext cx="1050345" cy="329279"/>
              <a:chOff x="6464544" y="1477383"/>
              <a:chExt cx="1050345" cy="329279"/>
            </a:xfrm>
          </p:grpSpPr>
          <p:sp>
            <p:nvSpPr>
              <p:cNvPr id="119" name="Rectangle 118"/>
              <p:cNvSpPr/>
              <p:nvPr/>
            </p:nvSpPr>
            <p:spPr>
              <a:xfrm>
                <a:off x="6595992" y="1477383"/>
                <a:ext cx="918897" cy="329279"/>
              </a:xfrm>
              <a:prstGeom prst="rect">
                <a:avLst/>
              </a:prstGeom>
            </p:spPr>
            <p:txBody>
              <a:bodyPr wrap="square" lIns="46630" tIns="52178" rIns="0" bIns="52178" anchor="ctr">
                <a:spAutoFit/>
              </a:bodyPr>
              <a:lstStyle/>
              <a:p>
                <a:pPr marL="0" marR="0" lvl="0" indent="0" algn="l" defTabSz="1242005"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Malicious Software</a:t>
                </a:r>
                <a:b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b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Removal Tool</a:t>
                </a:r>
              </a:p>
            </p:txBody>
          </p:sp>
          <p:pic>
            <p:nvPicPr>
              <p:cNvPr id="120" name="Picture 2" descr="Microsoft Malware Protection Cent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64544" y="1547196"/>
                <a:ext cx="129025" cy="1564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1" name="Group 140"/>
            <p:cNvGrpSpPr/>
            <p:nvPr/>
          </p:nvGrpSpPr>
          <p:grpSpPr>
            <a:xfrm>
              <a:off x="7718097" y="2002200"/>
              <a:ext cx="198339" cy="48062"/>
              <a:chOff x="6660452" y="3094221"/>
              <a:chExt cx="188672" cy="45719"/>
            </a:xfrm>
            <a:solidFill>
              <a:schemeClr val="tx1"/>
            </a:solidFill>
          </p:grpSpPr>
          <p:sp>
            <p:nvSpPr>
              <p:cNvPr id="142" name="Oval 141"/>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26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3DE9018-FCD0-4B18-9ED8-F3CAF8B01A1B}"/>
                </a:ext>
              </a:extLst>
            </p:cNvPr>
            <p:cNvGrpSpPr/>
            <p:nvPr/>
          </p:nvGrpSpPr>
          <p:grpSpPr>
            <a:xfrm>
              <a:off x="5613265" y="1883419"/>
              <a:ext cx="901873" cy="283603"/>
              <a:chOff x="5565912" y="1493413"/>
              <a:chExt cx="901873" cy="283603"/>
            </a:xfrm>
          </p:grpSpPr>
          <p:sp>
            <p:nvSpPr>
              <p:cNvPr id="196" name="Rectangle 195">
                <a:hlinkClick r:id="rId5" tooltip="Windows Defender Advanced Threat Protection (ATP) is a service that helps our enterprise customers to detect, investigate, and respond to advanced and targeted attacks on their networks."/>
                <a:extLst>
                  <a:ext uri="{FF2B5EF4-FFF2-40B4-BE49-F238E27FC236}">
                    <a16:creationId xmlns:a16="http://schemas.microsoft.com/office/drawing/2014/main" id="{99E1D15A-4DA0-4F6C-8C00-7BF4E05C68FD}"/>
                  </a:ext>
                </a:extLst>
              </p:cNvPr>
              <p:cNvSpPr/>
              <p:nvPr/>
            </p:nvSpPr>
            <p:spPr>
              <a:xfrm>
                <a:off x="5732166" y="1493413"/>
                <a:ext cx="735619" cy="28360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46630" rtlCol="0" anchor="ctr"/>
              <a:lstStyle/>
              <a:p>
                <a:pPr marL="0" marR="0" lvl="0" indent="0" algn="l" defTabSz="1242005" rtl="0" eaLnBrk="1" fontAlgn="auto" latinLnBrk="0" hangingPunct="1">
                  <a:lnSpc>
                    <a:spcPct val="90000"/>
                  </a:lnSpc>
                  <a:spcBef>
                    <a:spcPts val="0"/>
                  </a:spcBef>
                  <a:spcAft>
                    <a:spcPts val="0"/>
                  </a:spcAft>
                  <a:buClrTx/>
                  <a:buSzTx/>
                  <a:buFontTx/>
                  <a:buNone/>
                  <a:tabLst/>
                  <a:defRPr/>
                </a:pPr>
                <a:r>
                  <a:rPr kumimoji="0" lang="en-US" sz="816"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Windows Defender AV</a:t>
                </a:r>
              </a:p>
            </p:txBody>
          </p:sp>
          <p:pic>
            <p:nvPicPr>
              <p:cNvPr id="199" name="Picture 198">
                <a:extLst>
                  <a:ext uri="{FF2B5EF4-FFF2-40B4-BE49-F238E27FC236}">
                    <a16:creationId xmlns:a16="http://schemas.microsoft.com/office/drawing/2014/main" id="{C0D1F387-D334-4C61-9385-00011CC834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5912" y="1528825"/>
                <a:ext cx="174165" cy="193214"/>
              </a:xfrm>
              <a:prstGeom prst="rect">
                <a:avLst/>
              </a:prstGeom>
            </p:spPr>
          </p:pic>
        </p:grpSp>
        <p:sp>
          <p:nvSpPr>
            <p:cNvPr id="552" name="TextBox 551">
              <a:extLst>
                <a:ext uri="{FF2B5EF4-FFF2-40B4-BE49-F238E27FC236}">
                  <a16:creationId xmlns:a16="http://schemas.microsoft.com/office/drawing/2014/main" id="{87D5CB1D-9AE0-45AF-AB18-FF27CEEDBB2B}"/>
                </a:ext>
              </a:extLst>
            </p:cNvPr>
            <p:cNvSpPr txBox="1"/>
            <p:nvPr/>
          </p:nvSpPr>
          <p:spPr>
            <a:xfrm>
              <a:off x="5513286" y="2077269"/>
              <a:ext cx="2601467" cy="430914"/>
            </a:xfrm>
            <a:prstGeom prst="rect">
              <a:avLst/>
            </a:prstGeom>
            <a:noFill/>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1020" b="1"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PRODUCT AND SERVICE TELEMETRY</a:t>
              </a:r>
            </a:p>
          </p:txBody>
        </p:sp>
        <p:sp>
          <p:nvSpPr>
            <p:cNvPr id="14" name="TextBox 13">
              <a:extLst>
                <a:ext uri="{FF2B5EF4-FFF2-40B4-BE49-F238E27FC236}">
                  <a16:creationId xmlns:a16="http://schemas.microsoft.com/office/drawing/2014/main" id="{111F4BDE-A414-493D-B750-BA2BAAE2BBFC}"/>
                </a:ext>
              </a:extLst>
            </p:cNvPr>
            <p:cNvSpPr txBox="1"/>
            <p:nvPr/>
          </p:nvSpPr>
          <p:spPr>
            <a:xfrm>
              <a:off x="5630629" y="1728931"/>
              <a:ext cx="530594" cy="141257"/>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Office 365</a:t>
              </a:r>
            </a:p>
          </p:txBody>
        </p:sp>
        <p:sp>
          <p:nvSpPr>
            <p:cNvPr id="99" name="TextBox 98">
              <a:extLst>
                <a:ext uri="{FF2B5EF4-FFF2-40B4-BE49-F238E27FC236}">
                  <a16:creationId xmlns:a16="http://schemas.microsoft.com/office/drawing/2014/main" id="{A868AFDB-013D-46E5-9301-18668BB24619}"/>
                </a:ext>
              </a:extLst>
            </p:cNvPr>
            <p:cNvSpPr txBox="1"/>
            <p:nvPr/>
          </p:nvSpPr>
          <p:spPr>
            <a:xfrm>
              <a:off x="6534795" y="1721236"/>
              <a:ext cx="918521" cy="156966"/>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Microsoft Azure</a:t>
              </a:r>
            </a:p>
          </p:txBody>
        </p:sp>
        <p:sp>
          <p:nvSpPr>
            <p:cNvPr id="102" name="TextBox 101">
              <a:extLst>
                <a:ext uri="{FF2B5EF4-FFF2-40B4-BE49-F238E27FC236}">
                  <a16:creationId xmlns:a16="http://schemas.microsoft.com/office/drawing/2014/main" id="{DC98E6F5-A0F9-43FE-BDBE-F51EDEA2B09E}"/>
                </a:ext>
              </a:extLst>
            </p:cNvPr>
            <p:cNvSpPr txBox="1"/>
            <p:nvPr/>
          </p:nvSpPr>
          <p:spPr>
            <a:xfrm>
              <a:off x="7715079" y="1724911"/>
              <a:ext cx="258084" cy="156966"/>
            </a:xfrm>
            <a:prstGeom prst="rect">
              <a:avLst/>
            </a:prstGeom>
            <a:noFill/>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rPr>
                <a:t>Bing</a:t>
              </a:r>
            </a:p>
          </p:txBody>
        </p:sp>
      </p:grpSp>
      <p:grpSp>
        <p:nvGrpSpPr>
          <p:cNvPr id="227" name="Group 226">
            <a:extLst>
              <a:ext uri="{FF2B5EF4-FFF2-40B4-BE49-F238E27FC236}">
                <a16:creationId xmlns:a16="http://schemas.microsoft.com/office/drawing/2014/main" id="{F69D9B84-0AA6-4CF2-9B7C-6A3653D0BE2C}"/>
              </a:ext>
            </a:extLst>
          </p:cNvPr>
          <p:cNvGrpSpPr/>
          <p:nvPr/>
        </p:nvGrpSpPr>
        <p:grpSpPr>
          <a:xfrm>
            <a:off x="631598" y="4894326"/>
            <a:ext cx="7725744" cy="1634080"/>
            <a:chOff x="618406" y="4798794"/>
            <a:chExt cx="7574946" cy="1602185"/>
          </a:xfrm>
        </p:grpSpPr>
        <p:sp>
          <p:nvSpPr>
            <p:cNvPr id="105" name="Rectangle 104">
              <a:extLst>
                <a:ext uri="{FF2B5EF4-FFF2-40B4-BE49-F238E27FC236}">
                  <a16:creationId xmlns:a16="http://schemas.microsoft.com/office/drawing/2014/main" id="{C2C7D761-7874-49E0-BAE2-FF8D98149A09}"/>
                </a:ext>
              </a:extLst>
            </p:cNvPr>
            <p:cNvSpPr/>
            <p:nvPr/>
          </p:nvSpPr>
          <p:spPr bwMode="auto">
            <a:xfrm>
              <a:off x="618406" y="4798794"/>
              <a:ext cx="7574946" cy="1602185"/>
            </a:xfrm>
            <a:prstGeom prst="rect">
              <a:avLst/>
            </a:prstGeom>
            <a:solidFill>
              <a:schemeClr val="bg1"/>
            </a:solidFill>
            <a:ln w="28575">
              <a:noFill/>
              <a:headEnd type="none" w="med" len="med"/>
              <a:tailEnd type="none" w="med" len="med"/>
            </a:ln>
            <a:effectLst>
              <a:outerShdw blurRad="127000" dist="25400" dir="18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86521" rIns="137141" bIns="109712" numCol="1" spcCol="0" rtlCol="0" fromWordArt="0" anchor="t" anchorCtr="0" forceAA="0" compatLnSpc="1">
              <a:prstTxWarp prst="textNoShape">
                <a:avLst/>
              </a:prstTxWarp>
              <a:noAutofit/>
            </a:bodyPr>
            <a:lstStyle/>
            <a:p>
              <a:pPr marL="0" marR="0" lvl="0" indent="0" algn="l" defTabSz="699291" rtl="0" eaLnBrk="1" fontAlgn="base" latinLnBrk="0" hangingPunct="1">
                <a:lnSpc>
                  <a:spcPct val="90000"/>
                </a:lnSpc>
                <a:spcBef>
                  <a:spcPct val="0"/>
                </a:spcBef>
                <a:spcAft>
                  <a:spcPts val="612"/>
                </a:spcAft>
                <a:buClrTx/>
                <a:buSzTx/>
                <a:buFontTx/>
                <a:buNone/>
                <a:tabLst/>
                <a:defRPr/>
              </a:pPr>
              <a:endParaRPr kumimoji="0" lang="en-US" sz="918" b="0"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Rectangle 105">
              <a:extLst>
                <a:ext uri="{FF2B5EF4-FFF2-40B4-BE49-F238E27FC236}">
                  <a16:creationId xmlns:a16="http://schemas.microsoft.com/office/drawing/2014/main" id="{656E2361-D396-4D17-B989-95DD3072364B}"/>
                </a:ext>
              </a:extLst>
            </p:cNvPr>
            <p:cNvSpPr/>
            <p:nvPr/>
          </p:nvSpPr>
          <p:spPr>
            <a:xfrm>
              <a:off x="77486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Security Center (ASC)</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Operations Management Suite (OMS) </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p:txBody>
        </p:sp>
        <p:sp>
          <p:nvSpPr>
            <p:cNvPr id="107" name="Rectangle 106">
              <a:extLst>
                <a:ext uri="{FF2B5EF4-FFF2-40B4-BE49-F238E27FC236}">
                  <a16:creationId xmlns:a16="http://schemas.microsoft.com/office/drawing/2014/main" id="{C035C57F-810C-45E8-AE30-B714260D4770}"/>
                </a:ext>
              </a:extLst>
            </p:cNvPr>
            <p:cNvSpPr/>
            <p:nvPr/>
          </p:nvSpPr>
          <p:spPr>
            <a:xfrm>
              <a:off x="1817979" y="5025434"/>
              <a:ext cx="96012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Active Directory Identity Protection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Accounts</a:t>
              </a:r>
            </a:p>
          </p:txBody>
        </p:sp>
        <p:sp>
          <p:nvSpPr>
            <p:cNvPr id="108" name="Rectangle 107">
              <a:extLst>
                <a:ext uri="{FF2B5EF4-FFF2-40B4-BE49-F238E27FC236}">
                  <a16:creationId xmlns:a16="http://schemas.microsoft.com/office/drawing/2014/main" id="{38FBB344-1273-42BA-9C3C-4C60A9BBC589}"/>
                </a:ext>
              </a:extLst>
            </p:cNvPr>
            <p:cNvSpPr/>
            <p:nvPr/>
          </p:nvSpPr>
          <p:spPr>
            <a:xfrm>
              <a:off x="2861089" y="5025434"/>
              <a:ext cx="8229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1414" rIns="93260"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Azure Advanced Threat Protection (ATP) </a:t>
              </a:r>
            </a:p>
          </p:txBody>
        </p:sp>
        <p:sp>
          <p:nvSpPr>
            <p:cNvPr id="109" name="Rectangle 108">
              <a:extLst>
                <a:ext uri="{FF2B5EF4-FFF2-40B4-BE49-F238E27FC236}">
                  <a16:creationId xmlns:a16="http://schemas.microsoft.com/office/drawing/2014/main" id="{4332D231-2920-4B6D-94B4-BCC666DB63F0}"/>
                </a:ext>
              </a:extLst>
            </p:cNvPr>
            <p:cNvSpPr/>
            <p:nvPr/>
          </p:nvSpPr>
          <p:spPr>
            <a:xfrm>
              <a:off x="3767039" y="5025434"/>
              <a:ext cx="128016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612"/>
                </a:spcBef>
                <a:spcAft>
                  <a:spcPts val="102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Windows Defender Advanced Threat Protection (ATP)</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Defender </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Anti-malware</a:t>
              </a:r>
            </a:p>
          </p:txBody>
        </p:sp>
        <p:sp>
          <p:nvSpPr>
            <p:cNvPr id="110" name="Rectangle 109">
              <a:extLst>
                <a:ext uri="{FF2B5EF4-FFF2-40B4-BE49-F238E27FC236}">
                  <a16:creationId xmlns:a16="http://schemas.microsoft.com/office/drawing/2014/main" id="{D1AF3E47-B3DC-4B68-83C4-F4AA5988A8B8}"/>
                </a:ext>
              </a:extLst>
            </p:cNvPr>
            <p:cNvSpPr/>
            <p:nvPr/>
          </p:nvSpPr>
          <p:spPr>
            <a:xfrm>
              <a:off x="5130189" y="5025434"/>
              <a:ext cx="10972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Office 365</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Advanced Threat Protection (ATP)</a:t>
              </a: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Exchange Online Protection (EOP)</a:t>
              </a:r>
            </a:p>
          </p:txBody>
        </p:sp>
        <p:sp>
          <p:nvSpPr>
            <p:cNvPr id="111" name="Rectangle 110">
              <a:extLst>
                <a:ext uri="{FF2B5EF4-FFF2-40B4-BE49-F238E27FC236}">
                  <a16:creationId xmlns:a16="http://schemas.microsoft.com/office/drawing/2014/main" id="{51C02EC0-8A14-49EF-8A62-40CFED3E311F}"/>
                </a:ext>
              </a:extLst>
            </p:cNvPr>
            <p:cNvSpPr/>
            <p:nvPr/>
          </p:nvSpPr>
          <p:spPr>
            <a:xfrm>
              <a:off x="6310458" y="5025434"/>
              <a:ext cx="868680"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Microsoft </a:t>
              </a:r>
              <a:b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b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Cloud Application Security (MCAS)</a:t>
              </a:r>
            </a:p>
          </p:txBody>
        </p:sp>
        <p:sp>
          <p:nvSpPr>
            <p:cNvPr id="112" name="Rectangle 111">
              <a:extLst>
                <a:ext uri="{FF2B5EF4-FFF2-40B4-BE49-F238E27FC236}">
                  <a16:creationId xmlns:a16="http://schemas.microsoft.com/office/drawing/2014/main" id="{DDAA5188-6BAE-4154-ABCA-CBB5B11AFF04}"/>
                </a:ext>
              </a:extLst>
            </p:cNvPr>
            <p:cNvSpPr/>
            <p:nvPr/>
          </p:nvSpPr>
          <p:spPr>
            <a:xfrm>
              <a:off x="7262126" y="5025434"/>
              <a:ext cx="753359" cy="118872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endParaRP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918" b="1" i="0" u="none" strike="noStrike" kern="0" cap="none" spc="0" normalizeH="0" baseline="0" noProof="0">
                  <a:ln>
                    <a:noFill/>
                  </a:ln>
                  <a:gradFill>
                    <a:gsLst>
                      <a:gs pos="70796">
                        <a:srgbClr val="282828"/>
                      </a:gs>
                      <a:gs pos="22000">
                        <a:srgbClr val="282828"/>
                      </a:gs>
                    </a:gsLst>
                    <a:lin ang="5400000" scaled="1"/>
                  </a:gradFill>
                  <a:effectLst/>
                  <a:uLnTx/>
                  <a:uFillTx/>
                  <a:latin typeface="Segoe UI"/>
                  <a:ea typeface="+mn-ea"/>
                  <a:cs typeface="Segoe UI Semibold" panose="020B0702040204020203" pitchFamily="34" charset="0"/>
                </a:rPr>
                <a:t>Hunters</a:t>
              </a:r>
            </a:p>
          </p:txBody>
        </p:sp>
        <p:pic>
          <p:nvPicPr>
            <p:cNvPr id="130" name="Picture 129">
              <a:extLst>
                <a:ext uri="{FF2B5EF4-FFF2-40B4-BE49-F238E27FC236}">
                  <a16:creationId xmlns:a16="http://schemas.microsoft.com/office/drawing/2014/main" id="{84C93921-400C-4C8B-A766-FA51D8BE1754}"/>
                </a:ext>
              </a:extLst>
            </p:cNvPr>
            <p:cNvPicPr>
              <a:picLocks noChangeAspect="1"/>
            </p:cNvPicPr>
            <p:nvPr/>
          </p:nvPicPr>
          <p:blipFill>
            <a:blip r:embed="rId7" cstate="screen">
              <a:clrChange>
                <a:clrFrom>
                  <a:srgbClr val="FBFFFF"/>
                </a:clrFrom>
                <a:clrTo>
                  <a:srgbClr val="FBFFFF">
                    <a:alpha val="0"/>
                  </a:srgbClr>
                </a:clrTo>
              </a:clrChange>
              <a:extLst>
                <a:ext uri="{28A0092B-C50C-407E-A947-70E740481C1C}">
                  <a14:useLocalDpi xmlns:a14="http://schemas.microsoft.com/office/drawing/2010/main"/>
                </a:ext>
              </a:extLst>
            </a:blip>
            <a:stretch>
              <a:fillRect/>
            </a:stretch>
          </p:blipFill>
          <p:spPr>
            <a:xfrm>
              <a:off x="4287395" y="5673048"/>
              <a:ext cx="239449" cy="239449"/>
            </a:xfrm>
            <a:prstGeom prst="rect">
              <a:avLst/>
            </a:prstGeom>
          </p:spPr>
        </p:pic>
        <p:pic>
          <p:nvPicPr>
            <p:cNvPr id="131" name="Picture 130">
              <a:extLst>
                <a:ext uri="{FF2B5EF4-FFF2-40B4-BE49-F238E27FC236}">
                  <a16:creationId xmlns:a16="http://schemas.microsoft.com/office/drawing/2014/main" id="{A48E2BFD-735B-4272-B0D6-09385161F23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84612" y="5044974"/>
              <a:ext cx="245014" cy="271812"/>
            </a:xfrm>
            <a:prstGeom prst="rect">
              <a:avLst/>
            </a:prstGeom>
          </p:spPr>
        </p:pic>
        <p:pic>
          <p:nvPicPr>
            <p:cNvPr id="140" name="Picture 139">
              <a:extLst>
                <a:ext uri="{FF2B5EF4-FFF2-40B4-BE49-F238E27FC236}">
                  <a16:creationId xmlns:a16="http://schemas.microsoft.com/office/drawing/2014/main" id="{3D0CE238-85F6-40D5-B374-EA060827ECFD}"/>
                </a:ext>
              </a:extLst>
            </p:cNvPr>
            <p:cNvPicPr>
              <a:picLocks noChangeAspect="1"/>
            </p:cNvPicPr>
            <p:nvPr/>
          </p:nvPicPr>
          <p:blipFill>
            <a:blip r:embed="rId9" cstate="print">
              <a:duotone>
                <a:prstClr val="black"/>
                <a:srgbClr val="4472C4">
                  <a:tint val="45000"/>
                  <a:satMod val="400000"/>
                </a:srgbClr>
              </a:duotone>
              <a:extLst>
                <a:ext uri="{28A0092B-C50C-407E-A947-70E740481C1C}">
                  <a14:useLocalDpi xmlns:a14="http://schemas.microsoft.com/office/drawing/2010/main"/>
                </a:ext>
              </a:extLst>
            </a:blip>
            <a:stretch>
              <a:fillRect/>
            </a:stretch>
          </p:blipFill>
          <p:spPr>
            <a:xfrm>
              <a:off x="3095211" y="5107955"/>
              <a:ext cx="354717" cy="237063"/>
            </a:xfrm>
            <a:prstGeom prst="rect">
              <a:avLst/>
            </a:prstGeom>
          </p:spPr>
        </p:pic>
        <p:grpSp>
          <p:nvGrpSpPr>
            <p:cNvPr id="23" name="Group 22">
              <a:extLst>
                <a:ext uri="{FF2B5EF4-FFF2-40B4-BE49-F238E27FC236}">
                  <a16:creationId xmlns:a16="http://schemas.microsoft.com/office/drawing/2014/main" id="{10DD4BD8-8FCB-4730-B00E-061727A3D0D4}"/>
                </a:ext>
              </a:extLst>
            </p:cNvPr>
            <p:cNvGrpSpPr/>
            <p:nvPr/>
          </p:nvGrpSpPr>
          <p:grpSpPr>
            <a:xfrm>
              <a:off x="6597373" y="5161275"/>
              <a:ext cx="294851" cy="158582"/>
              <a:chOff x="6448527" y="5266427"/>
              <a:chExt cx="549901" cy="295758"/>
            </a:xfrm>
          </p:grpSpPr>
          <p:sp>
            <p:nvSpPr>
              <p:cNvPr id="145" name="cloud">
                <a:extLst>
                  <a:ext uri="{FF2B5EF4-FFF2-40B4-BE49-F238E27FC236}">
                    <a16:creationId xmlns:a16="http://schemas.microsoft.com/office/drawing/2014/main" id="{9B377E40-AA4F-4BF1-92D0-248FBEC22A8E}"/>
                  </a:ext>
                </a:extLst>
              </p:cNvPr>
              <p:cNvSpPr>
                <a:spLocks noChangeAspect="1"/>
              </p:cNvSpPr>
              <p:nvPr/>
            </p:nvSpPr>
            <p:spPr bwMode="auto">
              <a:xfrm>
                <a:off x="6448527" y="5273249"/>
                <a:ext cx="453519" cy="28893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tx1">
                    <a:lumMod val="90000"/>
                    <a:lumOff val="1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Browser">
                <a:extLst>
                  <a:ext uri="{FF2B5EF4-FFF2-40B4-BE49-F238E27FC236}">
                    <a16:creationId xmlns:a16="http://schemas.microsoft.com/office/drawing/2014/main" id="{FFA0FB2D-9D3A-4F5D-BFCA-A54E90F2C93C}"/>
                  </a:ext>
                </a:extLst>
              </p:cNvPr>
              <p:cNvSpPr>
                <a:spLocks noChangeAspect="1" noEditPoints="1"/>
              </p:cNvSpPr>
              <p:nvPr/>
            </p:nvSpPr>
            <p:spPr bwMode="auto">
              <a:xfrm>
                <a:off x="6794421" y="5266427"/>
                <a:ext cx="204007" cy="16327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7" name="people_12">
              <a:extLst>
                <a:ext uri="{FF2B5EF4-FFF2-40B4-BE49-F238E27FC236}">
                  <a16:creationId xmlns:a16="http://schemas.microsoft.com/office/drawing/2014/main" id="{629172E2-82F0-4A1A-A9C5-D2115EC9E108}"/>
                </a:ext>
              </a:extLst>
            </p:cNvPr>
            <p:cNvSpPr>
              <a:spLocks noChangeAspect="1" noEditPoints="1"/>
            </p:cNvSpPr>
            <p:nvPr/>
          </p:nvSpPr>
          <p:spPr bwMode="auto">
            <a:xfrm>
              <a:off x="7458817" y="5295827"/>
              <a:ext cx="347430" cy="2964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F3FA927-E142-4889-BA75-2A3967232671}"/>
              </a:ext>
            </a:extLst>
          </p:cNvPr>
          <p:cNvGrpSpPr/>
          <p:nvPr/>
        </p:nvGrpSpPr>
        <p:grpSpPr>
          <a:xfrm>
            <a:off x="4316820" y="4713489"/>
            <a:ext cx="355301" cy="349786"/>
            <a:chOff x="7832549" y="1291154"/>
            <a:chExt cx="432152" cy="432152"/>
          </a:xfrm>
        </p:grpSpPr>
        <p:sp>
          <p:nvSpPr>
            <p:cNvPr id="149" name="Oval 148">
              <a:extLst>
                <a:ext uri="{FF2B5EF4-FFF2-40B4-BE49-F238E27FC236}">
                  <a16:creationId xmlns:a16="http://schemas.microsoft.com/office/drawing/2014/main" id="{F6D6E0B7-58F9-4BC6-9FA9-F81D89615733}"/>
                </a:ext>
              </a:extLst>
            </p:cNvPr>
            <p:cNvSpPr/>
            <p:nvPr/>
          </p:nvSpPr>
          <p:spPr bwMode="auto">
            <a:xfrm>
              <a:off x="7832549" y="1291154"/>
              <a:ext cx="432152" cy="432152"/>
            </a:xfrm>
            <a:prstGeom prst="ellipse">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5">
              <a:extLst>
                <a:ext uri="{FF2B5EF4-FFF2-40B4-BE49-F238E27FC236}">
                  <a16:creationId xmlns:a16="http://schemas.microsoft.com/office/drawing/2014/main" id="{872B958D-65EF-4306-AE96-4F7A37CE8A75}"/>
                </a:ext>
              </a:extLst>
            </p:cNvPr>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bg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7" name="Group 76"/>
          <p:cNvGrpSpPr/>
          <p:nvPr/>
        </p:nvGrpSpPr>
        <p:grpSpPr>
          <a:xfrm>
            <a:off x="4316820" y="2930525"/>
            <a:ext cx="355301" cy="349786"/>
            <a:chOff x="7832549" y="1291154"/>
            <a:chExt cx="432152" cy="432152"/>
          </a:xfrm>
        </p:grpSpPr>
        <p:sp>
          <p:nvSpPr>
            <p:cNvPr id="78" name="Oval 77"/>
            <p:cNvSpPr/>
            <p:nvPr/>
          </p:nvSpPr>
          <p:spPr bwMode="auto">
            <a:xfrm>
              <a:off x="7832549" y="1291154"/>
              <a:ext cx="432152" cy="432152"/>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5"/>
            <p:cNvSpPr>
              <a:spLocks/>
            </p:cNvSpPr>
            <p:nvPr/>
          </p:nvSpPr>
          <p:spPr bwMode="auto">
            <a:xfrm rot="5400000">
              <a:off x="7945834" y="1407970"/>
              <a:ext cx="203466" cy="200639"/>
            </a:xfrm>
            <a:custGeom>
              <a:avLst/>
              <a:gdLst>
                <a:gd name="T0" fmla="*/ 133 w 288"/>
                <a:gd name="T1" fmla="*/ 14 h 284"/>
                <a:gd name="T2" fmla="*/ 254 w 288"/>
                <a:gd name="T3" fmla="*/ 133 h 284"/>
                <a:gd name="T4" fmla="*/ 0 w 288"/>
                <a:gd name="T5" fmla="*/ 133 h 284"/>
                <a:gd name="T6" fmla="*/ 0 w 288"/>
                <a:gd name="T7" fmla="*/ 151 h 284"/>
                <a:gd name="T8" fmla="*/ 254 w 288"/>
                <a:gd name="T9" fmla="*/ 151 h 284"/>
                <a:gd name="T10" fmla="*/ 133 w 288"/>
                <a:gd name="T11" fmla="*/ 270 h 284"/>
                <a:gd name="T12" fmla="*/ 146 w 288"/>
                <a:gd name="T13" fmla="*/ 284 h 284"/>
                <a:gd name="T14" fmla="*/ 288 w 288"/>
                <a:gd name="T15" fmla="*/ 142 h 284"/>
                <a:gd name="T16" fmla="*/ 146 w 288"/>
                <a:gd name="T17" fmla="*/ 0 h 284"/>
                <a:gd name="T18" fmla="*/ 133 w 288"/>
                <a:gd name="T19" fmla="*/ 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4">
                  <a:moveTo>
                    <a:pt x="133" y="14"/>
                  </a:moveTo>
                  <a:lnTo>
                    <a:pt x="254" y="133"/>
                  </a:lnTo>
                  <a:lnTo>
                    <a:pt x="0" y="133"/>
                  </a:lnTo>
                  <a:lnTo>
                    <a:pt x="0" y="151"/>
                  </a:lnTo>
                  <a:lnTo>
                    <a:pt x="254" y="151"/>
                  </a:lnTo>
                  <a:lnTo>
                    <a:pt x="133" y="270"/>
                  </a:lnTo>
                  <a:lnTo>
                    <a:pt x="146" y="284"/>
                  </a:lnTo>
                  <a:lnTo>
                    <a:pt x="288" y="142"/>
                  </a:lnTo>
                  <a:lnTo>
                    <a:pt x="146" y="0"/>
                  </a:lnTo>
                  <a:lnTo>
                    <a:pt x="133" y="14"/>
                  </a:lnTo>
                  <a:close/>
                </a:path>
              </a:pathLst>
            </a:custGeom>
            <a:solidFill>
              <a:schemeClr val="bg2"/>
            </a:solidFill>
            <a:ln w="19050">
              <a:solidFill>
                <a:schemeClr val="accent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8595E24-CE7C-49F7-8F26-F3992674AA39}"/>
              </a:ext>
            </a:extLst>
          </p:cNvPr>
          <p:cNvGrpSpPr/>
          <p:nvPr/>
        </p:nvGrpSpPr>
        <p:grpSpPr>
          <a:xfrm flipV="1">
            <a:off x="455504" y="4054526"/>
            <a:ext cx="6519017" cy="2595653"/>
            <a:chOff x="254833" y="1012383"/>
            <a:chExt cx="5846509" cy="2560857"/>
          </a:xfrm>
        </p:grpSpPr>
        <p:grpSp>
          <p:nvGrpSpPr>
            <p:cNvPr id="167" name="Group 166">
              <a:extLst>
                <a:ext uri="{FF2B5EF4-FFF2-40B4-BE49-F238E27FC236}">
                  <a16:creationId xmlns:a16="http://schemas.microsoft.com/office/drawing/2014/main" id="{BEE51CF0-CA49-4BA1-A63E-9039B0478BF0}"/>
                </a:ext>
              </a:extLst>
            </p:cNvPr>
            <p:cNvGrpSpPr/>
            <p:nvPr/>
          </p:nvGrpSpPr>
          <p:grpSpPr>
            <a:xfrm>
              <a:off x="254833" y="1012383"/>
              <a:ext cx="5846509" cy="2560857"/>
              <a:chOff x="347588" y="1214721"/>
              <a:chExt cx="4375377" cy="2406595"/>
            </a:xfrm>
          </p:grpSpPr>
          <p:sp>
            <p:nvSpPr>
              <p:cNvPr id="169" name="Freeform 99">
                <a:extLst>
                  <a:ext uri="{FF2B5EF4-FFF2-40B4-BE49-F238E27FC236}">
                    <a16:creationId xmlns:a16="http://schemas.microsoft.com/office/drawing/2014/main" id="{2F778AD5-994F-45FC-8829-32826714C3D7}"/>
                  </a:ext>
                </a:extLst>
              </p:cNvPr>
              <p:cNvSpPr/>
              <p:nvPr/>
            </p:nvSpPr>
            <p:spPr bwMode="auto">
              <a:xfrm>
                <a:off x="347588" y="1223963"/>
                <a:ext cx="4375377" cy="2397353"/>
              </a:xfrm>
              <a:custGeom>
                <a:avLst/>
                <a:gdLst>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1 w 8795657"/>
                  <a:gd name="connsiteY4" fmla="*/ 3113314 h 3113314"/>
                  <a:gd name="connsiteX0" fmla="*/ 8795657 w 8795657"/>
                  <a:gd name="connsiteY0" fmla="*/ 206828 h 3113314"/>
                  <a:gd name="connsiteX1" fmla="*/ 8795657 w 8795657"/>
                  <a:gd name="connsiteY1" fmla="*/ 0 h 3113314"/>
                  <a:gd name="connsiteX2" fmla="*/ 0 w 8795657"/>
                  <a:gd name="connsiteY2" fmla="*/ 0 h 3113314"/>
                  <a:gd name="connsiteX3" fmla="*/ 0 w 8795657"/>
                  <a:gd name="connsiteY3" fmla="*/ 3113314 h 3113314"/>
                  <a:gd name="connsiteX4" fmla="*/ 174172 w 8795657"/>
                  <a:gd name="connsiteY4" fmla="*/ 3113314 h 3113314"/>
                  <a:gd name="connsiteX0" fmla="*/ 8795657 w 8795657"/>
                  <a:gd name="connsiteY0" fmla="*/ 206828 h 3118765"/>
                  <a:gd name="connsiteX1" fmla="*/ 8795657 w 8795657"/>
                  <a:gd name="connsiteY1" fmla="*/ 0 h 3118765"/>
                  <a:gd name="connsiteX2" fmla="*/ 0 w 8795657"/>
                  <a:gd name="connsiteY2" fmla="*/ 0 h 3118765"/>
                  <a:gd name="connsiteX3" fmla="*/ 0 w 8795657"/>
                  <a:gd name="connsiteY3" fmla="*/ 3113314 h 3118765"/>
                  <a:gd name="connsiteX4" fmla="*/ 435128 w 8795657"/>
                  <a:gd name="connsiteY4" fmla="*/ 3118765 h 3118765"/>
                  <a:gd name="connsiteX0" fmla="*/ 8795657 w 8795657"/>
                  <a:gd name="connsiteY0" fmla="*/ 206828 h 3116040"/>
                  <a:gd name="connsiteX1" fmla="*/ 8795657 w 8795657"/>
                  <a:gd name="connsiteY1" fmla="*/ 0 h 3116040"/>
                  <a:gd name="connsiteX2" fmla="*/ 0 w 8795657"/>
                  <a:gd name="connsiteY2" fmla="*/ 0 h 3116040"/>
                  <a:gd name="connsiteX3" fmla="*/ 0 w 8795657"/>
                  <a:gd name="connsiteY3" fmla="*/ 3113314 h 3116040"/>
                  <a:gd name="connsiteX4" fmla="*/ 301874 w 8795657"/>
                  <a:gd name="connsiteY4" fmla="*/ 3116040 h 3116040"/>
                  <a:gd name="connsiteX0" fmla="*/ 8799821 w 8799821"/>
                  <a:gd name="connsiteY0" fmla="*/ 225224 h 3116040"/>
                  <a:gd name="connsiteX1" fmla="*/ 8795657 w 8799821"/>
                  <a:gd name="connsiteY1" fmla="*/ 0 h 3116040"/>
                  <a:gd name="connsiteX2" fmla="*/ 0 w 8799821"/>
                  <a:gd name="connsiteY2" fmla="*/ 0 h 3116040"/>
                  <a:gd name="connsiteX3" fmla="*/ 0 w 8799821"/>
                  <a:gd name="connsiteY3" fmla="*/ 3113314 h 3116040"/>
                  <a:gd name="connsiteX4" fmla="*/ 301874 w 8799821"/>
                  <a:gd name="connsiteY4" fmla="*/ 3116040 h 3116040"/>
                  <a:gd name="connsiteX0" fmla="*/ 8799821 w 8799821"/>
                  <a:gd name="connsiteY0" fmla="*/ 225224 h 3113353"/>
                  <a:gd name="connsiteX1" fmla="*/ 8795657 w 8799821"/>
                  <a:gd name="connsiteY1" fmla="*/ 0 h 3113353"/>
                  <a:gd name="connsiteX2" fmla="*/ 0 w 8799821"/>
                  <a:gd name="connsiteY2" fmla="*/ 0 h 3113353"/>
                  <a:gd name="connsiteX3" fmla="*/ 0 w 8799821"/>
                  <a:gd name="connsiteY3" fmla="*/ 3113314 h 3113353"/>
                  <a:gd name="connsiteX4" fmla="*/ 538285 w 8799821"/>
                  <a:gd name="connsiteY4" fmla="*/ 3100029 h 3113353"/>
                  <a:gd name="connsiteX0" fmla="*/ 8799821 w 8799821"/>
                  <a:gd name="connsiteY0" fmla="*/ 225224 h 3113314"/>
                  <a:gd name="connsiteX1" fmla="*/ 8795657 w 8799821"/>
                  <a:gd name="connsiteY1" fmla="*/ 0 h 3113314"/>
                  <a:gd name="connsiteX2" fmla="*/ 0 w 8799821"/>
                  <a:gd name="connsiteY2" fmla="*/ 0 h 3113314"/>
                  <a:gd name="connsiteX3" fmla="*/ 0 w 8799821"/>
                  <a:gd name="connsiteY3" fmla="*/ 3113314 h 3113314"/>
                  <a:gd name="connsiteX4" fmla="*/ 538285 w 8799821"/>
                  <a:gd name="connsiteY4" fmla="*/ 3108034 h 3113314"/>
                  <a:gd name="connsiteX0" fmla="*/ 8790142 w 8795657"/>
                  <a:gd name="connsiteY0" fmla="*/ 354791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0143 w 8795657"/>
                  <a:gd name="connsiteY0" fmla="*/ 389342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70785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 name="connsiteX0" fmla="*/ 8799822 w 8800103"/>
                  <a:gd name="connsiteY0" fmla="*/ 372068 h 3113314"/>
                  <a:gd name="connsiteX1" fmla="*/ 8795657 w 8800103"/>
                  <a:gd name="connsiteY1" fmla="*/ 0 h 3113314"/>
                  <a:gd name="connsiteX2" fmla="*/ 0 w 8800103"/>
                  <a:gd name="connsiteY2" fmla="*/ 0 h 3113314"/>
                  <a:gd name="connsiteX3" fmla="*/ 0 w 8800103"/>
                  <a:gd name="connsiteY3" fmla="*/ 3113314 h 3113314"/>
                  <a:gd name="connsiteX4" fmla="*/ 538285 w 8800103"/>
                  <a:gd name="connsiteY4" fmla="*/ 3108034 h 3113314"/>
                  <a:gd name="connsiteX0" fmla="*/ 8791024 w 8795657"/>
                  <a:gd name="connsiteY0" fmla="*/ 372068 h 3113314"/>
                  <a:gd name="connsiteX1" fmla="*/ 8795657 w 8795657"/>
                  <a:gd name="connsiteY1" fmla="*/ 0 h 3113314"/>
                  <a:gd name="connsiteX2" fmla="*/ 0 w 8795657"/>
                  <a:gd name="connsiteY2" fmla="*/ 0 h 3113314"/>
                  <a:gd name="connsiteX3" fmla="*/ 0 w 8795657"/>
                  <a:gd name="connsiteY3" fmla="*/ 3113314 h 3113314"/>
                  <a:gd name="connsiteX4" fmla="*/ 538285 w 8795657"/>
                  <a:gd name="connsiteY4" fmla="*/ 3108034 h 3113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657" h="3113314">
                    <a:moveTo>
                      <a:pt x="8791024" y="372068"/>
                    </a:moveTo>
                    <a:cubicBezTo>
                      <a:pt x="8792862" y="253804"/>
                      <a:pt x="8793819" y="118264"/>
                      <a:pt x="8795657" y="0"/>
                    </a:cubicBezTo>
                    <a:lnTo>
                      <a:pt x="0" y="0"/>
                    </a:lnTo>
                    <a:lnTo>
                      <a:pt x="0" y="3113314"/>
                    </a:lnTo>
                    <a:lnTo>
                      <a:pt x="538285" y="3108034"/>
                    </a:lnTo>
                  </a:path>
                </a:pathLst>
              </a:custGeom>
              <a:noFill/>
              <a:ln w="31750">
                <a:solidFill>
                  <a:schemeClr val="accent3"/>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0" name="Freeform 100">
                <a:extLst>
                  <a:ext uri="{FF2B5EF4-FFF2-40B4-BE49-F238E27FC236}">
                    <a16:creationId xmlns:a16="http://schemas.microsoft.com/office/drawing/2014/main" id="{F6D07480-2A37-4268-A62B-87BB2E8C7B48}"/>
                  </a:ext>
                </a:extLst>
              </p:cNvPr>
              <p:cNvSpPr/>
              <p:nvPr/>
            </p:nvSpPr>
            <p:spPr bwMode="auto">
              <a:xfrm>
                <a:off x="3951212" y="1221417"/>
                <a:ext cx="45719" cy="278658"/>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101">
                <a:extLst>
                  <a:ext uri="{FF2B5EF4-FFF2-40B4-BE49-F238E27FC236}">
                    <a16:creationId xmlns:a16="http://schemas.microsoft.com/office/drawing/2014/main" id="{60E3D6F7-C327-4071-8690-A6913029D9C9}"/>
                  </a:ext>
                </a:extLst>
              </p:cNvPr>
              <p:cNvSpPr/>
              <p:nvPr/>
            </p:nvSpPr>
            <p:spPr bwMode="auto">
              <a:xfrm>
                <a:off x="3050964"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6" name="Freeform 102">
                <a:extLst>
                  <a:ext uri="{FF2B5EF4-FFF2-40B4-BE49-F238E27FC236}">
                    <a16:creationId xmlns:a16="http://schemas.microsoft.com/office/drawing/2014/main" id="{B3C6224C-0C73-4D92-974E-B19E7A157048}"/>
                  </a:ext>
                </a:extLst>
              </p:cNvPr>
              <p:cNvSpPr/>
              <p:nvPr/>
            </p:nvSpPr>
            <p:spPr bwMode="auto">
              <a:xfrm>
                <a:off x="1627853" y="1214721"/>
                <a:ext cx="45720" cy="28535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7" name="Freeform 103">
                <a:extLst>
                  <a:ext uri="{FF2B5EF4-FFF2-40B4-BE49-F238E27FC236}">
                    <a16:creationId xmlns:a16="http://schemas.microsoft.com/office/drawing/2014/main" id="{CBE9DA12-CC0E-4EDC-AAF5-9BBA94AC5AEF}"/>
                  </a:ext>
                </a:extLst>
              </p:cNvPr>
              <p:cNvSpPr/>
              <p:nvPr/>
            </p:nvSpPr>
            <p:spPr bwMode="auto">
              <a:xfrm flipH="1">
                <a:off x="878145" y="1251061"/>
                <a:ext cx="46705" cy="249015"/>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8" name="Freeform 84">
              <a:extLst>
                <a:ext uri="{FF2B5EF4-FFF2-40B4-BE49-F238E27FC236}">
                  <a16:creationId xmlns:a16="http://schemas.microsoft.com/office/drawing/2014/main" id="{56E8AB16-E3F1-4F4D-A715-B589ABFD5018}"/>
                </a:ext>
              </a:extLst>
            </p:cNvPr>
            <p:cNvSpPr/>
            <p:nvPr/>
          </p:nvSpPr>
          <p:spPr bwMode="auto">
            <a:xfrm>
              <a:off x="2817645" y="1025268"/>
              <a:ext cx="45719" cy="290761"/>
            </a:xfrm>
            <a:custGeom>
              <a:avLst/>
              <a:gdLst>
                <a:gd name="connsiteX0" fmla="*/ 0 w 0"/>
                <a:gd name="connsiteY0" fmla="*/ 222250 h 222250"/>
                <a:gd name="connsiteX1" fmla="*/ 0 w 0"/>
                <a:gd name="connsiteY1" fmla="*/ 0 h 222250"/>
              </a:gdLst>
              <a:ahLst/>
              <a:cxnLst>
                <a:cxn ang="0">
                  <a:pos x="connsiteX0" y="connsiteY0"/>
                </a:cxn>
                <a:cxn ang="0">
                  <a:pos x="connsiteX1" y="connsiteY1"/>
                </a:cxn>
              </a:cxnLst>
              <a:rect l="l" t="t" r="r" b="b"/>
              <a:pathLst>
                <a:path h="222250">
                  <a:moveTo>
                    <a:pt x="0" y="222250"/>
                  </a:moveTo>
                  <a:lnTo>
                    <a:pt x="0" y="0"/>
                  </a:lnTo>
                </a:path>
              </a:pathLst>
            </a:custGeom>
            <a:noFill/>
            <a:ln w="31750">
              <a:solidFill>
                <a:schemeClr val="accent3"/>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37A3F4A-DFF2-496D-85D4-21AD94DA12A3}"/>
              </a:ext>
            </a:extLst>
          </p:cNvPr>
          <p:cNvGrpSpPr/>
          <p:nvPr/>
        </p:nvGrpSpPr>
        <p:grpSpPr>
          <a:xfrm flipV="1">
            <a:off x="8166341" y="2210161"/>
            <a:ext cx="343120" cy="6917342"/>
            <a:chOff x="11633684" y="-289029"/>
            <a:chExt cx="326964" cy="6233927"/>
          </a:xfrm>
        </p:grpSpPr>
        <p:sp>
          <p:nvSpPr>
            <p:cNvPr id="179" name="Freeform 97">
              <a:extLst>
                <a:ext uri="{FF2B5EF4-FFF2-40B4-BE49-F238E27FC236}">
                  <a16:creationId xmlns:a16="http://schemas.microsoft.com/office/drawing/2014/main" id="{EF2DBF6E-FE45-457F-8444-CD83760611A3}"/>
                </a:ext>
              </a:extLst>
            </p:cNvPr>
            <p:cNvSpPr/>
            <p:nvPr/>
          </p:nvSpPr>
          <p:spPr bwMode="auto">
            <a:xfrm>
              <a:off x="11633684" y="2921379"/>
              <a:ext cx="326964" cy="3023519"/>
            </a:xfrm>
            <a:custGeom>
              <a:avLst/>
              <a:gdLst>
                <a:gd name="connsiteX0" fmla="*/ 0 w 1219200"/>
                <a:gd name="connsiteY0" fmla="*/ 206828 h 4212771"/>
                <a:gd name="connsiteX1" fmla="*/ 0 w 1219200"/>
                <a:gd name="connsiteY1" fmla="*/ 0 h 4212771"/>
                <a:gd name="connsiteX2" fmla="*/ 1219200 w 1219200"/>
                <a:gd name="connsiteY2" fmla="*/ 0 h 4212771"/>
                <a:gd name="connsiteX3" fmla="*/ 1219200 w 1219200"/>
                <a:gd name="connsiteY3" fmla="*/ 4212771 h 4212771"/>
                <a:gd name="connsiteX4" fmla="*/ 1012371 w 1219200"/>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1015716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932091 w 1222545"/>
                <a:gd name="connsiteY4" fmla="*/ 4212771 h 4212771"/>
                <a:gd name="connsiteX0" fmla="*/ 0 w 1222545"/>
                <a:gd name="connsiteY0" fmla="*/ 200892 h 4212771"/>
                <a:gd name="connsiteX1" fmla="*/ 3345 w 1222545"/>
                <a:gd name="connsiteY1" fmla="*/ 0 h 4212771"/>
                <a:gd name="connsiteX2" fmla="*/ 1222545 w 1222545"/>
                <a:gd name="connsiteY2" fmla="*/ 0 h 4212771"/>
                <a:gd name="connsiteX3" fmla="*/ 1222545 w 1222545"/>
                <a:gd name="connsiteY3" fmla="*/ 4212771 h 4212771"/>
                <a:gd name="connsiteX4" fmla="*/ 674998 w 1222545"/>
                <a:gd name="connsiteY4" fmla="*/ 4212771 h 4212771"/>
                <a:gd name="connsiteX0" fmla="*/ 1 w 1219201"/>
                <a:gd name="connsiteY0" fmla="*/ 0 h 4212771"/>
                <a:gd name="connsiteX1" fmla="*/ 1219201 w 1219201"/>
                <a:gd name="connsiteY1" fmla="*/ 0 h 4212771"/>
                <a:gd name="connsiteX2" fmla="*/ 1219201 w 1219201"/>
                <a:gd name="connsiteY2" fmla="*/ 4212771 h 4212771"/>
                <a:gd name="connsiteX3" fmla="*/ 671654 w 1219201"/>
                <a:gd name="connsiteY3" fmla="*/ 4212771 h 4212771"/>
                <a:gd name="connsiteX0" fmla="*/ 9240 w 547547"/>
                <a:gd name="connsiteY0" fmla="*/ 0 h 4212771"/>
                <a:gd name="connsiteX1" fmla="*/ 547547 w 547547"/>
                <a:gd name="connsiteY1" fmla="*/ 0 h 4212771"/>
                <a:gd name="connsiteX2" fmla="*/ 547547 w 547547"/>
                <a:gd name="connsiteY2" fmla="*/ 4212771 h 4212771"/>
                <a:gd name="connsiteX3" fmla="*/ 0 w 547547"/>
                <a:gd name="connsiteY3" fmla="*/ 4212771 h 4212771"/>
              </a:gdLst>
              <a:ahLst/>
              <a:cxnLst>
                <a:cxn ang="0">
                  <a:pos x="connsiteX0" y="connsiteY0"/>
                </a:cxn>
                <a:cxn ang="0">
                  <a:pos x="connsiteX1" y="connsiteY1"/>
                </a:cxn>
                <a:cxn ang="0">
                  <a:pos x="connsiteX2" y="connsiteY2"/>
                </a:cxn>
                <a:cxn ang="0">
                  <a:pos x="connsiteX3" y="connsiteY3"/>
                </a:cxn>
              </a:cxnLst>
              <a:rect l="l" t="t" r="r" b="b"/>
              <a:pathLst>
                <a:path w="547547" h="4212771">
                  <a:moveTo>
                    <a:pt x="9240" y="0"/>
                  </a:moveTo>
                  <a:lnTo>
                    <a:pt x="547547" y="0"/>
                  </a:lnTo>
                  <a:lnTo>
                    <a:pt x="547547" y="4212771"/>
                  </a:lnTo>
                  <a:lnTo>
                    <a:pt x="0" y="4212771"/>
                  </a:lnTo>
                </a:path>
              </a:pathLst>
            </a:custGeom>
            <a:noFill/>
            <a:ln w="31750">
              <a:solidFill>
                <a:schemeClr val="accent2"/>
              </a:solidFill>
              <a:headEnd type="oval" w="med" len="med"/>
              <a:tailEnd type="arrow"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0" name="Freeform 98">
              <a:extLst>
                <a:ext uri="{FF2B5EF4-FFF2-40B4-BE49-F238E27FC236}">
                  <a16:creationId xmlns:a16="http://schemas.microsoft.com/office/drawing/2014/main" id="{C8DCE4DB-1AE4-4ADC-A4A7-D0842DDBD257}"/>
                </a:ext>
              </a:extLst>
            </p:cNvPr>
            <p:cNvSpPr/>
            <p:nvPr/>
          </p:nvSpPr>
          <p:spPr bwMode="auto">
            <a:xfrm flipV="1">
              <a:off x="11641562" y="-289029"/>
              <a:ext cx="308615" cy="4808969"/>
            </a:xfrm>
            <a:custGeom>
              <a:avLst/>
              <a:gdLst>
                <a:gd name="connsiteX0" fmla="*/ 0 w 206829"/>
                <a:gd name="connsiteY0" fmla="*/ 0 h 0"/>
                <a:gd name="connsiteX1" fmla="*/ 206829 w 206829"/>
                <a:gd name="connsiteY1" fmla="*/ 0 h 0"/>
              </a:gdLst>
              <a:ahLst/>
              <a:cxnLst>
                <a:cxn ang="0">
                  <a:pos x="connsiteX0" y="connsiteY0"/>
                </a:cxn>
                <a:cxn ang="0">
                  <a:pos x="connsiteX1" y="connsiteY1"/>
                </a:cxn>
              </a:cxnLst>
              <a:rect l="l" t="t" r="r" b="b"/>
              <a:pathLst>
                <a:path w="206829">
                  <a:moveTo>
                    <a:pt x="0" y="0"/>
                  </a:moveTo>
                  <a:lnTo>
                    <a:pt x="206829" y="0"/>
                  </a:lnTo>
                </a:path>
              </a:pathLst>
            </a:custGeom>
            <a:noFill/>
            <a:ln w="31750">
              <a:solidFill>
                <a:schemeClr val="accent2"/>
              </a:solidFill>
              <a:headEnd type="arrow"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45923426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750"/>
                                        <p:tgtEl>
                                          <p:spTgt spid="225"/>
                                        </p:tgtEl>
                                      </p:cBhvr>
                                    </p:animEffect>
                                  </p:childTnLst>
                                </p:cTn>
                              </p:par>
                              <p:par>
                                <p:cTn id="8" presetID="42" presetClass="path" presetSubtype="0" decel="100000" fill="hold" nodeType="withEffect">
                                  <p:stCondLst>
                                    <p:cond delay="0"/>
                                  </p:stCondLst>
                                  <p:childTnLst>
                                    <p:animMotion origin="layout" path="M 1.45833E-6 -1.11111E-6 L 1.45833E-6 0.04861 " pathEditMode="relative" rAng="0" ptsTypes="AA">
                                      <p:cBhvr>
                                        <p:cTn id="9" dur="500" spd="-100000" fill="hold"/>
                                        <p:tgtEl>
                                          <p:spTgt spid="225"/>
                                        </p:tgtEl>
                                        <p:attrNameLst>
                                          <p:attrName>ppt_x</p:attrName>
                                          <p:attrName>ppt_y</p:attrName>
                                        </p:attrNameLst>
                                      </p:cBhvr>
                                      <p:rCtr x="0" y="24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5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fade">
                                      <p:cBhvr>
                                        <p:cTn id="21" dur="500"/>
                                        <p:tgtEl>
                                          <p:spTgt spid="1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childTnLst>
                                </p:cTn>
                              </p:par>
                              <p:par>
                                <p:cTn id="33" presetID="42" presetClass="path" presetSubtype="0" decel="100000" fill="hold" grpId="1" nodeType="withEffect">
                                  <p:stCondLst>
                                    <p:cond delay="0"/>
                                  </p:stCondLst>
                                  <p:childTnLst>
                                    <p:animMotion origin="layout" path="M 1.45833E-6 -1.11111E-6 L 1.45833E-6 0.04861 " pathEditMode="relative" rAng="0" ptsTypes="AA">
                                      <p:cBhvr>
                                        <p:cTn id="34" dur="500" spd="-100000" fill="hold"/>
                                        <p:tgtEl>
                                          <p:spTgt spid="11"/>
                                        </p:tgtEl>
                                        <p:attrNameLst>
                                          <p:attrName>ppt_x</p:attrName>
                                          <p:attrName>ppt_y</p:attrName>
                                        </p:attrNameLst>
                                      </p:cBhvr>
                                      <p:rCtr x="0" y="2431"/>
                                    </p:animMotion>
                                  </p:childTnLst>
                                </p:cTn>
                              </p:par>
                              <p:par>
                                <p:cTn id="35" presetID="10"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fade">
                                      <p:cBhvr>
                                        <p:cTn id="37" dur="500"/>
                                        <p:tgtEl>
                                          <p:spTgt spid="1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childTnLst>
                          </p:cTn>
                        </p:par>
                        <p:par>
                          <p:cTn id="44" fill="hold">
                            <p:stCondLst>
                              <p:cond delay="75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125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7"/>
                                        </p:tgtEl>
                                        <p:attrNameLst>
                                          <p:attrName>style.visibility</p:attrName>
                                        </p:attrNameLst>
                                      </p:cBhvr>
                                      <p:to>
                                        <p:strVal val="visible"/>
                                      </p:to>
                                    </p:set>
                                    <p:animEffect transition="in" filter="fade">
                                      <p:cBhvr>
                                        <p:cTn id="54" dur="500"/>
                                        <p:tgtEl>
                                          <p:spTgt spid="1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1"/>
                                        </p:tgtEl>
                                        <p:attrNameLst>
                                          <p:attrName>style.visibility</p:attrName>
                                        </p:attrNameLst>
                                      </p:cBhvr>
                                      <p:to>
                                        <p:strVal val="visible"/>
                                      </p:to>
                                    </p:set>
                                    <p:animEffect transition="in" filter="fade">
                                      <p:cBhvr>
                                        <p:cTn id="60" dur="500"/>
                                        <p:tgtEl>
                                          <p:spTgt spid="151"/>
                                        </p:tgtEl>
                                      </p:cBhvr>
                                    </p:animEffect>
                                  </p:childTnLst>
                                </p:cTn>
                              </p:par>
                            </p:childTnLst>
                          </p:cTn>
                        </p:par>
                        <p:par>
                          <p:cTn id="61" fill="hold">
                            <p:stCondLst>
                              <p:cond delay="1750"/>
                            </p:stCondLst>
                            <p:childTnLst>
                              <p:par>
                                <p:cTn id="62" presetID="10" presetClass="entr" presetSubtype="0" fill="hold"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6"/>
                                        </p:tgtEl>
                                        <p:attrNameLst>
                                          <p:attrName>style.visibility</p:attrName>
                                        </p:attrNameLst>
                                      </p:cBhvr>
                                      <p:to>
                                        <p:strVal val="visible"/>
                                      </p:to>
                                    </p:set>
                                    <p:animEffect transition="in" filter="fade">
                                      <p:cBhvr>
                                        <p:cTn id="75" dur="500"/>
                                        <p:tgtEl>
                                          <p:spTgt spid="15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8"/>
                                        </p:tgtEl>
                                        <p:attrNameLst>
                                          <p:attrName>style.visibility</p:attrName>
                                        </p:attrNameLst>
                                      </p:cBhvr>
                                      <p:to>
                                        <p:strVal val="visible"/>
                                      </p:to>
                                    </p:set>
                                    <p:animEffect transition="in" filter="fade">
                                      <p:cBhvr>
                                        <p:cTn id="79" dur="500"/>
                                        <p:tgtEl>
                                          <p:spTgt spid="148"/>
                                        </p:tgtEl>
                                      </p:cBhvr>
                                    </p:animEffect>
                                  </p:childTnLst>
                                </p:cTn>
                              </p:par>
                              <p:par>
                                <p:cTn id="80" presetID="10" presetClass="entr" presetSubtype="0" fill="hold" nodeType="withEffect">
                                  <p:stCondLst>
                                    <p:cond delay="0"/>
                                  </p:stCondLst>
                                  <p:childTnLst>
                                    <p:set>
                                      <p:cBhvr>
                                        <p:cTn id="81" dur="1" fill="hold">
                                          <p:stCondLst>
                                            <p:cond delay="0"/>
                                          </p:stCondLst>
                                        </p:cTn>
                                        <p:tgtEl>
                                          <p:spTgt spid="227"/>
                                        </p:tgtEl>
                                        <p:attrNameLst>
                                          <p:attrName>style.visibility</p:attrName>
                                        </p:attrNameLst>
                                      </p:cBhvr>
                                      <p:to>
                                        <p:strVal val="visible"/>
                                      </p:to>
                                    </p:set>
                                    <p:animEffect transition="in" filter="fade">
                                      <p:cBhvr>
                                        <p:cTn id="82" dur="750"/>
                                        <p:tgtEl>
                                          <p:spTgt spid="227"/>
                                        </p:tgtEl>
                                      </p:cBhvr>
                                    </p:animEffect>
                                  </p:childTnLst>
                                </p:cTn>
                              </p:par>
                              <p:par>
                                <p:cTn id="83" presetID="42" presetClass="path" presetSubtype="0" decel="100000" fill="hold" nodeType="withEffect">
                                  <p:stCondLst>
                                    <p:cond delay="0"/>
                                  </p:stCondLst>
                                  <p:childTnLst>
                                    <p:animMotion origin="layout" path="M 1.45833E-6 -1.11111E-6 L 1.45833E-6 0.04861 " pathEditMode="relative" rAng="0" ptsTypes="AA">
                                      <p:cBhvr>
                                        <p:cTn id="84" dur="500" spd="-100000" fill="hold"/>
                                        <p:tgtEl>
                                          <p:spTgt spid="227"/>
                                        </p:tgtEl>
                                        <p:attrNameLst>
                                          <p:attrName>ppt_x</p:attrName>
                                          <p:attrName>ppt_y</p:attrName>
                                        </p:attrNameLst>
                                      </p:cBhvr>
                                      <p:rCtr x="0" y="2431"/>
                                    </p:animMotion>
                                  </p:childTnLst>
                                </p:cTn>
                              </p:par>
                            </p:childTnLst>
                          </p:cTn>
                        </p:par>
                        <p:par>
                          <p:cTn id="85" fill="hold">
                            <p:stCondLst>
                              <p:cond delay="1250"/>
                            </p:stCondLst>
                            <p:childTnLst>
                              <p:par>
                                <p:cTn id="86" presetID="22" presetClass="entr" presetSubtype="4" fill="hold" nodeType="afterEffect">
                                  <p:stCondLst>
                                    <p:cond delay="0"/>
                                  </p:stCondLst>
                                  <p:childTnLst>
                                    <p:set>
                                      <p:cBhvr>
                                        <p:cTn id="87" dur="1" fill="hold">
                                          <p:stCondLst>
                                            <p:cond delay="0"/>
                                          </p:stCondLst>
                                        </p:cTn>
                                        <p:tgtEl>
                                          <p:spTgt spid="166"/>
                                        </p:tgtEl>
                                        <p:attrNameLst>
                                          <p:attrName>style.visibility</p:attrName>
                                        </p:attrNameLst>
                                      </p:cBhvr>
                                      <p:to>
                                        <p:strVal val="visible"/>
                                      </p:to>
                                    </p:set>
                                    <p:animEffect transition="in" filter="wipe(down)">
                                      <p:cBhvr>
                                        <p:cTn id="88" dur="500"/>
                                        <p:tgtEl>
                                          <p:spTgt spid="166"/>
                                        </p:tgtEl>
                                      </p:cBhvr>
                                    </p:animEffect>
                                  </p:childTnLst>
                                </p:cTn>
                              </p:par>
                            </p:childTnLst>
                          </p:cTn>
                        </p:par>
                        <p:par>
                          <p:cTn id="89" fill="hold">
                            <p:stCondLst>
                              <p:cond delay="1750"/>
                            </p:stCondLst>
                            <p:childTnLst>
                              <p:par>
                                <p:cTn id="90" presetID="10" presetClass="entr" presetSubtype="0" fill="hold" grpId="0" nodeType="afterEffect">
                                  <p:stCondLst>
                                    <p:cond delay="0"/>
                                  </p:stCondLst>
                                  <p:childTnLst>
                                    <p:set>
                                      <p:cBhvr>
                                        <p:cTn id="91" dur="1" fill="hold">
                                          <p:stCondLst>
                                            <p:cond delay="0"/>
                                          </p:stCondLst>
                                        </p:cTn>
                                        <p:tgtEl>
                                          <p:spTgt spid="157"/>
                                        </p:tgtEl>
                                        <p:attrNameLst>
                                          <p:attrName>style.visibility</p:attrName>
                                        </p:attrNameLst>
                                      </p:cBhvr>
                                      <p:to>
                                        <p:strVal val="visible"/>
                                      </p:to>
                                    </p:set>
                                    <p:animEffect transition="in" filter="fade">
                                      <p:cBhvr>
                                        <p:cTn id="92" dur="500"/>
                                        <p:tgtEl>
                                          <p:spTgt spid="15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fade">
                                      <p:cBhvr>
                                        <p:cTn id="103" dur="500"/>
                                        <p:tgtEl>
                                          <p:spTgt spid="1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62"/>
                                        </p:tgtEl>
                                        <p:attrNameLst>
                                          <p:attrName>style.visibility</p:attrName>
                                        </p:attrNameLst>
                                      </p:cBhvr>
                                      <p:to>
                                        <p:strVal val="visible"/>
                                      </p:to>
                                    </p:set>
                                    <p:animEffect transition="in" filter="fade">
                                      <p:cBhvr>
                                        <p:cTn id="109" dur="500"/>
                                        <p:tgtEl>
                                          <p:spTgt spid="162"/>
                                        </p:tgtEl>
                                      </p:cBhvr>
                                    </p:animEffect>
                                  </p:childTnLst>
                                </p:cTn>
                              </p:par>
                              <p:par>
                                <p:cTn id="110" presetID="22" presetClass="entr" presetSubtype="4" fill="hold" nodeType="withEffect">
                                  <p:stCondLst>
                                    <p:cond delay="0"/>
                                  </p:stCondLst>
                                  <p:childTnLst>
                                    <p:set>
                                      <p:cBhvr>
                                        <p:cTn id="111" dur="1" fill="hold">
                                          <p:stCondLst>
                                            <p:cond delay="0"/>
                                          </p:stCondLst>
                                        </p:cTn>
                                        <p:tgtEl>
                                          <p:spTgt spid="178"/>
                                        </p:tgtEl>
                                        <p:attrNameLst>
                                          <p:attrName>style.visibility</p:attrName>
                                        </p:attrNameLst>
                                      </p:cBhvr>
                                      <p:to>
                                        <p:strVal val="visible"/>
                                      </p:to>
                                    </p:set>
                                    <p:animEffect transition="in" filter="wipe(down)">
                                      <p:cBhvr>
                                        <p:cTn id="11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116" grpId="0"/>
      <p:bldP spid="117" grpId="0"/>
      <p:bldP spid="126" grpId="0"/>
      <p:bldP spid="127" grpId="0" animBg="1"/>
      <p:bldP spid="134" grpId="0" animBg="1"/>
      <p:bldP spid="137" grpId="0" animBg="1"/>
      <p:bldP spid="151" grpId="0" animBg="1"/>
      <p:bldP spid="152" grpId="0" animBg="1"/>
      <p:bldP spid="153" grpId="0" animBg="1"/>
      <p:bldP spid="154" grpId="0"/>
      <p:bldP spid="155" grpId="0" animBg="1"/>
      <p:bldP spid="156" grpId="0" animBg="1"/>
      <p:bldP spid="157" grpId="0"/>
      <p:bldP spid="158" grpId="0" animBg="1"/>
      <p:bldP spid="159" grpId="0" animBg="1"/>
      <p:bldP spid="160" grpId="0"/>
      <p:bldP spid="161" grpId="0" animBg="1"/>
      <p:bldP spid="162" grpId="0" animBg="1"/>
      <p:bldP spid="11" grpId="0" animBg="1"/>
      <p:bldP spid="1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cxnSpLocks/>
          </p:cNvCxnSpPr>
          <p:nvPr/>
        </p:nvCxnSpPr>
        <p:spPr>
          <a:xfrm rot="16200000" flipH="1">
            <a:off x="6864860" y="4093500"/>
            <a:ext cx="3894113" cy="103335"/>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612"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p>
          <a:p>
            <a:pPr marL="0" marR="0" lvl="0" indent="0" algn="l" defTabSz="932597" rtl="0" eaLnBrk="1" fontAlgn="auto" latinLnBrk="0" hangingPunct="1">
              <a:lnSpc>
                <a:spcPct val="97000"/>
              </a:lnSpc>
              <a:spcBef>
                <a:spcPts val="0"/>
              </a:spcBef>
              <a:spcAft>
                <a:spcPts val="0"/>
              </a:spcAft>
              <a:buClrTx/>
              <a:buSzTx/>
              <a:buFontTx/>
              <a:buNone/>
              <a:tabLst/>
              <a:defRPr/>
            </a:pPr>
            <a:endPar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kumimoji="0" lang="en-US" sz="816"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p>
        </p:txBody>
      </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marL="0" marR="0" lvl="0" indent="0" algn="l" defTabSz="932597" rtl="0" eaLnBrk="1" fontAlgn="auto" latinLnBrk="0" hangingPunct="1">
              <a:lnSpc>
                <a:spcPct val="97000"/>
              </a:lnSpc>
              <a:spcBef>
                <a:spcPts val="0"/>
              </a:spcBef>
              <a:spcAft>
                <a:spcPts val="306"/>
              </a:spcAft>
              <a:buClrTx/>
              <a:buSzTx/>
              <a:buFontTx/>
              <a:buNone/>
              <a:tabLst/>
              <a:defRPr/>
            </a:pP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37329" y="3239016"/>
            <a:ext cx="754204" cy="708186"/>
            <a:chOff x="4978097" y="3102396"/>
            <a:chExt cx="739483"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67"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248214"/>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22"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ct val="0"/>
              </a:spcBef>
              <a:spcAft>
                <a:spcPts val="612"/>
              </a:spcAft>
              <a:buClrTx/>
              <a:buSzTx/>
              <a:buFontTx/>
              <a:buNone/>
              <a:tabLst/>
              <a:defRPr/>
            </a:pPr>
            <a:r>
              <a:rPr kumimoji="0" lang="en-US" sz="1632"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p>
          <a:p>
            <a:pPr marL="0" marR="0" lvl="0" indent="0" algn="l" defTabSz="932597" rtl="0" eaLnBrk="1" fontAlgn="auto" latinLnBrk="0" hangingPunct="1">
              <a:lnSpc>
                <a:spcPct val="90000"/>
              </a:lnSpc>
              <a:spcBef>
                <a:spcPct val="0"/>
              </a:spcBef>
              <a:spcAft>
                <a:spcPts val="612"/>
              </a:spcAft>
              <a:buClrTx/>
              <a:buSzTx/>
              <a:buFontTx/>
              <a:buNone/>
              <a:tabLst/>
              <a:defRPr/>
            </a:pP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The latest published version of this document can be found at https://aka.ms/MCRA"/>
              </a:rPr>
              <a:t>https://aka.ms/MCRA</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0" tooltip="View a recording of this document being presented (V1 only for now)"/>
              </a:rPr>
              <a:t>Video Recording</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41" tooltip="Complementary Content Covering Cybersecurity Reference Strategies"/>
              </a:rPr>
              <a:t>Strategies</a:t>
            </a: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612"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altLang="en-US" sz="918"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marL="0" marR="0" lvl="0" indent="0" algn="l" defTabSz="932597" rtl="0" eaLnBrk="1" fontAlgn="base" latinLnBrk="0" hangingPunct="1">
              <a:lnSpc>
                <a:spcPct val="97000"/>
              </a:lnSpc>
              <a:spcBef>
                <a:spcPct val="0"/>
              </a:spcBef>
              <a:spcAft>
                <a:spcPct val="0"/>
              </a:spcAft>
              <a:buClrTx/>
              <a:buSzTx/>
              <a:buFontTx/>
              <a:buNone/>
              <a:tabLst/>
              <a:defRPr/>
            </a:pPr>
            <a:r>
              <a:rPr kumimoji="0" lang="en-US" sz="816"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32597" rtl="0" eaLnBrk="1" fontAlgn="base" latinLnBrk="0" hangingPunct="1">
              <a:lnSpc>
                <a:spcPct val="97000"/>
              </a:lnSpc>
              <a:spcBef>
                <a:spcPct val="0"/>
              </a:spcBef>
              <a:spcAft>
                <a:spcPct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56316" y="103097"/>
            <a:ext cx="4510566" cy="1741904"/>
            <a:chOff x="152400" y="101085"/>
            <a:chExt cx="4422525"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96"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711228"/>
            <a:ext cx="0" cy="1092564"/>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4057" y="924096"/>
            <a:ext cx="632908" cy="539633"/>
            <a:chOff x="238879" y="899039"/>
            <a:chExt cx="620554" cy="529100"/>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38879" y="899039"/>
              <a:ext cx="616225" cy="298190"/>
              <a:chOff x="238879" y="899039"/>
              <a:chExt cx="616225" cy="298190"/>
            </a:xfrm>
          </p:grpSpPr>
          <p:sp>
            <p:nvSpPr>
              <p:cNvPr id="692" name="Rectangle 691">
                <a:extLst>
                  <a:ext uri="{FF2B5EF4-FFF2-40B4-BE49-F238E27FC236}">
                    <a16:creationId xmlns:a16="http://schemas.microsoft.com/office/drawing/2014/main" id="{4A15C1C6-E0F9-44E0-AC6F-16E9DB39272A}"/>
                  </a:ext>
                </a:extLst>
              </p:cNvPr>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58287" marR="0" lvl="0" indent="0" algn="ctr" defTabSz="932597" rtl="0" eaLnBrk="1" fontAlgn="auto" latinLnBrk="0" hangingPunct="1">
                  <a:lnSpc>
                    <a:spcPct val="97000"/>
                  </a:lnSpc>
                  <a:spcBef>
                    <a:spcPts val="0"/>
                  </a:spcBef>
                  <a:spcAft>
                    <a:spcPts val="0"/>
                  </a:spcAft>
                  <a:buClrTx/>
                  <a:buSzTx/>
                  <a:buFontTx/>
                  <a:buNone/>
                  <a:tabLst/>
                  <a:defRPr/>
                </a:pP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18"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38905" y="1236790"/>
              <a:ext cx="620528" cy="191349"/>
              <a:chOff x="238905" y="1236790"/>
              <a:chExt cx="620528" cy="191349"/>
            </a:xfrm>
          </p:grpSpPr>
          <p:sp>
            <p:nvSpPr>
              <p:cNvPr id="691" name="Rectangle 690">
                <a:extLst>
                  <a:ext uri="{FF2B5EF4-FFF2-40B4-BE49-F238E27FC236}">
                    <a16:creationId xmlns:a16="http://schemas.microsoft.com/office/drawing/2014/main" id="{7B7D85FB-8219-45BC-B26A-2BFCF1A506BB}"/>
                  </a:ext>
                </a:extLst>
              </p:cNvPr>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noAutofit/>
              </a:bodyPr>
              <a:lstStyle/>
              <a:p>
                <a:pPr marL="118194" marR="0" lvl="0" indent="0" algn="l" defTabSz="932597" rtl="0" eaLnBrk="1" fontAlgn="auto" latinLnBrk="0" hangingPunct="1">
                  <a:lnSpc>
                    <a:spcPct val="97000"/>
                  </a:lnSpc>
                  <a:spcBef>
                    <a:spcPts val="0"/>
                  </a:spcBef>
                  <a:spcAft>
                    <a:spcPts val="0"/>
                  </a:spcAft>
                  <a:buClrTx/>
                  <a:buSzTx/>
                  <a:buFontTx/>
                  <a:buNone/>
                  <a:tabLst/>
                  <a:defRPr/>
                </a:pP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914157"/>
            <a:ext cx="714010" cy="573598"/>
          </a:xfrm>
          <a:prstGeom prst="rect">
            <a:avLst/>
          </a:prstGeom>
          <a:solidFill>
            <a:schemeClr val="bg1"/>
          </a:solidFill>
          <a:ln w="14224" cap="flat" cmpd="sng" algn="ctr">
            <a:solidFill>
              <a:srgbClr val="008272"/>
            </a:solidFill>
            <a:prstDash val="solid"/>
          </a:ln>
          <a:effectLst/>
        </p:spPr>
        <p:txBody>
          <a:bodyPr lIns="46630" rIns="46630" rtlCol="0" anchor="t"/>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612"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49"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EED52A29-2437-468C-A560-5A945304A71D}"/>
              </a:ext>
            </a:extLst>
          </p:cNvPr>
          <p:cNvSpPr/>
          <p:nvPr/>
        </p:nvSpPr>
        <p:spPr>
          <a:xfrm>
            <a:off x="2415577" y="914156"/>
            <a:ext cx="735973" cy="573598"/>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12"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6630" marR="0" lvl="0" indent="0" algn="l" defTabSz="932597" rtl="0" eaLnBrk="1" fontAlgn="auto" latinLnBrk="0" hangingPunct="1">
              <a:lnSpc>
                <a:spcPct val="97000"/>
              </a:lnSpc>
              <a:spcBef>
                <a:spcPts val="0"/>
              </a:spcBef>
              <a:spcAft>
                <a:spcPts val="0"/>
              </a:spcAft>
              <a:buClrTx/>
              <a:buSzTx/>
              <a:buFontTx/>
              <a:buNone/>
              <a:tabLst/>
              <a:defRPr/>
            </a:pPr>
            <a:b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914157"/>
            <a:ext cx="744024" cy="573598"/>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914157"/>
            <a:ext cx="627398" cy="573598"/>
          </a:xfrm>
          <a:prstGeom prst="rect">
            <a:avLst/>
          </a:prstGeom>
          <a:solidFill>
            <a:schemeClr val="bg1"/>
          </a:solidFill>
          <a:ln w="14224" cap="flat" cmpd="sng" algn="ctr">
            <a:solidFill>
              <a:srgbClr val="008272"/>
            </a:solidFill>
            <a:prstDash val="solid"/>
          </a:ln>
          <a:effectLst/>
        </p:spPr>
        <p:txBody>
          <a:bodyPr lIns="46630" rIns="46630" rtlCol="0" anchor="t"/>
          <a:lstStyle/>
          <a:p>
            <a:pPr marL="46630" marR="0" lvl="0" indent="0" algn="l" defTabSz="932597" rtl="0" eaLnBrk="1" fontAlgn="auto" latinLnBrk="0" hangingPunct="1">
              <a:lnSpc>
                <a:spcPct val="97000"/>
              </a:lnSpc>
              <a:spcBef>
                <a:spcPts val="0"/>
              </a:spcBef>
              <a:spcAft>
                <a:spcPts val="0"/>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938363" y="919294"/>
            <a:ext cx="694342" cy="567043"/>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t">
              <a:no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67"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marL="0" marR="0" lvl="0" indent="0" algn="ctr" defTabSz="932597" rtl="0" eaLnBrk="1" fontAlgn="auto" latinLnBrk="0" hangingPunct="1">
              <a:lnSpc>
                <a:spcPct val="97000"/>
              </a:lnSpc>
              <a:spcBef>
                <a:spcPts val="0"/>
              </a:spcBef>
              <a:spcAft>
                <a:spcPts val="102"/>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18"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18"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18"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271233" y="1216172"/>
            <a:ext cx="3314347"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marR="0" lvl="0" indent="0" algn="ctr" defTabSz="932597" rtl="0" eaLnBrk="1" fontAlgn="auto" latinLnBrk="0" hangingPunct="1">
              <a:lnSpc>
                <a:spcPct val="97000"/>
              </a:lnSpc>
              <a:spcBef>
                <a:spcPts val="0"/>
              </a:spcBef>
              <a:spcAft>
                <a:spcPts val="102"/>
              </a:spcAft>
              <a:buClrTx/>
              <a:buSzTx/>
              <a:buFontTx/>
              <a:buNone/>
              <a:tabLst/>
              <a:defRPr/>
            </a:pPr>
            <a:r>
              <a:rPr kumimoji="0" lang="en-US" sz="918"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5"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altLang="en-US" sz="816"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marL="0" marR="0" lvl="0" indent="0" algn="l" defTabSz="932597" rtl="0" eaLnBrk="1" fontAlgn="auto" latinLnBrk="0" hangingPunct="1">
              <a:lnSpc>
                <a:spcPct val="97000"/>
              </a:lnSpc>
              <a:spcBef>
                <a:spcPts val="0"/>
              </a:spcBef>
              <a:spcAft>
                <a:spcPts val="612"/>
              </a:spcAft>
              <a:buClrTx/>
              <a:buSzTx/>
              <a:buFontTx/>
              <a:buNone/>
              <a:tabLst/>
              <a:defRPr/>
            </a:pPr>
            <a:r>
              <a:rPr kumimoji="0" lang="en-US" sz="1071"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p>
          <a:p>
            <a:pPr marL="233149" marR="0" lvl="0" indent="-233149" algn="l" defTabSz="932597" rtl="0" eaLnBrk="1" fontAlgn="auto" latinLnBrk="0" hangingPunct="1">
              <a:lnSpc>
                <a:spcPct val="97000"/>
              </a:lnSpc>
              <a:spcBef>
                <a:spcPts val="0"/>
              </a:spcBef>
              <a:spcAft>
                <a:spcPts val="306"/>
              </a:spcAft>
              <a:buClrTx/>
              <a:buSzTx/>
              <a:buFont typeface="+mj-lt"/>
              <a:buAutoNum type="arabicPeriod"/>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p>
        </p:txBody>
      </p:sp>
      <p:sp>
        <p:nvSpPr>
          <p:cNvPr id="611" name="Rectangle 610">
            <a:hlinkClick r:id="rId56"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2447"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8287" marR="0" lvl="0" indent="0" algn="l" defTabSz="932597" rtl="0" eaLnBrk="1" fontAlgn="auto" latinLnBrk="0" hangingPunct="1">
                <a:lnSpc>
                  <a:spcPct val="100000"/>
                </a:lnSpc>
                <a:spcBef>
                  <a:spcPts val="204"/>
                </a:spcBef>
                <a:spcAft>
                  <a:spcPts val="102"/>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8287" marR="0" lvl="0" indent="0" algn="l" defTabSz="932597" rtl="0" eaLnBrk="1" fontAlgn="auto" latinLnBrk="0" hangingPunct="1">
                <a:lnSpc>
                  <a:spcPct val="100000"/>
                </a:lnSpc>
                <a:spcBef>
                  <a:spcPts val="204"/>
                </a:spcBef>
                <a:spcAft>
                  <a:spcPts val="102"/>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28" b="0" i="0" u="none" strike="noStrike" kern="1200" cap="none" spc="0" normalizeH="0" baseline="0" noProof="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66"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7" cstate="print">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4137913" y="1085291"/>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19746" y="2570006"/>
            <a:ext cx="1386818" cy="1671147"/>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73243" marR="0" lvl="0" indent="0" algn="l" defTabSz="932597" rtl="0" eaLnBrk="1" fontAlgn="auto" latinLnBrk="0" hangingPunct="1">
                <a:lnSpc>
                  <a:spcPct val="97000"/>
                </a:lnSpc>
                <a:spcBef>
                  <a:spcPts val="0"/>
                </a:spcBef>
                <a:spcAft>
                  <a:spcPts val="306"/>
                </a:spcAft>
                <a:buClrTx/>
                <a:buSzTx/>
                <a:buFontTx/>
                <a:buNone/>
                <a:tabLst/>
                <a:defRPr/>
              </a:pPr>
              <a:r>
                <a:rPr kumimoji="0" 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765"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4"/>
                    <a:extLst>
                      <a:ext uri="{FF2B5EF4-FFF2-40B4-BE49-F238E27FC236}">
                        <a16:creationId xmlns:a16="http://schemas.microsoft.com/office/drawing/2014/main" id="{9B5DA2BC-5E6B-4924-B13B-C44B10A0C423}"/>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6" cstate="print">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7" cstate="print">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8" cstate="print">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79" cstate="print">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r" defTabSz="950846" rtl="0" eaLnBrk="1" fontAlgn="base" latinLnBrk="0" hangingPunct="1">
                      <a:lnSpc>
                        <a:spcPct val="90000"/>
                      </a:lnSpc>
                      <a:spcBef>
                        <a:spcPct val="0"/>
                      </a:spcBef>
                      <a:spcAft>
                        <a:spcPct val="0"/>
                      </a:spcAft>
                      <a:buClrTx/>
                      <a:buSzTx/>
                      <a:buFontTx/>
                      <a:buNone/>
                      <a:tabLst/>
                      <a:defRPr/>
                    </a:pPr>
                    <a:endParaRPr kumimoji="0" lang="en-US" sz="3672"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0"/>
                  <a:extLst>
                    <a:ext uri="{FF2B5EF4-FFF2-40B4-BE49-F238E27FC236}">
                      <a16:creationId xmlns:a16="http://schemas.microsoft.com/office/drawing/2014/main" id="{17166133-804B-46FE-904C-E72A5D9469CE}"/>
                    </a:ext>
                  </a:extLst>
                </p:cNvPr>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32597" rtl="0" eaLnBrk="1" fontAlgn="auto" latinLnBrk="0" hangingPunct="1">
                <a:lnSpc>
                  <a:spcPct val="100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765"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89" cstate="print">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18"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18"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18"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6"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marR="0" lvl="0" indent="0" algn="l" defTabSz="932597" rtl="0" eaLnBrk="1" fontAlgn="auto" latinLnBrk="0" hangingPunct="1">
                    <a:lnSpc>
                      <a:spcPct val="97000"/>
                    </a:lnSpc>
                    <a:spcBef>
                      <a:spcPts val="0"/>
                    </a:spcBef>
                    <a:spcAft>
                      <a:spcPts val="0"/>
                    </a:spcAft>
                    <a:buClrTx/>
                    <a:buSzTx/>
                    <a:buFontTx/>
                    <a:buNone/>
                    <a:tabLst/>
                    <a:defRPr/>
                  </a:pPr>
                  <a:endParaRPr kumimoji="0" lang="en-US" sz="918"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12"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0" algn="l" defTabSz="932597" rtl="0" eaLnBrk="1" fontAlgn="auto" latinLnBrk="0" hangingPunct="1">
                    <a:lnSpc>
                      <a:spcPct val="90000"/>
                    </a:lnSpc>
                    <a:spcBef>
                      <a:spcPts val="0"/>
                    </a:spcBef>
                    <a:spcAft>
                      <a:spcPts val="153"/>
                    </a:spcAft>
                    <a:buClrTx/>
                    <a:buSzTx/>
                    <a:buFontTx/>
                    <a:buNone/>
                    <a:tabLst/>
                    <a:defRPr/>
                  </a:pPr>
                  <a:b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6575" marR="0" lvl="0" indent="0" algn="l" defTabSz="932597" rtl="0" eaLnBrk="1" fontAlgn="auto" latinLnBrk="0" hangingPunct="1">
                  <a:lnSpc>
                    <a:spcPct val="90000"/>
                  </a:lnSpc>
                  <a:spcBef>
                    <a:spcPts val="0"/>
                  </a:spcBef>
                  <a:spcAft>
                    <a:spcPts val="153"/>
                  </a:spcAft>
                  <a:buClrTx/>
                  <a:buSzTx/>
                  <a:buFontTx/>
                  <a:buNone/>
                  <a:tabLst/>
                  <a:defRPr/>
                </a:pPr>
                <a:r>
                  <a:rPr kumimoji="0" lang="en-US" sz="612"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1"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2" cstate="screen">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5"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6" cstate="print">
                <a:extLst>
                  <a:ext uri="{28A0092B-C50C-407E-A947-70E740481C1C}">
                    <a14:useLocalDpi xmlns:a14="http://schemas.microsoft.com/office/drawing/2010/main" val="0"/>
                  </a:ext>
                </a:extLst>
              </a:blip>
              <a:srcRect/>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marL="0" marR="0" lvl="0" indent="0" algn="ctr" defTabSz="931282" rtl="0" eaLnBrk="1" fontAlgn="base" latinLnBrk="0" hangingPunct="1">
                <a:lnSpc>
                  <a:spcPct val="90000"/>
                </a:lnSpc>
                <a:spcBef>
                  <a:spcPct val="0"/>
                </a:spcBef>
                <a:spcAft>
                  <a:spcPct val="0"/>
                </a:spcAft>
                <a:buClrTx/>
                <a:buSzTx/>
                <a:buFontTx/>
                <a:buNone/>
                <a:tabLst/>
                <a:defRPr/>
              </a:pPr>
              <a:endParaRPr kumimoji="0" lang="en-US" sz="2038" b="0" i="0" u="none" strike="noStrike" kern="1200" cap="none" spc="-51"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8"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71"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9"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marR="0" lvl="0" indent="0" algn="l" defTabSz="932597" rtl="0" eaLnBrk="1" fontAlgn="auto" latinLnBrk="0" hangingPunct="1">
                    <a:lnSpc>
                      <a:spcPct val="97000"/>
                    </a:lnSpc>
                    <a:spcBef>
                      <a:spcPts val="0"/>
                    </a:spcBef>
                    <a:spcAft>
                      <a:spcPts val="204"/>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p>
                <a:p>
                  <a:pPr marL="116575" marR="0" lvl="0" indent="0" algn="l" defTabSz="932597" rtl="0" eaLnBrk="1" fontAlgn="auto" latinLnBrk="0" hangingPunct="1">
                    <a:lnSpc>
                      <a:spcPct val="97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0"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marL="0" marR="0" lvl="0" indent="0" algn="l" defTabSz="913565" rtl="0" eaLnBrk="1" fontAlgn="auto" latinLnBrk="0" hangingPunct="1">
                <a:lnSpc>
                  <a:spcPct val="90000"/>
                </a:lnSpc>
                <a:spcBef>
                  <a:spcPts val="0"/>
                </a:spcBef>
                <a:spcAft>
                  <a:spcPts val="0"/>
                </a:spcAft>
                <a:buClrTx/>
                <a:buSzTx/>
                <a:buFontTx/>
                <a:buNone/>
                <a:tabLst/>
                <a:defRPr/>
              </a:pPr>
              <a:r>
                <a:rPr kumimoji="0" lang="en-US" sz="816"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2"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3"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marR="0" lvl="0" indent="0" algn="ctr" defTabSz="932597" rtl="0" eaLnBrk="1" fontAlgn="auto" latinLnBrk="0" hangingPunct="1">
                <a:lnSpc>
                  <a:spcPct val="97000"/>
                </a:lnSpc>
                <a:spcBef>
                  <a:spcPts val="0"/>
                </a:spcBef>
                <a:spcAft>
                  <a:spcPts val="0"/>
                </a:spcAft>
                <a:buClrTx/>
                <a:buSzTx/>
                <a:buFontTx/>
                <a:buNone/>
                <a:tabLst/>
                <a:defRPr/>
              </a:pPr>
              <a:endParaRPr kumimoji="0" lang="en-US" sz="1071"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4"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5"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Rectangle 745">
            <a:hlinkClick r:id="rId116"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17"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marL="0" marR="0" lvl="0" indent="0" algn="ctr" defTabSz="932597" rtl="0" eaLnBrk="1" fontAlgn="auto" latinLnBrk="0" hangingPunct="1">
              <a:lnSpc>
                <a:spcPct val="97000"/>
              </a:lnSpc>
              <a:spcBef>
                <a:spcPts val="0"/>
              </a:spcBef>
              <a:spcAft>
                <a:spcPts val="0"/>
              </a:spcAft>
              <a:buClrTx/>
              <a:buSzTx/>
              <a:buFontTx/>
              <a:buNone/>
              <a:tabLst/>
              <a:defRPr/>
            </a:pPr>
            <a:r>
              <a:rPr kumimoji="0" lang="en-US" sz="765"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18"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4314" tIns="62157" rIns="124314" bIns="62157" numCol="1" anchor="t" anchorCtr="0" compatLnSpc="1">
              <a:prstTxWarp prst="textNoShape">
                <a:avLst/>
              </a:prstTxWarp>
            </a:bodyPr>
            <a:lstStyle/>
            <a:p>
              <a:pPr marL="0" marR="0" lvl="0" indent="0" algn="l" defTabSz="621576" rtl="0" eaLnBrk="1" fontAlgn="auto" latinLnBrk="0" hangingPunct="1">
                <a:lnSpc>
                  <a:spcPct val="100000"/>
                </a:lnSpc>
                <a:spcBef>
                  <a:spcPts val="0"/>
                </a:spcBef>
                <a:spcAft>
                  <a:spcPts val="0"/>
                </a:spcAft>
                <a:buClrTx/>
                <a:buSzTx/>
                <a:buFontTx/>
                <a:buNone/>
                <a:tabLst/>
                <a:defRPr/>
              </a:pPr>
              <a:endParaRPr kumimoji="0" lang="en-US" sz="2447"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A2C7C526-9E0F-4B0B-A850-9E203154E7E7}"/>
              </a:ext>
            </a:extLst>
          </p:cNvPr>
          <p:cNvGrpSpPr/>
          <p:nvPr/>
        </p:nvGrpSpPr>
        <p:grpSpPr>
          <a:xfrm>
            <a:off x="8856316" y="5974513"/>
            <a:ext cx="1342949" cy="238534"/>
            <a:chOff x="8682587" y="5857898"/>
            <a:chExt cx="1316736" cy="233878"/>
          </a:xfrm>
        </p:grpSpPr>
        <p:sp>
          <p:nvSpPr>
            <p:cNvPr id="645" name="Rectangle 644">
              <a:hlinkClick r:id="rId119" tooltip="Microsoft Defender ATP extends Azure Information Protection (AIP) discovery/reporting of labeled data. Microsoft Defender ATP also extends Cloud Discovery for Microsoft Cloud App Security beyond your corporate network."/>
              <a:extLst>
                <a:ext uri="{FF2B5EF4-FFF2-40B4-BE49-F238E27FC236}">
                  <a16:creationId xmlns:a16="http://schemas.microsoft.com/office/drawing/2014/main" id="{E3813751-BF0D-49EF-8E88-30533ACC6D49}"/>
                </a:ext>
              </a:extLst>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5173" rIns="0"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816"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p>
          </p:txBody>
        </p:sp>
        <p:pic>
          <p:nvPicPr>
            <p:cNvPr id="701" name="Picture 700">
              <a:extLst>
                <a:ext uri="{FF2B5EF4-FFF2-40B4-BE49-F238E27FC236}">
                  <a16:creationId xmlns:a16="http://schemas.microsoft.com/office/drawing/2014/main" id="{6F6147E3-349A-4872-88D0-1EA6EA0BE6AF}"/>
                </a:ext>
              </a:extLst>
            </p:cNvPr>
            <p:cNvPicPr>
              <a:picLocks noChangeAspect="1"/>
            </p:cNvPicPr>
            <p:nvPr/>
          </p:nvPicPr>
          <p:blipFill>
            <a:blip r:embed="rId10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a:extLst>
              <a:ext uri="{FF2B5EF4-FFF2-40B4-BE49-F238E27FC236}">
                <a16:creationId xmlns:a16="http://schemas.microsoft.com/office/drawing/2014/main" id="{04F3A795-2D27-4AEB-B13B-555D2C01143D}"/>
              </a:ext>
            </a:extLst>
          </p:cNvPr>
          <p:cNvGrpSpPr/>
          <p:nvPr/>
        </p:nvGrpSpPr>
        <p:grpSpPr>
          <a:xfrm>
            <a:off x="4964326" y="3243565"/>
            <a:ext cx="540570" cy="297222"/>
            <a:chOff x="13506469" y="2041633"/>
            <a:chExt cx="530019" cy="291421"/>
          </a:xfrm>
        </p:grpSpPr>
        <p:sp>
          <p:nvSpPr>
            <p:cNvPr id="769" name="Rectangle 768">
              <a:hlinkClick r:id="rId120" tooltip="Azure Firewall is a managed, cloud-based network security service that protects your Azure Virtual Network resources. It is a fully stateful firewall as a service with built-in high availability and unrestricted cloud scalability. "/>
              <a:extLst>
                <a:ext uri="{FF2B5EF4-FFF2-40B4-BE49-F238E27FC236}">
                  <a16:creationId xmlns:a16="http://schemas.microsoft.com/office/drawing/2014/main" id="{D530773A-7363-49F0-BE5C-D8AFA6187932}"/>
                </a:ext>
              </a:extLst>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p>
          </p:txBody>
        </p:sp>
        <p:grpSp>
          <p:nvGrpSpPr>
            <p:cNvPr id="708" name="Group 707">
              <a:extLst>
                <a:ext uri="{FF2B5EF4-FFF2-40B4-BE49-F238E27FC236}">
                  <a16:creationId xmlns:a16="http://schemas.microsoft.com/office/drawing/2014/main" id="{A242CD45-ED2D-4659-96FD-2D3F4C834E05}"/>
                </a:ext>
              </a:extLst>
            </p:cNvPr>
            <p:cNvGrpSpPr/>
            <p:nvPr/>
          </p:nvGrpSpPr>
          <p:grpSpPr>
            <a:xfrm>
              <a:off x="13539555" y="2073977"/>
              <a:ext cx="144580" cy="106614"/>
              <a:chOff x="4787760" y="956202"/>
              <a:chExt cx="587793" cy="433438"/>
            </a:xfrm>
          </p:grpSpPr>
          <p:sp>
            <p:nvSpPr>
              <p:cNvPr id="724" name="cloud">
                <a:extLst>
                  <a:ext uri="{FF2B5EF4-FFF2-40B4-BE49-F238E27FC236}">
                    <a16:creationId xmlns:a16="http://schemas.microsoft.com/office/drawing/2014/main" id="{BC3143E0-B8B1-45DE-BA86-680A06C24607}"/>
                  </a:ext>
                </a:extLst>
              </p:cNvPr>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35" name="Graphic 734">
                <a:extLst>
                  <a:ext uri="{FF2B5EF4-FFF2-40B4-BE49-F238E27FC236}">
                    <a16:creationId xmlns:a16="http://schemas.microsoft.com/office/drawing/2014/main" id="{67CF9900-E23B-48DC-BEBB-FD647B99821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4787760" y="1112170"/>
                <a:ext cx="371613" cy="277470"/>
              </a:xfrm>
              <a:prstGeom prst="rect">
                <a:avLst/>
              </a:prstGeom>
            </p:spPr>
          </p:pic>
        </p:grpSp>
      </p:grpSp>
      <p:grpSp>
        <p:nvGrpSpPr>
          <p:cNvPr id="89" name="Group 88">
            <a:extLst>
              <a:ext uri="{FF2B5EF4-FFF2-40B4-BE49-F238E27FC236}">
                <a16:creationId xmlns:a16="http://schemas.microsoft.com/office/drawing/2014/main" id="{4465F1F2-4939-4FDA-8D73-E00EFA7ED84D}"/>
              </a:ext>
            </a:extLst>
          </p:cNvPr>
          <p:cNvGrpSpPr/>
          <p:nvPr/>
        </p:nvGrpSpPr>
        <p:grpSpPr>
          <a:xfrm>
            <a:off x="257818" y="651965"/>
            <a:ext cx="4344447" cy="206179"/>
            <a:chOff x="245070" y="633743"/>
            <a:chExt cx="4259648" cy="202155"/>
          </a:xfrm>
        </p:grpSpPr>
        <p:sp>
          <p:nvSpPr>
            <p:cNvPr id="840" name="Rectangle 839">
              <a:hlinkClick r:id="rId123"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98C0312-CF26-4524-9F61-4F4BAACF07EA}"/>
                </a:ext>
              </a:extLst>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18"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18"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a:extLst>
                <a:ext uri="{FF2B5EF4-FFF2-40B4-BE49-F238E27FC236}">
                  <a16:creationId xmlns:a16="http://schemas.microsoft.com/office/drawing/2014/main" id="{7962A02D-5D4F-4242-B580-B17D536E5210}"/>
                </a:ext>
              </a:extLst>
            </p:cNvPr>
            <p:cNvPicPr>
              <a:picLocks noChangeAspect="1"/>
            </p:cNvPicPr>
            <p:nvPr/>
          </p:nvPicPr>
          <p:blipFill>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a:extLst>
              <a:ext uri="{FF2B5EF4-FFF2-40B4-BE49-F238E27FC236}">
                <a16:creationId xmlns:a16="http://schemas.microsoft.com/office/drawing/2014/main" id="{EBC58AFE-2EE4-471B-8354-21EEE0535CB8}"/>
              </a:ext>
            </a:extLst>
          </p:cNvPr>
          <p:cNvCxnSpPr>
            <a:cxnSpLocks/>
            <a:stCxn id="476" idx="1"/>
          </p:cNvCxnSpPr>
          <p:nvPr/>
        </p:nvCxnSpPr>
        <p:spPr>
          <a:xfrm flipH="1">
            <a:off x="8754458" y="2421945"/>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2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5"/>
            <a:srcRect l="22948" t="1" b="1811"/>
            <a:stretch/>
          </p:blipFill>
          <p:spPr>
            <a:xfrm flipV="1">
              <a:off x="9764127" y="1889446"/>
              <a:ext cx="268951" cy="108569"/>
            </a:xfrm>
            <a:prstGeom prst="rect">
              <a:avLst/>
            </a:prstGeom>
          </p:spPr>
        </p:pic>
      </p:grpSp>
      <p:cxnSp>
        <p:nvCxnSpPr>
          <p:cNvPr id="801" name="Connector: Elbow 799">
            <a:extLst>
              <a:ext uri="{FF2B5EF4-FFF2-40B4-BE49-F238E27FC236}">
                <a16:creationId xmlns:a16="http://schemas.microsoft.com/office/drawing/2014/main" id="{534A5B55-A93C-4957-BE11-63AE55D15F9D}"/>
              </a:ext>
            </a:extLst>
          </p:cNvPr>
          <p:cNvCxnSpPr>
            <a:cxnSpLocks/>
          </p:cNvCxnSpPr>
          <p:nvPr/>
        </p:nvCxnSpPr>
        <p:spPr>
          <a:xfrm flipH="1">
            <a:off x="8762504" y="5750359"/>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126"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128"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18"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129"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alt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16"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127" cstate="print">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130" cstate="print">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a:extLst>
              <a:ext uri="{FF2B5EF4-FFF2-40B4-BE49-F238E27FC236}">
                <a16:creationId xmlns:a16="http://schemas.microsoft.com/office/drawing/2014/main" id="{AFF7A3C5-A5EE-417B-898D-860ABAD21B20}"/>
              </a:ext>
            </a:extLst>
          </p:cNvPr>
          <p:cNvCxnSpPr>
            <a:cxnSpLocks/>
          </p:cNvCxnSpPr>
          <p:nvPr/>
        </p:nvCxnSpPr>
        <p:spPr>
          <a:xfrm flipH="1">
            <a:off x="8754458" y="4635716"/>
            <a:ext cx="112339"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31"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1" tooltip="Office 365 DLP capabilities including Outlook Policy Tips, rule application via Exchange Transport rules, automatic protection via SharePoint location, and more. "/>
                  </a:rPr>
                  <a:t>Data Loss Protection</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2"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6575" marR="0" lvl="0" indent="-116575"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33"/>
                  </a:rPr>
                  <a:t>eDiscovery</a:t>
                </a:r>
                <a:endParaRPr kumimoji="0" lang="en-US" sz="765"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34"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5" name="Rectangle 574">
            <a:extLst>
              <a:ext uri="{FF2B5EF4-FFF2-40B4-BE49-F238E27FC236}">
                <a16:creationId xmlns:a16="http://schemas.microsoft.com/office/drawing/2014/main" id="{20CEB19A-55EE-424D-B0DB-D664A591C27E}"/>
              </a:ext>
            </a:extLst>
          </p:cNvPr>
          <p:cNvSpPr/>
          <p:nvPr/>
        </p:nvSpPr>
        <p:spPr>
          <a:xfrm rot="16200000">
            <a:off x="7921369" y="3307911"/>
            <a:ext cx="1672090"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marR="0" lvl="0" indent="0" algn="ctr" defTabSz="932597" rtl="0" eaLnBrk="1" fontAlgn="auto" latinLnBrk="0" hangingPunct="1">
              <a:lnSpc>
                <a:spcPct val="97000"/>
              </a:lnSpc>
              <a:spcBef>
                <a:spcPts val="0"/>
              </a:spcBef>
              <a:spcAft>
                <a:spcPts val="0"/>
              </a:spcAft>
              <a:buClrTx/>
              <a:buSzTx/>
              <a:buFontTx/>
              <a:buNone/>
              <a:tabLst/>
              <a:defRPr/>
            </a:pPr>
            <a:r>
              <a:rPr kumimoji="0" lang="en-US" sz="816"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681" name="Rectangle 680">
            <a:hlinkClick r:id="rId135" tooltip="A managed hunting service built into Defender ATP that provides Security Operation Centers (SOCs) with expert level monitoring and analysis to help them ensure that critical threats in their unique environments don’t get missed."/>
            <a:extLst>
              <a:ext uri="{FF2B5EF4-FFF2-40B4-BE49-F238E27FC236}">
                <a16:creationId xmlns:a16="http://schemas.microsoft.com/office/drawing/2014/main" id="{EB32521C-51E7-4D9F-9F0C-DC1E8A942E7A}"/>
              </a:ext>
            </a:extLst>
          </p:cNvPr>
          <p:cNvSpPr/>
          <p:nvPr/>
        </p:nvSpPr>
        <p:spPr>
          <a:xfrm>
            <a:off x="262396" y="411277"/>
            <a:ext cx="1549114"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233149" marR="0" lvl="0" indent="0" algn="l" defTabSz="932597" rtl="0" eaLnBrk="1" fontAlgn="auto" latinLnBrk="0" hangingPunct="1">
              <a:lnSpc>
                <a:spcPct val="97000"/>
              </a:lnSpc>
              <a:spcBef>
                <a:spcPts val="0"/>
              </a:spcBef>
              <a:spcAft>
                <a:spcPts val="0"/>
              </a:spcAft>
              <a:buClrTx/>
              <a:buSzTx/>
              <a:buFontTx/>
              <a:buNone/>
              <a:tabLst/>
              <a:defRPr/>
            </a:pP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p>
        </p:txBody>
      </p:sp>
      <p:sp>
        <p:nvSpPr>
          <p:cNvPr id="682" name="Rectangle 681">
            <a:hlinkClick r:id="rId136"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CE75BF59-DD48-421D-AC3B-603DB7F3709C}"/>
              </a:ext>
            </a:extLst>
          </p:cNvPr>
          <p:cNvSpPr/>
          <p:nvPr/>
        </p:nvSpPr>
        <p:spPr>
          <a:xfrm>
            <a:off x="1898220" y="407651"/>
            <a:ext cx="2712714"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74862" marR="0" lvl="0" indent="0" algn="l" defTabSz="932597" rtl="0" eaLnBrk="1" fontAlgn="auto" latinLnBrk="0" hangingPunct="1">
              <a:lnSpc>
                <a:spcPct val="97000"/>
              </a:lnSpc>
              <a:spcBef>
                <a:spcPts val="0"/>
              </a:spcBef>
              <a:spcAft>
                <a:spcPts val="0"/>
              </a:spcAft>
              <a:buClrTx/>
              <a:buSzTx/>
              <a:buFontTx/>
              <a:buNone/>
              <a:tabLst/>
              <a:defRPr/>
            </a:pP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67"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67"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p>
        </p:txBody>
      </p:sp>
      <p:sp>
        <p:nvSpPr>
          <p:cNvPr id="784" name="people_4" title="Icon of a person">
            <a:extLst>
              <a:ext uri="{FF2B5EF4-FFF2-40B4-BE49-F238E27FC236}">
                <a16:creationId xmlns:a16="http://schemas.microsoft.com/office/drawing/2014/main" id="{81F005B1-72FA-4BF3-A087-3CD7A5B1BA30}"/>
              </a:ext>
            </a:extLst>
          </p:cNvPr>
          <p:cNvSpPr>
            <a:spLocks noChangeAspect="1" noEditPoints="1"/>
          </p:cNvSpPr>
          <p:nvPr/>
        </p:nvSpPr>
        <p:spPr bwMode="auto">
          <a:xfrm>
            <a:off x="341564" y="444412"/>
            <a:ext cx="107564" cy="12025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799" name="people_4" title="Icon of a person">
            <a:extLst>
              <a:ext uri="{FF2B5EF4-FFF2-40B4-BE49-F238E27FC236}">
                <a16:creationId xmlns:a16="http://schemas.microsoft.com/office/drawing/2014/main" id="{2BB0F73F-3913-493E-A858-EA487583F964}"/>
              </a:ext>
            </a:extLst>
          </p:cNvPr>
          <p:cNvSpPr>
            <a:spLocks noChangeAspect="1" noEditPoints="1"/>
          </p:cNvSpPr>
          <p:nvPr/>
        </p:nvSpPr>
        <p:spPr bwMode="auto">
          <a:xfrm>
            <a:off x="1957428" y="440785"/>
            <a:ext cx="107564" cy="12025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8918577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2677656"/>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ID: The Azure Security Benchmark ID that corresponds to the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CIS Controls v7.1 ID(s): The CIS Controls v7.1 control(s) that correspond to this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NIST SP 800-53 r4 ID(s): The NIST SP 800-53 r4 (moderate) control(s) that correspond to this recommendation.</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Details: The rationale for the recommendation and links to guidance on how to implement it. If the recommendation is supported by Azure Security Center, that information will also be listed.</a:t>
            </a:r>
          </a:p>
        </p:txBody>
      </p:sp>
    </p:spTree>
    <p:extLst>
      <p:ext uri="{BB962C8B-B14F-4D97-AF65-F5344CB8AC3E}">
        <p14:creationId xmlns:p14="http://schemas.microsoft.com/office/powerpoint/2010/main" val="32927836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3108543"/>
          </a:xfrm>
          <a:prstGeom prst="rect">
            <a:avLst/>
          </a:prstGeom>
          <a:noFill/>
        </p:spPr>
        <p:txBody>
          <a:bodyPr wrap="square">
            <a:spAutoFit/>
          </a:bodyPr>
          <a:lstStyle/>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Responsibility: </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Whether the customer, the service-provider, or both are responsible for implementing this recommendation. Security responsibilities are shared in the public cloud. Some security controls are only available to the cloud service provider and therefore the provider is responsible for addressing those. These are general observations – for some individual services, the responsibility will be different from what is listed in the Azure Security Benchmark. Those differences are described in the baseline recommendations for the individual service.</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Customer Security Stakeholders: </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The security functions at the customer organization who may be accountable, responsible, or consulted for the respective control. It may be different from organization to organization depending on your company’s security organization structure, and the roles and responsibilities you set up related to Azure security.</a:t>
            </a:r>
          </a:p>
        </p:txBody>
      </p:sp>
    </p:spTree>
    <p:extLst>
      <p:ext uri="{BB962C8B-B14F-4D97-AF65-F5344CB8AC3E}">
        <p14:creationId xmlns:p14="http://schemas.microsoft.com/office/powerpoint/2010/main" val="36760202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354742" y="5962554"/>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Azure Security Benchmark </a:t>
            </a:r>
          </a:p>
        </p:txBody>
      </p:sp>
      <p:sp>
        <p:nvSpPr>
          <p:cNvPr id="2" name="TextBox 1">
            <a:extLst>
              <a:ext uri="{FF2B5EF4-FFF2-40B4-BE49-F238E27FC236}">
                <a16:creationId xmlns:a16="http://schemas.microsoft.com/office/drawing/2014/main" id="{817F9051-A114-46B5-8AE4-1DF6795D38FF}"/>
              </a:ext>
            </a:extLst>
          </p:cNvPr>
          <p:cNvSpPr txBox="1"/>
          <p:nvPr/>
        </p:nvSpPr>
        <p:spPr>
          <a:xfrm>
            <a:off x="4473273" y="932579"/>
            <a:ext cx="7901607" cy="1815882"/>
          </a:xfrm>
          <a:prstGeom prst="rect">
            <a:avLst/>
          </a:prstGeom>
          <a:noFill/>
        </p:spPr>
        <p:txBody>
          <a:bodyPr wrap="square">
            <a:spAutoFit/>
          </a:bodyPr>
          <a:lstStyle/>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NEU!</a:t>
            </a: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Azure Security Center January 2021 Update:</a:t>
            </a:r>
          </a:p>
          <a:p>
            <a:pPr marL="466299" marR="0" lvl="1"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a:t>
            </a:r>
            <a:r>
              <a:rPr kumimoji="0" lang="en-US" sz="1400" b="0" i="0" u="none" strike="noStrike" kern="1200" cap="none" spc="0" normalizeH="0" baseline="0" noProof="0" err="1">
                <a:ln>
                  <a:noFill/>
                </a:ln>
                <a:solidFill>
                  <a:srgbClr val="24292E"/>
                </a:solidFill>
                <a:effectLst/>
                <a:uLnTx/>
                <a:uFillTx/>
                <a:latin typeface="Segoe UI"/>
                <a:ea typeface="+mn-ea"/>
                <a:cs typeface="+mn-cs"/>
              </a:rPr>
              <a:t>infach</a:t>
            </a:r>
            <a:r>
              <a:rPr kumimoji="0" lang="en-US" sz="1400" b="0" i="0" u="none" strike="noStrike" kern="1200" cap="none" spc="0" normalizeH="0" baseline="0" noProof="0">
                <a:ln>
                  <a:noFill/>
                </a:ln>
                <a:solidFill>
                  <a:srgbClr val="24292E"/>
                </a:solidFill>
                <a:effectLst/>
                <a:uLnTx/>
                <a:uFillTx/>
                <a:latin typeface="Segoe UI"/>
                <a:ea typeface="+mn-ea"/>
                <a:cs typeface="+mn-cs"/>
              </a:rPr>
              <a:t> </a:t>
            </a:r>
            <a:r>
              <a:rPr kumimoji="0" lang="en-US" sz="1400" b="0" i="0" u="none" strike="noStrike" kern="1200" cap="none" spc="0" normalizeH="0" baseline="0" noProof="0" err="1">
                <a:ln>
                  <a:noFill/>
                </a:ln>
                <a:solidFill>
                  <a:srgbClr val="24292E"/>
                </a:solidFill>
                <a:effectLst/>
                <a:uLnTx/>
                <a:uFillTx/>
                <a:latin typeface="Segoe UI"/>
                <a:ea typeface="+mn-ea"/>
                <a:cs typeface="+mn-cs"/>
              </a:rPr>
              <a:t>nutzen</a:t>
            </a:r>
            <a:r>
              <a:rPr kumimoji="0" lang="en-US" sz="1400" b="0" i="0" u="none" strike="noStrike" kern="1200" cap="none" spc="0" normalizeH="0" baseline="0" noProof="0">
                <a:ln>
                  <a:noFill/>
                </a:ln>
                <a:solidFill>
                  <a:srgbClr val="24292E"/>
                </a:solidFill>
                <a:effectLst/>
                <a:uLnTx/>
                <a:uFillTx/>
                <a:latin typeface="Segoe UI"/>
                <a:ea typeface="+mn-ea"/>
                <a:cs typeface="+mn-cs"/>
              </a:rPr>
              <a:t>: </a:t>
            </a:r>
            <a:r>
              <a:rPr kumimoji="0" lang="en-US" sz="1400" b="0" i="0" u="none" strike="noStrike" kern="1200" cap="none" spc="0" normalizeH="0" baseline="0" noProof="0" err="1">
                <a:ln>
                  <a:noFill/>
                </a:ln>
                <a:solidFill>
                  <a:srgbClr val="24292E"/>
                </a:solidFill>
                <a:effectLst/>
                <a:uLnTx/>
                <a:uFillTx/>
                <a:latin typeface="Segoe UI"/>
                <a:ea typeface="+mn-ea"/>
                <a:cs typeface="+mn-cs"/>
              </a:rPr>
              <a:t>eine</a:t>
            </a:r>
            <a:r>
              <a:rPr kumimoji="0" lang="en-US" sz="1400" b="0" i="0" u="none" strike="noStrike" kern="1200" cap="none" spc="0" normalizeH="0" baseline="0" noProof="0">
                <a:ln>
                  <a:noFill/>
                </a:ln>
                <a:solidFill>
                  <a:srgbClr val="24292E"/>
                </a:solidFill>
                <a:effectLst/>
                <a:uLnTx/>
                <a:uFillTx/>
                <a:latin typeface="Segoe UI"/>
                <a:ea typeface="+mn-ea"/>
                <a:cs typeface="+mn-cs"/>
              </a:rPr>
              <a:t> Default-Policy für Azure Security Benchmark + Vulnerability assessment für on-premise &amp; multi-cloud</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p:txBody>
      </p:sp>
      <p:pic>
        <p:nvPicPr>
          <p:cNvPr id="1026" name="Picture 2" descr="Azure Security Center's regulatory compliance dashboard showing the Azure Security Benchmark">
            <a:extLst>
              <a:ext uri="{FF2B5EF4-FFF2-40B4-BE49-F238E27FC236}">
                <a16:creationId xmlns:a16="http://schemas.microsoft.com/office/drawing/2014/main" id="{44BBE6E2-91FF-41D1-B954-BACC7EAF5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3273" y="2482288"/>
            <a:ext cx="7963202" cy="365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2550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5" name="TextBox 4">
            <a:extLst>
              <a:ext uri="{FF2B5EF4-FFF2-40B4-BE49-F238E27FC236}">
                <a16:creationId xmlns:a16="http://schemas.microsoft.com/office/drawing/2014/main" id="{DD18CACC-F110-4587-936E-4ED4959695C7}"/>
              </a:ext>
            </a:extLst>
          </p:cNvPr>
          <p:cNvSpPr txBox="1"/>
          <p:nvPr/>
        </p:nvSpPr>
        <p:spPr>
          <a:xfrm>
            <a:off x="261398" y="5671658"/>
            <a:ext cx="3575899" cy="97129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What's new in Azure Security Center?</a:t>
            </a:r>
          </a:p>
        </p:txBody>
      </p:sp>
      <p:sp>
        <p:nvSpPr>
          <p:cNvPr id="2" name="TextBox 1">
            <a:extLst>
              <a:ext uri="{FF2B5EF4-FFF2-40B4-BE49-F238E27FC236}">
                <a16:creationId xmlns:a16="http://schemas.microsoft.com/office/drawing/2014/main" id="{817F9051-A114-46B5-8AE4-1DF6795D38FF}"/>
              </a:ext>
            </a:extLst>
          </p:cNvPr>
          <p:cNvSpPr txBox="1"/>
          <p:nvPr/>
        </p:nvSpPr>
        <p:spPr>
          <a:xfrm>
            <a:off x="4551934" y="1574347"/>
            <a:ext cx="7623143" cy="3970318"/>
          </a:xfrm>
          <a:prstGeom prst="rect">
            <a:avLst/>
          </a:prstGeom>
          <a:noFill/>
        </p:spPr>
        <p:txBody>
          <a:bodyPr wrap="square">
            <a:spAutoFit/>
          </a:bodyPr>
          <a:lstStyle/>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Vulnerability assessment for on-premise and multi-cloud machines is released for General Availability (GA).</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Multi-cloud connectors are released for General Availability (GA).</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35 preview recommendations added to increase coverage of Azure Security Benchmark</a:t>
            </a:r>
          </a:p>
          <a:p>
            <a:pPr marL="466299" marR="0" lvl="1"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"Not applicable" resources now reported as "Compliant" in Azure Policy assessments</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Export weekly snapshots of secure score and regulatory compliance data with continuous export (preview)</a:t>
            </a: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400"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597"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400" b="0" i="0" u="none" strike="noStrike" kern="1200" cap="none" spc="0" normalizeH="0" baseline="0" noProof="0">
                <a:ln>
                  <a:noFill/>
                </a:ln>
                <a:solidFill>
                  <a:srgbClr val="24292E"/>
                </a:solidFill>
                <a:effectLst/>
                <a:uLnTx/>
                <a:uFillTx/>
                <a:latin typeface="Segoe UI"/>
                <a:ea typeface="+mn-ea"/>
                <a:cs typeface="+mn-cs"/>
              </a:rPr>
              <a:t>…</a:t>
            </a:r>
          </a:p>
        </p:txBody>
      </p:sp>
      <p:pic>
        <p:nvPicPr>
          <p:cNvPr id="2050" name="Picture 2" descr="Add AWS account button on Security Center's multi cloud connectors page">
            <a:extLst>
              <a:ext uri="{FF2B5EF4-FFF2-40B4-BE49-F238E27FC236}">
                <a16:creationId xmlns:a16="http://schemas.microsoft.com/office/drawing/2014/main" id="{619077C9-57FC-4563-9F86-FD01B46AD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2921" y="2590472"/>
            <a:ext cx="5254452" cy="106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66506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Security governance and compliance</a:t>
            </a:r>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3029372" y="3190757"/>
            <a:ext cx="5863609" cy="677108"/>
          </a:xfrm>
        </p:spPr>
        <p:txBody>
          <a:bodyPr/>
          <a:lstStyle/>
          <a:p>
            <a:r>
              <a:rPr lang="en-US" sz="3200"/>
              <a:t>Encryption &amp; Key Management</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3"/>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1805681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descr="Ein Bild, das Text, Screenshot, blau, Schrank enthält.&#10;&#10;Automatisch generierte Beschreibung">
            <a:extLst>
              <a:ext uri="{FF2B5EF4-FFF2-40B4-BE49-F238E27FC236}">
                <a16:creationId xmlns:a16="http://schemas.microsoft.com/office/drawing/2014/main" id="{45743C35-3808-4599-8380-3CBDB1AC1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454193" cy="6994525"/>
          </a:xfrm>
          <a:prstGeom prst="rect">
            <a:avLst/>
          </a:prstGeom>
          <a:noFill/>
        </p:spPr>
      </p:pic>
      <p:pic>
        <p:nvPicPr>
          <p:cNvPr id="8" name="Grafik 7" descr="Ein Bild, das Text, Screenshot, draußen, blau enthält.&#10;&#10;Automatisch generierte Beschreibung">
            <a:extLst>
              <a:ext uri="{FF2B5EF4-FFF2-40B4-BE49-F238E27FC236}">
                <a16:creationId xmlns:a16="http://schemas.microsoft.com/office/drawing/2014/main" id="{8AD6D230-A4CF-4052-BE4F-D01E43E28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462872" cy="6923314"/>
          </a:xfrm>
          <a:prstGeom prst="rect">
            <a:avLst/>
          </a:prstGeom>
        </p:spPr>
      </p:pic>
      <p:pic>
        <p:nvPicPr>
          <p:cNvPr id="10" name="Grafik 9">
            <a:extLst>
              <a:ext uri="{FF2B5EF4-FFF2-40B4-BE49-F238E27FC236}">
                <a16:creationId xmlns:a16="http://schemas.microsoft.com/office/drawing/2014/main" id="{3FFDF7A6-4D2A-4A47-BF82-6E60F7707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604"/>
            <a:ext cx="12504141" cy="6923314"/>
          </a:xfrm>
          <a:prstGeom prst="rect">
            <a:avLst/>
          </a:prstGeom>
        </p:spPr>
      </p:pic>
      <p:pic>
        <p:nvPicPr>
          <p:cNvPr id="12" name="Grafik 11">
            <a:extLst>
              <a:ext uri="{FF2B5EF4-FFF2-40B4-BE49-F238E27FC236}">
                <a16:creationId xmlns:a16="http://schemas.microsoft.com/office/drawing/2014/main" id="{B552F711-D1B9-4191-8622-91016071D3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2495842" cy="6994524"/>
          </a:xfrm>
          <a:prstGeom prst="rect">
            <a:avLst/>
          </a:prstGeom>
        </p:spPr>
      </p:pic>
      <p:sp>
        <p:nvSpPr>
          <p:cNvPr id="15" name="Textfeld 14">
            <a:extLst>
              <a:ext uri="{FF2B5EF4-FFF2-40B4-BE49-F238E27FC236}">
                <a16:creationId xmlns:a16="http://schemas.microsoft.com/office/drawing/2014/main" id="{27645D96-F386-4A13-B999-EFAE373B6732}"/>
              </a:ext>
            </a:extLst>
          </p:cNvPr>
          <p:cNvSpPr txBox="1"/>
          <p:nvPr/>
        </p:nvSpPr>
        <p:spPr>
          <a:xfrm>
            <a:off x="8360229" y="2316480"/>
            <a:ext cx="1619794" cy="1292662"/>
          </a:xfrm>
          <a:prstGeom prst="rect">
            <a:avLst/>
          </a:prstGeom>
          <a:solidFill>
            <a:schemeClr val="bg1"/>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de-DE" sz="24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SQL &amp; </a:t>
            </a:r>
            <a:r>
              <a:rPr kumimoji="0" lang="de-DE" sz="2400" b="0" i="0" u="none" strike="noStrike" kern="1200" cap="none" spc="0" normalizeH="0" baseline="0" noProof="0" err="1">
                <a:ln>
                  <a:noFill/>
                </a:ln>
                <a:gradFill>
                  <a:gsLst>
                    <a:gs pos="2917">
                      <a:srgbClr val="3C3C41"/>
                    </a:gs>
                    <a:gs pos="30000">
                      <a:srgbClr val="3C3C41"/>
                    </a:gs>
                  </a:gsLst>
                  <a:lin ang="5400000" scaled="0"/>
                </a:gradFill>
                <a:effectLst/>
                <a:uLnTx/>
                <a:uFillTx/>
                <a:latin typeface="Segoe UI"/>
                <a:ea typeface="+mn-ea"/>
                <a:cs typeface="+mn-cs"/>
              </a:rPr>
              <a:t>Cosmos</a:t>
            </a:r>
            <a:r>
              <a:rPr kumimoji="0" lang="de-DE" sz="24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 DB</a:t>
            </a:r>
          </a:p>
        </p:txBody>
      </p:sp>
    </p:spTree>
    <p:extLst>
      <p:ext uri="{BB962C8B-B14F-4D97-AF65-F5344CB8AC3E}">
        <p14:creationId xmlns:p14="http://schemas.microsoft.com/office/powerpoint/2010/main" val="4120536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r>
              <a:rPr lang="en-US"/>
              <a:t>Disaster recovery and backup</a:t>
            </a:r>
            <a:br>
              <a:rPr lang="en-US"/>
            </a:br>
            <a:r>
              <a:rPr lang="en-US" sz="2040">
                <a:solidFill>
                  <a:schemeClr val="accent3"/>
                </a:solidFill>
                <a:latin typeface="+mn-lt"/>
              </a:rPr>
              <a:t>You need both</a:t>
            </a:r>
          </a:p>
        </p:txBody>
      </p:sp>
      <p:grpSp>
        <p:nvGrpSpPr>
          <p:cNvPr id="19" name="Group 18">
            <a:extLst>
              <a:ext uri="{FF2B5EF4-FFF2-40B4-BE49-F238E27FC236}">
                <a16:creationId xmlns:a16="http://schemas.microsoft.com/office/drawing/2014/main" id="{EFAE7E39-1D3F-4087-80C7-F6D247E16AEE}"/>
              </a:ext>
              <a:ext uri="{C183D7F6-B498-43B3-948B-1728B52AA6E4}">
                <adec:decorative xmlns:adec="http://schemas.microsoft.com/office/drawing/2017/decorative" val="1"/>
              </a:ext>
            </a:extLst>
          </p:cNvPr>
          <p:cNvGrpSpPr/>
          <p:nvPr/>
        </p:nvGrpSpPr>
        <p:grpSpPr>
          <a:xfrm>
            <a:off x="3398272" y="2068015"/>
            <a:ext cx="5532162" cy="1256843"/>
            <a:chOff x="3331077" y="1967782"/>
            <a:chExt cx="5424181" cy="1232311"/>
          </a:xfrm>
        </p:grpSpPr>
        <p:sp>
          <p:nvSpPr>
            <p:cNvPr id="77" name="TextBox 76"/>
            <p:cNvSpPr txBox="1"/>
            <p:nvPr/>
          </p:nvSpPr>
          <p:spPr>
            <a:xfrm>
              <a:off x="3331077" y="2369096"/>
              <a:ext cx="5424181" cy="830997"/>
            </a:xfrm>
            <a:prstGeom prst="rect">
              <a:avLst/>
            </a:prstGeom>
            <a:noFill/>
          </p:spPr>
          <p:txBody>
            <a:bodyPr wrap="square" lIns="0" tIns="0" rIns="0" bIns="0" rtlCol="0">
              <a:spAutoFit/>
            </a:bodyPr>
            <a:lstStyle/>
            <a:p>
              <a:pPr defTabSz="932418">
                <a:lnSpc>
                  <a:spcPct val="90000"/>
                </a:lnSpc>
              </a:pPr>
              <a:r>
                <a:rPr lang="en-US" sz="2000">
                  <a:solidFill>
                    <a:prstClr val="white"/>
                  </a:solidFill>
                  <a:latin typeface="Segoe UI" panose="020B0502040204020203" pitchFamily="34" charset="0"/>
                  <a:cs typeface="Segoe UI" panose="020B0502040204020203" pitchFamily="34" charset="0"/>
                </a:rPr>
                <a:t>When your applications have a catastrophic failure, quickly recover and run them in Azure</a:t>
              </a:r>
              <a:br>
                <a:rPr lang="en-US" sz="2000">
                  <a:solidFill>
                    <a:prstClr val="white"/>
                  </a:solidFill>
                  <a:latin typeface="Segoe UI" panose="020B0502040204020203" pitchFamily="34" charset="0"/>
                  <a:cs typeface="Segoe UI" panose="020B0502040204020203" pitchFamily="34" charset="0"/>
                </a:rPr>
              </a:br>
              <a:r>
                <a:rPr lang="en-US" sz="2000">
                  <a:solidFill>
                    <a:prstClr val="white"/>
                  </a:solidFill>
                  <a:latin typeface="Segoe UI" panose="020B0502040204020203" pitchFamily="34" charset="0"/>
                  <a:cs typeface="Segoe UI" panose="020B0502040204020203" pitchFamily="34" charset="0"/>
                </a:rPr>
                <a:t>or a secondary datacenter</a:t>
              </a:r>
            </a:p>
          </p:txBody>
        </p:sp>
        <p:sp>
          <p:nvSpPr>
            <p:cNvPr id="2" name="Rectangle 1">
              <a:extLst>
                <a:ext uri="{FF2B5EF4-FFF2-40B4-BE49-F238E27FC236}">
                  <a16:creationId xmlns:a16="http://schemas.microsoft.com/office/drawing/2014/main" id="{F6D87080-C69E-480D-BECD-4C78757D197D}"/>
                </a:ext>
              </a:extLst>
            </p:cNvPr>
            <p:cNvSpPr/>
            <p:nvPr/>
          </p:nvSpPr>
          <p:spPr>
            <a:xfrm>
              <a:off x="3331077" y="1967782"/>
              <a:ext cx="2001895" cy="307777"/>
            </a:xfrm>
            <a:prstGeom prst="rect">
              <a:avLst/>
            </a:prstGeom>
          </p:spPr>
          <p:txBody>
            <a:bodyPr wrap="none" lIns="0" tIns="0" rIns="0" bIns="0">
              <a:spAutoFit/>
            </a:bodyPr>
            <a:lstStyle/>
            <a:p>
              <a:pPr defTabSz="932418"/>
              <a:r>
                <a:rPr lang="en-US" sz="2000">
                  <a:ln w="3175">
                    <a:noFill/>
                  </a:ln>
                  <a:solidFill>
                    <a:srgbClr val="50E6FF"/>
                  </a:solidFill>
                  <a:latin typeface="Segoe UI Semibold"/>
                  <a:cs typeface="Segoe UI" pitchFamily="34" charset="0"/>
                </a:rPr>
                <a:t>Disaster recovery</a:t>
              </a:r>
            </a:p>
          </p:txBody>
        </p:sp>
      </p:grpSp>
      <p:grpSp>
        <p:nvGrpSpPr>
          <p:cNvPr id="20" name="Group 19">
            <a:extLst>
              <a:ext uri="{FF2B5EF4-FFF2-40B4-BE49-F238E27FC236}">
                <a16:creationId xmlns:a16="http://schemas.microsoft.com/office/drawing/2014/main" id="{B396BBBF-F7E0-4E71-9D5E-098A3FD46D15}"/>
              </a:ext>
              <a:ext uri="{C183D7F6-B498-43B3-948B-1728B52AA6E4}">
                <adec:decorative xmlns:adec="http://schemas.microsoft.com/office/drawing/2017/decorative" val="1"/>
              </a:ext>
            </a:extLst>
          </p:cNvPr>
          <p:cNvGrpSpPr/>
          <p:nvPr/>
        </p:nvGrpSpPr>
        <p:grpSpPr>
          <a:xfrm>
            <a:off x="3336165" y="4191504"/>
            <a:ext cx="5549164" cy="1240300"/>
            <a:chOff x="3270182" y="4489542"/>
            <a:chExt cx="5440851" cy="1216091"/>
          </a:xfrm>
        </p:grpSpPr>
        <p:sp>
          <p:nvSpPr>
            <p:cNvPr id="106" name="TextBox 105">
              <a:extLst>
                <a:ext uri="{FF2B5EF4-FFF2-40B4-BE49-F238E27FC236}">
                  <a16:creationId xmlns:a16="http://schemas.microsoft.com/office/drawing/2014/main" id="{A3CBC2FD-16E4-4B35-9553-70A3E9F8200D}"/>
                </a:ext>
              </a:extLst>
            </p:cNvPr>
            <p:cNvSpPr txBox="1"/>
            <p:nvPr/>
          </p:nvSpPr>
          <p:spPr>
            <a:xfrm>
              <a:off x="3270182" y="4890856"/>
              <a:ext cx="5424181" cy="814777"/>
            </a:xfrm>
            <a:prstGeom prst="rect">
              <a:avLst/>
            </a:prstGeom>
            <a:noFill/>
          </p:spPr>
          <p:txBody>
            <a:bodyPr wrap="square" lIns="0" tIns="0" rIns="0" bIns="0" rtlCol="0">
              <a:spAutoFit/>
            </a:bodyPr>
            <a:lstStyle/>
            <a:p>
              <a:pPr algn="r" defTabSz="932418">
                <a:lnSpc>
                  <a:spcPct val="90000"/>
                </a:lnSpc>
              </a:pPr>
              <a:r>
                <a:rPr lang="en-US" sz="2000">
                  <a:solidFill>
                    <a:prstClr val="white"/>
                  </a:solidFill>
                  <a:latin typeface="Segoe UI" panose="020B0502040204020203" pitchFamily="34" charset="0"/>
                  <a:cs typeface="Segoe UI" panose="020B0502040204020203" pitchFamily="34" charset="0"/>
                </a:rPr>
                <a:t>When your data is corrupted or lost, restore your data to the original location or a new location— you can retain backups for a long time</a:t>
              </a:r>
            </a:p>
          </p:txBody>
        </p:sp>
        <p:sp>
          <p:nvSpPr>
            <p:cNvPr id="107" name="Rectangle 106">
              <a:extLst>
                <a:ext uri="{FF2B5EF4-FFF2-40B4-BE49-F238E27FC236}">
                  <a16:creationId xmlns:a16="http://schemas.microsoft.com/office/drawing/2014/main" id="{ECE87E32-138E-47CF-88C0-B86C1401C6AA}"/>
                </a:ext>
              </a:extLst>
            </p:cNvPr>
            <p:cNvSpPr/>
            <p:nvPr/>
          </p:nvSpPr>
          <p:spPr>
            <a:xfrm>
              <a:off x="7863044" y="4489542"/>
              <a:ext cx="847989" cy="307777"/>
            </a:xfrm>
            <a:prstGeom prst="rect">
              <a:avLst/>
            </a:prstGeom>
          </p:spPr>
          <p:txBody>
            <a:bodyPr wrap="none" lIns="0" tIns="0" rIns="0" bIns="0">
              <a:spAutoFit/>
            </a:bodyPr>
            <a:lstStyle/>
            <a:p>
              <a:pPr defTabSz="932418"/>
              <a:r>
                <a:rPr lang="en-US" sz="2000">
                  <a:ln w="3175">
                    <a:noFill/>
                  </a:ln>
                  <a:solidFill>
                    <a:srgbClr val="50E6FF"/>
                  </a:solidFill>
                  <a:latin typeface="Segoe UI Semibold"/>
                  <a:cs typeface="Segoe UI" pitchFamily="34" charset="0"/>
                </a:rPr>
                <a:t>Backup</a:t>
              </a:r>
            </a:p>
          </p:txBody>
        </p:sp>
      </p:grpSp>
      <p:grpSp>
        <p:nvGrpSpPr>
          <p:cNvPr id="104" name="Group 103" descr="Disaster Recovery&#10;">
            <a:extLst>
              <a:ext uri="{FF2B5EF4-FFF2-40B4-BE49-F238E27FC236}">
                <a16:creationId xmlns:a16="http://schemas.microsoft.com/office/drawing/2014/main" id="{A6FAD742-97A7-4A7D-9B42-A6D1EC3D096A}"/>
              </a:ext>
            </a:extLst>
          </p:cNvPr>
          <p:cNvGrpSpPr/>
          <p:nvPr/>
        </p:nvGrpSpPr>
        <p:grpSpPr>
          <a:xfrm>
            <a:off x="788145" y="2068015"/>
            <a:ext cx="2333590" cy="2400115"/>
            <a:chOff x="812240" y="1520350"/>
            <a:chExt cx="2839595" cy="2920546"/>
          </a:xfrm>
        </p:grpSpPr>
        <p:sp>
          <p:nvSpPr>
            <p:cNvPr id="105" name="Freeform 5">
              <a:extLst>
                <a:ext uri="{FF2B5EF4-FFF2-40B4-BE49-F238E27FC236}">
                  <a16:creationId xmlns:a16="http://schemas.microsoft.com/office/drawing/2014/main" id="{A9F19AB4-6BCD-4C05-8750-D94FC0D928E3}"/>
                </a:ext>
              </a:extLst>
            </p:cNvPr>
            <p:cNvSpPr>
              <a:spLocks/>
            </p:cNvSpPr>
            <p:nvPr/>
          </p:nvSpPr>
          <p:spPr bwMode="auto">
            <a:xfrm>
              <a:off x="812240" y="1520350"/>
              <a:ext cx="2839595" cy="1655505"/>
            </a:xfrm>
            <a:custGeom>
              <a:avLst/>
              <a:gdLst>
                <a:gd name="T0" fmla="*/ 1290 w 1426"/>
                <a:gd name="T1" fmla="*/ 416 h 831"/>
                <a:gd name="T2" fmla="*/ 1050 w 1426"/>
                <a:gd name="T3" fmla="*/ 238 h 831"/>
                <a:gd name="T4" fmla="*/ 805 w 1426"/>
                <a:gd name="T5" fmla="*/ 0 h 831"/>
                <a:gd name="T6" fmla="*/ 593 w 1426"/>
                <a:gd name="T7" fmla="*/ 129 h 831"/>
                <a:gd name="T8" fmla="*/ 519 w 1426"/>
                <a:gd name="T9" fmla="*/ 116 h 831"/>
                <a:gd name="T10" fmla="*/ 286 w 1426"/>
                <a:gd name="T11" fmla="*/ 334 h 831"/>
                <a:gd name="T12" fmla="*/ 259 w 1426"/>
                <a:gd name="T13" fmla="*/ 334 h 831"/>
                <a:gd name="T14" fmla="*/ 0 w 1426"/>
                <a:gd name="T15" fmla="*/ 586 h 831"/>
                <a:gd name="T16" fmla="*/ 259 w 1426"/>
                <a:gd name="T17" fmla="*/ 831 h 831"/>
                <a:gd name="T18" fmla="*/ 1200 w 1426"/>
                <a:gd name="T19" fmla="*/ 831 h 831"/>
                <a:gd name="T20" fmla="*/ 1426 w 1426"/>
                <a:gd name="T21" fmla="*/ 621 h 831"/>
                <a:gd name="T22" fmla="*/ 1290 w 1426"/>
                <a:gd name="T23" fmla="*/ 416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1">
                  <a:moveTo>
                    <a:pt x="1290" y="416"/>
                  </a:moveTo>
                  <a:cubicBezTo>
                    <a:pt x="1262" y="314"/>
                    <a:pt x="1166" y="238"/>
                    <a:pt x="1050" y="238"/>
                  </a:cubicBezTo>
                  <a:cubicBezTo>
                    <a:pt x="1050" y="109"/>
                    <a:pt x="941" y="0"/>
                    <a:pt x="805" y="0"/>
                  </a:cubicBezTo>
                  <a:cubicBezTo>
                    <a:pt x="716" y="0"/>
                    <a:pt x="635" y="54"/>
                    <a:pt x="593" y="129"/>
                  </a:cubicBezTo>
                  <a:cubicBezTo>
                    <a:pt x="566" y="116"/>
                    <a:pt x="546" y="116"/>
                    <a:pt x="519" y="116"/>
                  </a:cubicBezTo>
                  <a:cubicBezTo>
                    <a:pt x="389" y="116"/>
                    <a:pt x="286" y="211"/>
                    <a:pt x="286" y="334"/>
                  </a:cubicBezTo>
                  <a:cubicBezTo>
                    <a:pt x="280" y="334"/>
                    <a:pt x="266" y="334"/>
                    <a:pt x="259" y="334"/>
                  </a:cubicBezTo>
                  <a:cubicBezTo>
                    <a:pt x="116" y="334"/>
                    <a:pt x="0" y="443"/>
                    <a:pt x="0" y="586"/>
                  </a:cubicBezTo>
                  <a:cubicBezTo>
                    <a:pt x="0" y="722"/>
                    <a:pt x="116" y="831"/>
                    <a:pt x="259" y="831"/>
                  </a:cubicBezTo>
                  <a:cubicBezTo>
                    <a:pt x="1200" y="831"/>
                    <a:pt x="1200" y="831"/>
                    <a:pt x="1200" y="831"/>
                  </a:cubicBezTo>
                  <a:cubicBezTo>
                    <a:pt x="1330" y="831"/>
                    <a:pt x="1426" y="736"/>
                    <a:pt x="1426" y="621"/>
                  </a:cubicBezTo>
                  <a:cubicBezTo>
                    <a:pt x="1426" y="524"/>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08" name="Freeform 6">
              <a:extLst>
                <a:ext uri="{FF2B5EF4-FFF2-40B4-BE49-F238E27FC236}">
                  <a16:creationId xmlns:a16="http://schemas.microsoft.com/office/drawing/2014/main" id="{35677F8B-1771-4F8A-8A65-726E779AB957}"/>
                </a:ext>
              </a:extLst>
            </p:cNvPr>
            <p:cNvSpPr>
              <a:spLocks/>
            </p:cNvSpPr>
            <p:nvPr/>
          </p:nvSpPr>
          <p:spPr bwMode="auto">
            <a:xfrm>
              <a:off x="1716974" y="1988592"/>
              <a:ext cx="1934861" cy="1187264"/>
            </a:xfrm>
            <a:custGeom>
              <a:avLst/>
              <a:gdLst>
                <a:gd name="T0" fmla="*/ 836 w 972"/>
                <a:gd name="T1" fmla="*/ 181 h 596"/>
                <a:gd name="T2" fmla="*/ 596 w 972"/>
                <a:gd name="T3" fmla="*/ 3 h 596"/>
                <a:gd name="T4" fmla="*/ 596 w 972"/>
                <a:gd name="T5" fmla="*/ 0 h 596"/>
                <a:gd name="T6" fmla="*/ 0 w 972"/>
                <a:gd name="T7" fmla="*/ 596 h 596"/>
                <a:gd name="T8" fmla="*/ 746 w 972"/>
                <a:gd name="T9" fmla="*/ 596 h 596"/>
                <a:gd name="T10" fmla="*/ 972 w 972"/>
                <a:gd name="T11" fmla="*/ 386 h 596"/>
                <a:gd name="T12" fmla="*/ 836 w 972"/>
                <a:gd name="T13" fmla="*/ 181 h 596"/>
              </a:gdLst>
              <a:ahLst/>
              <a:cxnLst>
                <a:cxn ang="0">
                  <a:pos x="T0" y="T1"/>
                </a:cxn>
                <a:cxn ang="0">
                  <a:pos x="T2" y="T3"/>
                </a:cxn>
                <a:cxn ang="0">
                  <a:pos x="T4" y="T5"/>
                </a:cxn>
                <a:cxn ang="0">
                  <a:pos x="T6" y="T7"/>
                </a:cxn>
                <a:cxn ang="0">
                  <a:pos x="T8" y="T9"/>
                </a:cxn>
                <a:cxn ang="0">
                  <a:pos x="T10" y="T11"/>
                </a:cxn>
                <a:cxn ang="0">
                  <a:pos x="T12" y="T13"/>
                </a:cxn>
              </a:cxnLst>
              <a:rect l="0" t="0" r="r" b="b"/>
              <a:pathLst>
                <a:path w="972" h="596">
                  <a:moveTo>
                    <a:pt x="836" y="181"/>
                  </a:moveTo>
                  <a:cubicBezTo>
                    <a:pt x="808" y="79"/>
                    <a:pt x="712" y="3"/>
                    <a:pt x="596" y="3"/>
                  </a:cubicBezTo>
                  <a:cubicBezTo>
                    <a:pt x="596" y="2"/>
                    <a:pt x="596" y="1"/>
                    <a:pt x="596" y="0"/>
                  </a:cubicBezTo>
                  <a:cubicBezTo>
                    <a:pt x="0" y="596"/>
                    <a:pt x="0" y="596"/>
                    <a:pt x="0" y="596"/>
                  </a:cubicBezTo>
                  <a:cubicBezTo>
                    <a:pt x="746" y="596"/>
                    <a:pt x="746" y="596"/>
                    <a:pt x="746" y="596"/>
                  </a:cubicBezTo>
                  <a:cubicBezTo>
                    <a:pt x="876" y="596"/>
                    <a:pt x="972" y="501"/>
                    <a:pt x="972" y="386"/>
                  </a:cubicBezTo>
                  <a:cubicBezTo>
                    <a:pt x="972" y="289"/>
                    <a:pt x="917" y="215"/>
                    <a:pt x="836" y="181"/>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18" name="Freeform 7">
              <a:extLst>
                <a:ext uri="{FF2B5EF4-FFF2-40B4-BE49-F238E27FC236}">
                  <a16:creationId xmlns:a16="http://schemas.microsoft.com/office/drawing/2014/main" id="{970E9807-6365-48F5-837B-171240473A64}"/>
                </a:ext>
              </a:extLst>
            </p:cNvPr>
            <p:cNvSpPr>
              <a:spLocks/>
            </p:cNvSpPr>
            <p:nvPr/>
          </p:nvSpPr>
          <p:spPr bwMode="auto">
            <a:xfrm>
              <a:off x="1564598" y="2015573"/>
              <a:ext cx="1138061" cy="980922"/>
            </a:xfrm>
            <a:custGeom>
              <a:avLst/>
              <a:gdLst>
                <a:gd name="T0" fmla="*/ 33 w 571"/>
                <a:gd name="T1" fmla="*/ 492 h 492"/>
                <a:gd name="T2" fmla="*/ 538 w 571"/>
                <a:gd name="T3" fmla="*/ 492 h 492"/>
                <a:gd name="T4" fmla="*/ 571 w 571"/>
                <a:gd name="T5" fmla="*/ 459 h 492"/>
                <a:gd name="T6" fmla="*/ 571 w 571"/>
                <a:gd name="T7" fmla="*/ 34 h 492"/>
                <a:gd name="T8" fmla="*/ 538 w 571"/>
                <a:gd name="T9" fmla="*/ 0 h 492"/>
                <a:gd name="T10" fmla="*/ 33 w 571"/>
                <a:gd name="T11" fmla="*/ 0 h 492"/>
                <a:gd name="T12" fmla="*/ 0 w 571"/>
                <a:gd name="T13" fmla="*/ 34 h 492"/>
                <a:gd name="T14" fmla="*/ 0 w 571"/>
                <a:gd name="T15" fmla="*/ 459 h 492"/>
                <a:gd name="T16" fmla="*/ 33 w 571"/>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1" h="492">
                  <a:moveTo>
                    <a:pt x="33" y="492"/>
                  </a:moveTo>
                  <a:cubicBezTo>
                    <a:pt x="538" y="492"/>
                    <a:pt x="538" y="492"/>
                    <a:pt x="538" y="492"/>
                  </a:cubicBezTo>
                  <a:cubicBezTo>
                    <a:pt x="556" y="492"/>
                    <a:pt x="571" y="477"/>
                    <a:pt x="571" y="459"/>
                  </a:cubicBezTo>
                  <a:cubicBezTo>
                    <a:pt x="571" y="34"/>
                    <a:pt x="571" y="34"/>
                    <a:pt x="571" y="34"/>
                  </a:cubicBezTo>
                  <a:cubicBezTo>
                    <a:pt x="571" y="16"/>
                    <a:pt x="556" y="0"/>
                    <a:pt x="538" y="0"/>
                  </a:cubicBezTo>
                  <a:cubicBezTo>
                    <a:pt x="33" y="0"/>
                    <a:pt x="33" y="0"/>
                    <a:pt x="33" y="0"/>
                  </a:cubicBezTo>
                  <a:cubicBezTo>
                    <a:pt x="15" y="0"/>
                    <a:pt x="0" y="16"/>
                    <a:pt x="0" y="34"/>
                  </a:cubicBezTo>
                  <a:cubicBezTo>
                    <a:pt x="0" y="459"/>
                    <a:pt x="0" y="459"/>
                    <a:pt x="0" y="459"/>
                  </a:cubicBezTo>
                  <a:cubicBezTo>
                    <a:pt x="0" y="477"/>
                    <a:pt x="15" y="492"/>
                    <a:pt x="33" y="492"/>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19" name="Freeform 8">
              <a:extLst>
                <a:ext uri="{FF2B5EF4-FFF2-40B4-BE49-F238E27FC236}">
                  <a16:creationId xmlns:a16="http://schemas.microsoft.com/office/drawing/2014/main" id="{303F203C-7ADE-4A51-AF60-BA70D347458A}"/>
                </a:ext>
              </a:extLst>
            </p:cNvPr>
            <p:cNvSpPr>
              <a:spLocks/>
            </p:cNvSpPr>
            <p:nvPr/>
          </p:nvSpPr>
          <p:spPr bwMode="auto">
            <a:xfrm>
              <a:off x="1564598" y="2015575"/>
              <a:ext cx="1138061" cy="230151"/>
            </a:xfrm>
            <a:custGeom>
              <a:avLst/>
              <a:gdLst>
                <a:gd name="T0" fmla="*/ 571 w 571"/>
                <a:gd name="T1" fmla="*/ 115 h 115"/>
                <a:gd name="T2" fmla="*/ 571 w 571"/>
                <a:gd name="T3" fmla="*/ 34 h 115"/>
                <a:gd name="T4" fmla="*/ 538 w 571"/>
                <a:gd name="T5" fmla="*/ 0 h 115"/>
                <a:gd name="T6" fmla="*/ 33 w 571"/>
                <a:gd name="T7" fmla="*/ 0 h 115"/>
                <a:gd name="T8" fmla="*/ 0 w 571"/>
                <a:gd name="T9" fmla="*/ 34 h 115"/>
                <a:gd name="T10" fmla="*/ 0 w 571"/>
                <a:gd name="T11" fmla="*/ 115 h 115"/>
                <a:gd name="T12" fmla="*/ 571 w 571"/>
                <a:gd name="T13" fmla="*/ 115 h 115"/>
              </a:gdLst>
              <a:ahLst/>
              <a:cxnLst>
                <a:cxn ang="0">
                  <a:pos x="T0" y="T1"/>
                </a:cxn>
                <a:cxn ang="0">
                  <a:pos x="T2" y="T3"/>
                </a:cxn>
                <a:cxn ang="0">
                  <a:pos x="T4" y="T5"/>
                </a:cxn>
                <a:cxn ang="0">
                  <a:pos x="T6" y="T7"/>
                </a:cxn>
                <a:cxn ang="0">
                  <a:pos x="T8" y="T9"/>
                </a:cxn>
                <a:cxn ang="0">
                  <a:pos x="T10" y="T11"/>
                </a:cxn>
                <a:cxn ang="0">
                  <a:pos x="T12" y="T13"/>
                </a:cxn>
              </a:cxnLst>
              <a:rect l="0" t="0" r="r" b="b"/>
              <a:pathLst>
                <a:path w="571" h="115">
                  <a:moveTo>
                    <a:pt x="571" y="115"/>
                  </a:moveTo>
                  <a:cubicBezTo>
                    <a:pt x="571" y="34"/>
                    <a:pt x="571" y="34"/>
                    <a:pt x="571" y="34"/>
                  </a:cubicBezTo>
                  <a:cubicBezTo>
                    <a:pt x="571" y="16"/>
                    <a:pt x="556" y="0"/>
                    <a:pt x="538" y="0"/>
                  </a:cubicBezTo>
                  <a:cubicBezTo>
                    <a:pt x="33" y="0"/>
                    <a:pt x="33" y="0"/>
                    <a:pt x="33" y="0"/>
                  </a:cubicBezTo>
                  <a:cubicBezTo>
                    <a:pt x="15" y="0"/>
                    <a:pt x="0" y="16"/>
                    <a:pt x="0" y="34"/>
                  </a:cubicBezTo>
                  <a:cubicBezTo>
                    <a:pt x="0" y="115"/>
                    <a:pt x="0" y="115"/>
                    <a:pt x="0" y="115"/>
                  </a:cubicBezTo>
                  <a:cubicBezTo>
                    <a:pt x="571" y="115"/>
                    <a:pt x="571" y="115"/>
                    <a:pt x="571" y="11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0" name="Freeform 9">
              <a:extLst>
                <a:ext uri="{FF2B5EF4-FFF2-40B4-BE49-F238E27FC236}">
                  <a16:creationId xmlns:a16="http://schemas.microsoft.com/office/drawing/2014/main" id="{3BE33349-3B0E-4AC4-8A4B-3BB35D2F44B0}"/>
                </a:ext>
              </a:extLst>
            </p:cNvPr>
            <p:cNvSpPr>
              <a:spLocks/>
            </p:cNvSpPr>
            <p:nvPr/>
          </p:nvSpPr>
          <p:spPr bwMode="auto">
            <a:xfrm>
              <a:off x="1564598" y="2245725"/>
              <a:ext cx="1082506" cy="69839"/>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1" name="Freeform 10">
              <a:extLst>
                <a:ext uri="{FF2B5EF4-FFF2-40B4-BE49-F238E27FC236}">
                  <a16:creationId xmlns:a16="http://schemas.microsoft.com/office/drawing/2014/main" id="{4A377C60-F1B2-4A3B-8C8F-E35B0CD527E7}"/>
                </a:ext>
              </a:extLst>
            </p:cNvPr>
            <p:cNvSpPr>
              <a:spLocks/>
            </p:cNvSpPr>
            <p:nvPr/>
          </p:nvSpPr>
          <p:spPr bwMode="auto">
            <a:xfrm>
              <a:off x="1564598" y="2245725"/>
              <a:ext cx="1082506" cy="69839"/>
            </a:xfrm>
            <a:custGeom>
              <a:avLst/>
              <a:gdLst>
                <a:gd name="T0" fmla="*/ 682 w 682"/>
                <a:gd name="T1" fmla="*/ 0 h 44"/>
                <a:gd name="T2" fmla="*/ 0 w 682"/>
                <a:gd name="T3" fmla="*/ 0 h 44"/>
                <a:gd name="T4" fmla="*/ 0 w 682"/>
                <a:gd name="T5" fmla="*/ 44 h 44"/>
                <a:gd name="T6" fmla="*/ 638 w 682"/>
                <a:gd name="T7" fmla="*/ 44 h 44"/>
                <a:gd name="T8" fmla="*/ 682 w 682"/>
                <a:gd name="T9" fmla="*/ 0 h 44"/>
              </a:gdLst>
              <a:ahLst/>
              <a:cxnLst>
                <a:cxn ang="0">
                  <a:pos x="T0" y="T1"/>
                </a:cxn>
                <a:cxn ang="0">
                  <a:pos x="T2" y="T3"/>
                </a:cxn>
                <a:cxn ang="0">
                  <a:pos x="T4" y="T5"/>
                </a:cxn>
                <a:cxn ang="0">
                  <a:pos x="T6" y="T7"/>
                </a:cxn>
                <a:cxn ang="0">
                  <a:pos x="T8" y="T9"/>
                </a:cxn>
              </a:cxnLst>
              <a:rect l="0" t="0" r="r" b="b"/>
              <a:pathLst>
                <a:path w="682" h="44">
                  <a:moveTo>
                    <a:pt x="682" y="0"/>
                  </a:moveTo>
                  <a:lnTo>
                    <a:pt x="0" y="0"/>
                  </a:lnTo>
                  <a:lnTo>
                    <a:pt x="0" y="44"/>
                  </a:lnTo>
                  <a:lnTo>
                    <a:pt x="638" y="44"/>
                  </a:lnTo>
                  <a:lnTo>
                    <a:pt x="682" y="0"/>
                  </a:lnTo>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2" name="Freeform 11">
              <a:extLst>
                <a:ext uri="{FF2B5EF4-FFF2-40B4-BE49-F238E27FC236}">
                  <a16:creationId xmlns:a16="http://schemas.microsoft.com/office/drawing/2014/main" id="{6BED0B1E-E88D-471F-9203-33ABAFDEAF8A}"/>
                </a:ext>
              </a:extLst>
            </p:cNvPr>
            <p:cNvSpPr>
              <a:spLocks noEditPoints="1"/>
            </p:cNvSpPr>
            <p:nvPr/>
          </p:nvSpPr>
          <p:spPr bwMode="auto">
            <a:xfrm>
              <a:off x="1893160" y="2315565"/>
              <a:ext cx="809498" cy="680931"/>
            </a:xfrm>
            <a:custGeom>
              <a:avLst/>
              <a:gdLst>
                <a:gd name="T0" fmla="*/ 216 w 406"/>
                <a:gd name="T1" fmla="*/ 301 h 342"/>
                <a:gd name="T2" fmla="*/ 216 w 406"/>
                <a:gd name="T3" fmla="*/ 176 h 342"/>
                <a:gd name="T4" fmla="*/ 370 w 406"/>
                <a:gd name="T5" fmla="*/ 176 h 342"/>
                <a:gd name="T6" fmla="*/ 370 w 406"/>
                <a:gd name="T7" fmla="*/ 301 h 342"/>
                <a:gd name="T8" fmla="*/ 216 w 406"/>
                <a:gd name="T9" fmla="*/ 301 h 342"/>
                <a:gd name="T10" fmla="*/ 406 w 406"/>
                <a:gd name="T11" fmla="*/ 0 h 342"/>
                <a:gd name="T12" fmla="*/ 343 w 406"/>
                <a:gd name="T13" fmla="*/ 0 h 342"/>
                <a:gd name="T14" fmla="*/ 306 w 406"/>
                <a:gd name="T15" fmla="*/ 37 h 342"/>
                <a:gd name="T16" fmla="*/ 370 w 406"/>
                <a:gd name="T17" fmla="*/ 37 h 342"/>
                <a:gd name="T18" fmla="*/ 370 w 406"/>
                <a:gd name="T19" fmla="*/ 162 h 342"/>
                <a:gd name="T20" fmla="*/ 181 w 406"/>
                <a:gd name="T21" fmla="*/ 162 h 342"/>
                <a:gd name="T22" fmla="*/ 167 w 406"/>
                <a:gd name="T23" fmla="*/ 176 h 342"/>
                <a:gd name="T24" fmla="*/ 200 w 406"/>
                <a:gd name="T25" fmla="*/ 176 h 342"/>
                <a:gd name="T26" fmla="*/ 200 w 406"/>
                <a:gd name="T27" fmla="*/ 301 h 342"/>
                <a:gd name="T28" fmla="*/ 45 w 406"/>
                <a:gd name="T29" fmla="*/ 301 h 342"/>
                <a:gd name="T30" fmla="*/ 45 w 406"/>
                <a:gd name="T31" fmla="*/ 298 h 342"/>
                <a:gd name="T32" fmla="*/ 0 w 406"/>
                <a:gd name="T33" fmla="*/ 342 h 342"/>
                <a:gd name="T34" fmla="*/ 373 w 406"/>
                <a:gd name="T35" fmla="*/ 342 h 342"/>
                <a:gd name="T36" fmla="*/ 406 w 406"/>
                <a:gd name="T37" fmla="*/ 309 h 342"/>
                <a:gd name="T38" fmla="*/ 406 w 406"/>
                <a:gd name="T3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342">
                  <a:moveTo>
                    <a:pt x="216" y="301"/>
                  </a:moveTo>
                  <a:cubicBezTo>
                    <a:pt x="216" y="176"/>
                    <a:pt x="216" y="176"/>
                    <a:pt x="216" y="176"/>
                  </a:cubicBezTo>
                  <a:cubicBezTo>
                    <a:pt x="370" y="176"/>
                    <a:pt x="370" y="176"/>
                    <a:pt x="370" y="176"/>
                  </a:cubicBezTo>
                  <a:cubicBezTo>
                    <a:pt x="370" y="301"/>
                    <a:pt x="370" y="301"/>
                    <a:pt x="370" y="301"/>
                  </a:cubicBezTo>
                  <a:cubicBezTo>
                    <a:pt x="216" y="301"/>
                    <a:pt x="216" y="301"/>
                    <a:pt x="216" y="301"/>
                  </a:cubicBezTo>
                  <a:moveTo>
                    <a:pt x="406" y="0"/>
                  </a:moveTo>
                  <a:cubicBezTo>
                    <a:pt x="343" y="0"/>
                    <a:pt x="343" y="0"/>
                    <a:pt x="343" y="0"/>
                  </a:cubicBezTo>
                  <a:cubicBezTo>
                    <a:pt x="306" y="37"/>
                    <a:pt x="306" y="37"/>
                    <a:pt x="306" y="37"/>
                  </a:cubicBezTo>
                  <a:cubicBezTo>
                    <a:pt x="370" y="37"/>
                    <a:pt x="370" y="37"/>
                    <a:pt x="370" y="37"/>
                  </a:cubicBezTo>
                  <a:cubicBezTo>
                    <a:pt x="370" y="162"/>
                    <a:pt x="370" y="162"/>
                    <a:pt x="370" y="162"/>
                  </a:cubicBezTo>
                  <a:cubicBezTo>
                    <a:pt x="181" y="162"/>
                    <a:pt x="181" y="162"/>
                    <a:pt x="181" y="162"/>
                  </a:cubicBezTo>
                  <a:cubicBezTo>
                    <a:pt x="167" y="176"/>
                    <a:pt x="167" y="176"/>
                    <a:pt x="167" y="176"/>
                  </a:cubicBezTo>
                  <a:cubicBezTo>
                    <a:pt x="200" y="176"/>
                    <a:pt x="200" y="176"/>
                    <a:pt x="200" y="176"/>
                  </a:cubicBezTo>
                  <a:cubicBezTo>
                    <a:pt x="200" y="301"/>
                    <a:pt x="200" y="301"/>
                    <a:pt x="200" y="301"/>
                  </a:cubicBezTo>
                  <a:cubicBezTo>
                    <a:pt x="45" y="301"/>
                    <a:pt x="45" y="301"/>
                    <a:pt x="45" y="301"/>
                  </a:cubicBezTo>
                  <a:cubicBezTo>
                    <a:pt x="45" y="298"/>
                    <a:pt x="45" y="298"/>
                    <a:pt x="45" y="298"/>
                  </a:cubicBezTo>
                  <a:cubicBezTo>
                    <a:pt x="0" y="342"/>
                    <a:pt x="0" y="342"/>
                    <a:pt x="0" y="342"/>
                  </a:cubicBezTo>
                  <a:cubicBezTo>
                    <a:pt x="373" y="342"/>
                    <a:pt x="373" y="342"/>
                    <a:pt x="373" y="342"/>
                  </a:cubicBezTo>
                  <a:cubicBezTo>
                    <a:pt x="391" y="342"/>
                    <a:pt x="406" y="327"/>
                    <a:pt x="406" y="309"/>
                  </a:cubicBezTo>
                  <a:cubicBezTo>
                    <a:pt x="406" y="0"/>
                    <a:pt x="406" y="0"/>
                    <a:pt x="406"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23" name="Freeform 12">
              <a:extLst>
                <a:ext uri="{FF2B5EF4-FFF2-40B4-BE49-F238E27FC236}">
                  <a16:creationId xmlns:a16="http://schemas.microsoft.com/office/drawing/2014/main" id="{AEF7D937-33D1-49DC-AD12-173C2EFCA346}"/>
                </a:ext>
              </a:extLst>
            </p:cNvPr>
            <p:cNvSpPr>
              <a:spLocks/>
            </p:cNvSpPr>
            <p:nvPr/>
          </p:nvSpPr>
          <p:spPr bwMode="auto">
            <a:xfrm>
              <a:off x="2647103" y="2190171"/>
              <a:ext cx="55554" cy="55554"/>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1" name="Freeform 13">
              <a:extLst>
                <a:ext uri="{FF2B5EF4-FFF2-40B4-BE49-F238E27FC236}">
                  <a16:creationId xmlns:a16="http://schemas.microsoft.com/office/drawing/2014/main" id="{0B9C0458-93E4-4667-B16A-3FF39597921A}"/>
                </a:ext>
              </a:extLst>
            </p:cNvPr>
            <p:cNvSpPr>
              <a:spLocks/>
            </p:cNvSpPr>
            <p:nvPr/>
          </p:nvSpPr>
          <p:spPr bwMode="auto">
            <a:xfrm>
              <a:off x="2647103" y="2190171"/>
              <a:ext cx="55554" cy="55554"/>
            </a:xfrm>
            <a:custGeom>
              <a:avLst/>
              <a:gdLst>
                <a:gd name="T0" fmla="*/ 35 w 35"/>
                <a:gd name="T1" fmla="*/ 0 h 35"/>
                <a:gd name="T2" fmla="*/ 0 w 35"/>
                <a:gd name="T3" fmla="*/ 35 h 35"/>
                <a:gd name="T4" fmla="*/ 35 w 35"/>
                <a:gd name="T5" fmla="*/ 35 h 35"/>
                <a:gd name="T6" fmla="*/ 35 w 35"/>
                <a:gd name="T7" fmla="*/ 0 h 35"/>
              </a:gdLst>
              <a:ahLst/>
              <a:cxnLst>
                <a:cxn ang="0">
                  <a:pos x="T0" y="T1"/>
                </a:cxn>
                <a:cxn ang="0">
                  <a:pos x="T2" y="T3"/>
                </a:cxn>
                <a:cxn ang="0">
                  <a:pos x="T4" y="T5"/>
                </a:cxn>
                <a:cxn ang="0">
                  <a:pos x="T6" y="T7"/>
                </a:cxn>
              </a:cxnLst>
              <a:rect l="0" t="0" r="r" b="b"/>
              <a:pathLst>
                <a:path w="35" h="35">
                  <a:moveTo>
                    <a:pt x="35" y="0"/>
                  </a:moveTo>
                  <a:lnTo>
                    <a:pt x="0" y="35"/>
                  </a:lnTo>
                  <a:lnTo>
                    <a:pt x="35" y="35"/>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2" name="Freeform 14">
              <a:extLst>
                <a:ext uri="{FF2B5EF4-FFF2-40B4-BE49-F238E27FC236}">
                  <a16:creationId xmlns:a16="http://schemas.microsoft.com/office/drawing/2014/main" id="{BC1E308A-5733-4470-9AC2-A44D796B2829}"/>
                </a:ext>
              </a:extLst>
            </p:cNvPr>
            <p:cNvSpPr>
              <a:spLocks/>
            </p:cNvSpPr>
            <p:nvPr/>
          </p:nvSpPr>
          <p:spPr bwMode="auto">
            <a:xfrm>
              <a:off x="2577263" y="2245725"/>
              <a:ext cx="125395" cy="69839"/>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3" name="Freeform 15">
              <a:extLst>
                <a:ext uri="{FF2B5EF4-FFF2-40B4-BE49-F238E27FC236}">
                  <a16:creationId xmlns:a16="http://schemas.microsoft.com/office/drawing/2014/main" id="{C7947071-4A55-4A1D-8F38-F657C35D0C38}"/>
                </a:ext>
              </a:extLst>
            </p:cNvPr>
            <p:cNvSpPr>
              <a:spLocks/>
            </p:cNvSpPr>
            <p:nvPr/>
          </p:nvSpPr>
          <p:spPr bwMode="auto">
            <a:xfrm>
              <a:off x="2577263" y="2245725"/>
              <a:ext cx="125395" cy="69839"/>
            </a:xfrm>
            <a:custGeom>
              <a:avLst/>
              <a:gdLst>
                <a:gd name="T0" fmla="*/ 79 w 79"/>
                <a:gd name="T1" fmla="*/ 0 h 44"/>
                <a:gd name="T2" fmla="*/ 44 w 79"/>
                <a:gd name="T3" fmla="*/ 0 h 44"/>
                <a:gd name="T4" fmla="*/ 0 w 79"/>
                <a:gd name="T5" fmla="*/ 44 h 44"/>
                <a:gd name="T6" fmla="*/ 79 w 79"/>
                <a:gd name="T7" fmla="*/ 44 h 44"/>
                <a:gd name="T8" fmla="*/ 79 w 79"/>
                <a:gd name="T9" fmla="*/ 0 h 44"/>
              </a:gdLst>
              <a:ahLst/>
              <a:cxnLst>
                <a:cxn ang="0">
                  <a:pos x="T0" y="T1"/>
                </a:cxn>
                <a:cxn ang="0">
                  <a:pos x="T2" y="T3"/>
                </a:cxn>
                <a:cxn ang="0">
                  <a:pos x="T4" y="T5"/>
                </a:cxn>
                <a:cxn ang="0">
                  <a:pos x="T6" y="T7"/>
                </a:cxn>
                <a:cxn ang="0">
                  <a:pos x="T8" y="T9"/>
                </a:cxn>
              </a:cxnLst>
              <a:rect l="0" t="0" r="r" b="b"/>
              <a:pathLst>
                <a:path w="79" h="44">
                  <a:moveTo>
                    <a:pt x="79" y="0"/>
                  </a:moveTo>
                  <a:lnTo>
                    <a:pt x="44" y="0"/>
                  </a:lnTo>
                  <a:lnTo>
                    <a:pt x="0" y="44"/>
                  </a:lnTo>
                  <a:lnTo>
                    <a:pt x="79" y="44"/>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4" name="Freeform 16">
              <a:extLst>
                <a:ext uri="{FF2B5EF4-FFF2-40B4-BE49-F238E27FC236}">
                  <a16:creationId xmlns:a16="http://schemas.microsoft.com/office/drawing/2014/main" id="{68E2AE9C-FD68-4B02-80B9-11F39808A337}"/>
                </a:ext>
              </a:extLst>
            </p:cNvPr>
            <p:cNvSpPr>
              <a:spLocks/>
            </p:cNvSpPr>
            <p:nvPr/>
          </p:nvSpPr>
          <p:spPr bwMode="auto">
            <a:xfrm>
              <a:off x="1983632" y="2388579"/>
              <a:ext cx="519032" cy="24919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5" name="Freeform 17">
              <a:extLst>
                <a:ext uri="{FF2B5EF4-FFF2-40B4-BE49-F238E27FC236}">
                  <a16:creationId xmlns:a16="http://schemas.microsoft.com/office/drawing/2014/main" id="{5FCE58C2-5F26-4445-B5D6-4D414786E45A}"/>
                </a:ext>
              </a:extLst>
            </p:cNvPr>
            <p:cNvSpPr>
              <a:spLocks/>
            </p:cNvSpPr>
            <p:nvPr/>
          </p:nvSpPr>
          <p:spPr bwMode="auto">
            <a:xfrm>
              <a:off x="1983632" y="2388579"/>
              <a:ext cx="519032" cy="249199"/>
            </a:xfrm>
            <a:custGeom>
              <a:avLst/>
              <a:gdLst>
                <a:gd name="T0" fmla="*/ 327 w 327"/>
                <a:gd name="T1" fmla="*/ 0 h 157"/>
                <a:gd name="T2" fmla="*/ 0 w 327"/>
                <a:gd name="T3" fmla="*/ 0 h 157"/>
                <a:gd name="T4" fmla="*/ 0 w 327"/>
                <a:gd name="T5" fmla="*/ 157 h 157"/>
                <a:gd name="T6" fmla="*/ 170 w 327"/>
                <a:gd name="T7" fmla="*/ 157 h 157"/>
                <a:gd name="T8" fmla="*/ 327 w 327"/>
                <a:gd name="T9" fmla="*/ 0 h 157"/>
              </a:gdLst>
              <a:ahLst/>
              <a:cxnLst>
                <a:cxn ang="0">
                  <a:pos x="T0" y="T1"/>
                </a:cxn>
                <a:cxn ang="0">
                  <a:pos x="T2" y="T3"/>
                </a:cxn>
                <a:cxn ang="0">
                  <a:pos x="T4" y="T5"/>
                </a:cxn>
                <a:cxn ang="0">
                  <a:pos x="T6" y="T7"/>
                </a:cxn>
                <a:cxn ang="0">
                  <a:pos x="T8" y="T9"/>
                </a:cxn>
              </a:cxnLst>
              <a:rect l="0" t="0" r="r" b="b"/>
              <a:pathLst>
                <a:path w="327" h="157">
                  <a:moveTo>
                    <a:pt x="327" y="0"/>
                  </a:moveTo>
                  <a:lnTo>
                    <a:pt x="0" y="0"/>
                  </a:lnTo>
                  <a:lnTo>
                    <a:pt x="0" y="157"/>
                  </a:lnTo>
                  <a:lnTo>
                    <a:pt x="170" y="157"/>
                  </a:lnTo>
                  <a:lnTo>
                    <a:pt x="3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6" name="Freeform 18">
              <a:extLst>
                <a:ext uri="{FF2B5EF4-FFF2-40B4-BE49-F238E27FC236}">
                  <a16:creationId xmlns:a16="http://schemas.microsoft.com/office/drawing/2014/main" id="{4BEF4E75-6BDE-4A07-9372-E965F2B07C4F}"/>
                </a:ext>
              </a:extLst>
            </p:cNvPr>
            <p:cNvSpPr>
              <a:spLocks/>
            </p:cNvSpPr>
            <p:nvPr/>
          </p:nvSpPr>
          <p:spPr bwMode="auto">
            <a:xfrm>
              <a:off x="2253465" y="2388579"/>
              <a:ext cx="377767" cy="24919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7" name="Freeform 19">
              <a:extLst>
                <a:ext uri="{FF2B5EF4-FFF2-40B4-BE49-F238E27FC236}">
                  <a16:creationId xmlns:a16="http://schemas.microsoft.com/office/drawing/2014/main" id="{849D1AEA-6195-4B54-8AD6-00E0B5692EC1}"/>
                </a:ext>
              </a:extLst>
            </p:cNvPr>
            <p:cNvSpPr>
              <a:spLocks/>
            </p:cNvSpPr>
            <p:nvPr/>
          </p:nvSpPr>
          <p:spPr bwMode="auto">
            <a:xfrm>
              <a:off x="2253465" y="2388579"/>
              <a:ext cx="377767" cy="249199"/>
            </a:xfrm>
            <a:custGeom>
              <a:avLst/>
              <a:gdLst>
                <a:gd name="T0" fmla="*/ 238 w 238"/>
                <a:gd name="T1" fmla="*/ 0 h 157"/>
                <a:gd name="T2" fmla="*/ 157 w 238"/>
                <a:gd name="T3" fmla="*/ 0 h 157"/>
                <a:gd name="T4" fmla="*/ 0 w 238"/>
                <a:gd name="T5" fmla="*/ 157 h 157"/>
                <a:gd name="T6" fmla="*/ 238 w 238"/>
                <a:gd name="T7" fmla="*/ 157 h 157"/>
                <a:gd name="T8" fmla="*/ 238 w 238"/>
                <a:gd name="T9" fmla="*/ 0 h 157"/>
              </a:gdLst>
              <a:ahLst/>
              <a:cxnLst>
                <a:cxn ang="0">
                  <a:pos x="T0" y="T1"/>
                </a:cxn>
                <a:cxn ang="0">
                  <a:pos x="T2" y="T3"/>
                </a:cxn>
                <a:cxn ang="0">
                  <a:pos x="T4" y="T5"/>
                </a:cxn>
                <a:cxn ang="0">
                  <a:pos x="T6" y="T7"/>
                </a:cxn>
                <a:cxn ang="0">
                  <a:pos x="T8" y="T9"/>
                </a:cxn>
              </a:cxnLst>
              <a:rect l="0" t="0" r="r" b="b"/>
              <a:pathLst>
                <a:path w="238" h="157">
                  <a:moveTo>
                    <a:pt x="238" y="0"/>
                  </a:moveTo>
                  <a:lnTo>
                    <a:pt x="157" y="0"/>
                  </a:lnTo>
                  <a:lnTo>
                    <a:pt x="0" y="157"/>
                  </a:lnTo>
                  <a:lnTo>
                    <a:pt x="238" y="157"/>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8" name="Rectangle 20">
              <a:extLst>
                <a:ext uri="{FF2B5EF4-FFF2-40B4-BE49-F238E27FC236}">
                  <a16:creationId xmlns:a16="http://schemas.microsoft.com/office/drawing/2014/main" id="{FF8FD5D8-0AF6-492E-B68B-7F021F5CBC30}"/>
                </a:ext>
              </a:extLst>
            </p:cNvPr>
            <p:cNvSpPr>
              <a:spLocks noChangeArrowheads="1"/>
            </p:cNvSpPr>
            <p:nvPr/>
          </p:nvSpPr>
          <p:spPr bwMode="auto">
            <a:xfrm>
              <a:off x="2323305" y="2666347"/>
              <a:ext cx="307926" cy="249199"/>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39" name="Rectangle 21">
              <a:extLst>
                <a:ext uri="{FF2B5EF4-FFF2-40B4-BE49-F238E27FC236}">
                  <a16:creationId xmlns:a16="http://schemas.microsoft.com/office/drawing/2014/main" id="{841CBF9F-1C80-464C-9F1C-AA7A2C45B81B}"/>
                </a:ext>
              </a:extLst>
            </p:cNvPr>
            <p:cNvSpPr>
              <a:spLocks noChangeArrowheads="1"/>
            </p:cNvSpPr>
            <p:nvPr/>
          </p:nvSpPr>
          <p:spPr bwMode="auto">
            <a:xfrm>
              <a:off x="2323305" y="2666347"/>
              <a:ext cx="307926" cy="24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0" name="Freeform 22">
              <a:extLst>
                <a:ext uri="{FF2B5EF4-FFF2-40B4-BE49-F238E27FC236}">
                  <a16:creationId xmlns:a16="http://schemas.microsoft.com/office/drawing/2014/main" id="{5E9B418F-B642-4303-88A8-854ECA22DC88}"/>
                </a:ext>
              </a:extLst>
            </p:cNvPr>
            <p:cNvSpPr>
              <a:spLocks/>
            </p:cNvSpPr>
            <p:nvPr/>
          </p:nvSpPr>
          <p:spPr bwMode="auto">
            <a:xfrm>
              <a:off x="1983633" y="2666348"/>
              <a:ext cx="242849" cy="242849"/>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1" name="Freeform 23">
              <a:extLst>
                <a:ext uri="{FF2B5EF4-FFF2-40B4-BE49-F238E27FC236}">
                  <a16:creationId xmlns:a16="http://schemas.microsoft.com/office/drawing/2014/main" id="{196F1678-1D59-4439-980A-7372BB128098}"/>
                </a:ext>
              </a:extLst>
            </p:cNvPr>
            <p:cNvSpPr>
              <a:spLocks/>
            </p:cNvSpPr>
            <p:nvPr/>
          </p:nvSpPr>
          <p:spPr bwMode="auto">
            <a:xfrm>
              <a:off x="1983633" y="2666348"/>
              <a:ext cx="242849" cy="242849"/>
            </a:xfrm>
            <a:custGeom>
              <a:avLst/>
              <a:gdLst>
                <a:gd name="T0" fmla="*/ 153 w 153"/>
                <a:gd name="T1" fmla="*/ 0 h 153"/>
                <a:gd name="T2" fmla="*/ 0 w 153"/>
                <a:gd name="T3" fmla="*/ 0 h 153"/>
                <a:gd name="T4" fmla="*/ 0 w 153"/>
                <a:gd name="T5" fmla="*/ 153 h 153"/>
                <a:gd name="T6" fmla="*/ 153 w 153"/>
                <a:gd name="T7" fmla="*/ 0 h 153"/>
              </a:gdLst>
              <a:ahLst/>
              <a:cxnLst>
                <a:cxn ang="0">
                  <a:pos x="T0" y="T1"/>
                </a:cxn>
                <a:cxn ang="0">
                  <a:pos x="T2" y="T3"/>
                </a:cxn>
                <a:cxn ang="0">
                  <a:pos x="T4" y="T5"/>
                </a:cxn>
                <a:cxn ang="0">
                  <a:pos x="T6" y="T7"/>
                </a:cxn>
              </a:cxnLst>
              <a:rect l="0" t="0" r="r" b="b"/>
              <a:pathLst>
                <a:path w="153" h="153">
                  <a:moveTo>
                    <a:pt x="153" y="0"/>
                  </a:moveTo>
                  <a:lnTo>
                    <a:pt x="0" y="0"/>
                  </a:lnTo>
                  <a:lnTo>
                    <a:pt x="0" y="153"/>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2" name="Freeform 24">
              <a:extLst>
                <a:ext uri="{FF2B5EF4-FFF2-40B4-BE49-F238E27FC236}">
                  <a16:creationId xmlns:a16="http://schemas.microsoft.com/office/drawing/2014/main" id="{60CC9EAC-58CB-4910-8F81-FD07CDAEA1B9}"/>
                </a:ext>
              </a:extLst>
            </p:cNvPr>
            <p:cNvSpPr>
              <a:spLocks/>
            </p:cNvSpPr>
            <p:nvPr/>
          </p:nvSpPr>
          <p:spPr bwMode="auto">
            <a:xfrm>
              <a:off x="1983633" y="2666347"/>
              <a:ext cx="307926" cy="24919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3" name="Freeform 25">
              <a:extLst>
                <a:ext uri="{FF2B5EF4-FFF2-40B4-BE49-F238E27FC236}">
                  <a16:creationId xmlns:a16="http://schemas.microsoft.com/office/drawing/2014/main" id="{70006021-CB4F-4397-A87B-CDAA8AFA7B3C}"/>
                </a:ext>
              </a:extLst>
            </p:cNvPr>
            <p:cNvSpPr>
              <a:spLocks/>
            </p:cNvSpPr>
            <p:nvPr/>
          </p:nvSpPr>
          <p:spPr bwMode="auto">
            <a:xfrm>
              <a:off x="1983633" y="2666347"/>
              <a:ext cx="307926" cy="249199"/>
            </a:xfrm>
            <a:custGeom>
              <a:avLst/>
              <a:gdLst>
                <a:gd name="T0" fmla="*/ 194 w 194"/>
                <a:gd name="T1" fmla="*/ 0 h 157"/>
                <a:gd name="T2" fmla="*/ 153 w 194"/>
                <a:gd name="T3" fmla="*/ 0 h 157"/>
                <a:gd name="T4" fmla="*/ 0 w 194"/>
                <a:gd name="T5" fmla="*/ 153 h 157"/>
                <a:gd name="T6" fmla="*/ 0 w 194"/>
                <a:gd name="T7" fmla="*/ 157 h 157"/>
                <a:gd name="T8" fmla="*/ 194 w 194"/>
                <a:gd name="T9" fmla="*/ 157 h 157"/>
                <a:gd name="T10" fmla="*/ 194 w 194"/>
                <a:gd name="T11" fmla="*/ 0 h 157"/>
              </a:gdLst>
              <a:ahLst/>
              <a:cxnLst>
                <a:cxn ang="0">
                  <a:pos x="T0" y="T1"/>
                </a:cxn>
                <a:cxn ang="0">
                  <a:pos x="T2" y="T3"/>
                </a:cxn>
                <a:cxn ang="0">
                  <a:pos x="T4" y="T5"/>
                </a:cxn>
                <a:cxn ang="0">
                  <a:pos x="T6" y="T7"/>
                </a:cxn>
                <a:cxn ang="0">
                  <a:pos x="T8" y="T9"/>
                </a:cxn>
                <a:cxn ang="0">
                  <a:pos x="T10" y="T11"/>
                </a:cxn>
              </a:cxnLst>
              <a:rect l="0" t="0" r="r" b="b"/>
              <a:pathLst>
                <a:path w="194" h="157">
                  <a:moveTo>
                    <a:pt x="194" y="0"/>
                  </a:moveTo>
                  <a:lnTo>
                    <a:pt x="153" y="0"/>
                  </a:lnTo>
                  <a:lnTo>
                    <a:pt x="0" y="153"/>
                  </a:lnTo>
                  <a:lnTo>
                    <a:pt x="0" y="157"/>
                  </a:lnTo>
                  <a:lnTo>
                    <a:pt x="194" y="157"/>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4" name="Rectangle 26">
              <a:extLst>
                <a:ext uri="{FF2B5EF4-FFF2-40B4-BE49-F238E27FC236}">
                  <a16:creationId xmlns:a16="http://schemas.microsoft.com/office/drawing/2014/main" id="{43C9AC88-FCC0-49F0-85E4-2E4065C799E7}"/>
                </a:ext>
              </a:extLst>
            </p:cNvPr>
            <p:cNvSpPr>
              <a:spLocks noChangeArrowheads="1"/>
            </p:cNvSpPr>
            <p:nvPr/>
          </p:nvSpPr>
          <p:spPr bwMode="auto">
            <a:xfrm>
              <a:off x="1642373" y="2388578"/>
              <a:ext cx="309514" cy="526968"/>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5" name="Rectangle 27">
              <a:extLst>
                <a:ext uri="{FF2B5EF4-FFF2-40B4-BE49-F238E27FC236}">
                  <a16:creationId xmlns:a16="http://schemas.microsoft.com/office/drawing/2014/main" id="{37B6F422-E756-426F-8A7D-2CCB7E5ECC13}"/>
                </a:ext>
              </a:extLst>
            </p:cNvPr>
            <p:cNvSpPr>
              <a:spLocks noChangeArrowheads="1"/>
            </p:cNvSpPr>
            <p:nvPr/>
          </p:nvSpPr>
          <p:spPr bwMode="auto">
            <a:xfrm>
              <a:off x="1642373" y="2388578"/>
              <a:ext cx="309514" cy="52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6" name="Oval 28">
              <a:extLst>
                <a:ext uri="{FF2B5EF4-FFF2-40B4-BE49-F238E27FC236}">
                  <a16:creationId xmlns:a16="http://schemas.microsoft.com/office/drawing/2014/main" id="{614B1BF3-8BA9-4EDF-81C5-1C81631EBB9A}"/>
                </a:ext>
              </a:extLst>
            </p:cNvPr>
            <p:cNvSpPr>
              <a:spLocks noChangeArrowheads="1"/>
            </p:cNvSpPr>
            <p:nvPr/>
          </p:nvSpPr>
          <p:spPr bwMode="auto">
            <a:xfrm>
              <a:off x="2566154" y="2101284"/>
              <a:ext cx="65078"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7" name="Oval 29">
              <a:extLst>
                <a:ext uri="{FF2B5EF4-FFF2-40B4-BE49-F238E27FC236}">
                  <a16:creationId xmlns:a16="http://schemas.microsoft.com/office/drawing/2014/main" id="{AC32B03F-5DCE-4FFD-B703-8B8763924FF2}"/>
                </a:ext>
              </a:extLst>
            </p:cNvPr>
            <p:cNvSpPr>
              <a:spLocks noChangeArrowheads="1"/>
            </p:cNvSpPr>
            <p:nvPr/>
          </p:nvSpPr>
          <p:spPr bwMode="auto">
            <a:xfrm>
              <a:off x="2477268" y="2101284"/>
              <a:ext cx="63490"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8" name="Oval 30">
              <a:extLst>
                <a:ext uri="{FF2B5EF4-FFF2-40B4-BE49-F238E27FC236}">
                  <a16:creationId xmlns:a16="http://schemas.microsoft.com/office/drawing/2014/main" id="{913DB92C-8717-4DB0-881D-C4EDD4CA7CC9}"/>
                </a:ext>
              </a:extLst>
            </p:cNvPr>
            <p:cNvSpPr>
              <a:spLocks noChangeArrowheads="1"/>
            </p:cNvSpPr>
            <p:nvPr/>
          </p:nvSpPr>
          <p:spPr bwMode="auto">
            <a:xfrm>
              <a:off x="2386794" y="2101284"/>
              <a:ext cx="65078" cy="65078"/>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49" name="Freeform 32">
              <a:extLst>
                <a:ext uri="{FF2B5EF4-FFF2-40B4-BE49-F238E27FC236}">
                  <a16:creationId xmlns:a16="http://schemas.microsoft.com/office/drawing/2014/main" id="{5E680FF8-045E-42C2-872E-C987D8A9FF29}"/>
                </a:ext>
              </a:extLst>
            </p:cNvPr>
            <p:cNvSpPr>
              <a:spLocks/>
            </p:cNvSpPr>
            <p:nvPr/>
          </p:nvSpPr>
          <p:spPr bwMode="auto">
            <a:xfrm>
              <a:off x="1716973" y="2785392"/>
              <a:ext cx="1806294" cy="390464"/>
            </a:xfrm>
            <a:custGeom>
              <a:avLst/>
              <a:gdLst>
                <a:gd name="T0" fmla="*/ 746 w 907"/>
                <a:gd name="T1" fmla="*/ 196 h 196"/>
                <a:gd name="T2" fmla="*/ 907 w 907"/>
                <a:gd name="T3" fmla="*/ 135 h 196"/>
                <a:gd name="T4" fmla="*/ 752 w 907"/>
                <a:gd name="T5" fmla="*/ 48 h 196"/>
                <a:gd name="T6" fmla="*/ 702 w 907"/>
                <a:gd name="T7" fmla="*/ 55 h 196"/>
                <a:gd name="T8" fmla="*/ 572 w 907"/>
                <a:gd name="T9" fmla="*/ 0 h 196"/>
                <a:gd name="T10" fmla="*/ 420 w 907"/>
                <a:gd name="T11" fmla="*/ 82 h 196"/>
                <a:gd name="T12" fmla="*/ 332 w 907"/>
                <a:gd name="T13" fmla="*/ 48 h 196"/>
                <a:gd name="T14" fmla="*/ 210 w 907"/>
                <a:gd name="T15" fmla="*/ 127 h 196"/>
                <a:gd name="T16" fmla="*/ 116 w 907"/>
                <a:gd name="T17" fmla="*/ 96 h 196"/>
                <a:gd name="T18" fmla="*/ 99 w 907"/>
                <a:gd name="T19" fmla="*/ 97 h 196"/>
                <a:gd name="T20" fmla="*/ 0 w 907"/>
                <a:gd name="T21" fmla="*/ 196 h 196"/>
                <a:gd name="T22" fmla="*/ 746 w 907"/>
                <a:gd name="T23"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6">
                  <a:moveTo>
                    <a:pt x="746" y="196"/>
                  </a:moveTo>
                  <a:cubicBezTo>
                    <a:pt x="811" y="196"/>
                    <a:pt x="867" y="173"/>
                    <a:pt x="907" y="135"/>
                  </a:cubicBezTo>
                  <a:cubicBezTo>
                    <a:pt x="875" y="83"/>
                    <a:pt x="818" y="48"/>
                    <a:pt x="752" y="48"/>
                  </a:cubicBezTo>
                  <a:cubicBezTo>
                    <a:pt x="735" y="48"/>
                    <a:pt x="718" y="50"/>
                    <a:pt x="702" y="55"/>
                  </a:cubicBezTo>
                  <a:cubicBezTo>
                    <a:pt x="669" y="21"/>
                    <a:pt x="623" y="0"/>
                    <a:pt x="572" y="0"/>
                  </a:cubicBezTo>
                  <a:cubicBezTo>
                    <a:pt x="508" y="0"/>
                    <a:pt x="453" y="32"/>
                    <a:pt x="420" y="82"/>
                  </a:cubicBezTo>
                  <a:cubicBezTo>
                    <a:pt x="397" y="61"/>
                    <a:pt x="366" y="48"/>
                    <a:pt x="332" y="48"/>
                  </a:cubicBezTo>
                  <a:cubicBezTo>
                    <a:pt x="277" y="48"/>
                    <a:pt x="231" y="80"/>
                    <a:pt x="210" y="127"/>
                  </a:cubicBezTo>
                  <a:cubicBezTo>
                    <a:pt x="184" y="108"/>
                    <a:pt x="151" y="96"/>
                    <a:pt x="116" y="96"/>
                  </a:cubicBezTo>
                  <a:cubicBezTo>
                    <a:pt x="110" y="96"/>
                    <a:pt x="105" y="96"/>
                    <a:pt x="99" y="97"/>
                  </a:cubicBezTo>
                  <a:cubicBezTo>
                    <a:pt x="0" y="196"/>
                    <a:pt x="0" y="196"/>
                    <a:pt x="0" y="196"/>
                  </a:cubicBezTo>
                  <a:cubicBezTo>
                    <a:pt x="746" y="196"/>
                    <a:pt x="746" y="196"/>
                    <a:pt x="746" y="19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0" name="Freeform 49">
              <a:extLst>
                <a:ext uri="{FF2B5EF4-FFF2-40B4-BE49-F238E27FC236}">
                  <a16:creationId xmlns:a16="http://schemas.microsoft.com/office/drawing/2014/main" id="{EA97A603-B56F-4645-B6F9-D61E41B9A385}"/>
                </a:ext>
              </a:extLst>
            </p:cNvPr>
            <p:cNvSpPr>
              <a:spLocks/>
            </p:cNvSpPr>
            <p:nvPr/>
          </p:nvSpPr>
          <p:spPr bwMode="auto">
            <a:xfrm>
              <a:off x="1037629" y="3375849"/>
              <a:ext cx="420622" cy="258722"/>
            </a:xfrm>
            <a:custGeom>
              <a:avLst/>
              <a:gdLst>
                <a:gd name="T0" fmla="*/ 265 w 265"/>
                <a:gd name="T1" fmla="*/ 101 h 163"/>
                <a:gd name="T2" fmla="*/ 101 w 265"/>
                <a:gd name="T3" fmla="*/ 0 h 163"/>
                <a:gd name="T4" fmla="*/ 0 w 265"/>
                <a:gd name="T5" fmla="*/ 163 h 163"/>
                <a:gd name="T6" fmla="*/ 265 w 265"/>
                <a:gd name="T7" fmla="*/ 101 h 163"/>
              </a:gdLst>
              <a:ahLst/>
              <a:cxnLst>
                <a:cxn ang="0">
                  <a:pos x="T0" y="T1"/>
                </a:cxn>
                <a:cxn ang="0">
                  <a:pos x="T2" y="T3"/>
                </a:cxn>
                <a:cxn ang="0">
                  <a:pos x="T4" y="T5"/>
                </a:cxn>
                <a:cxn ang="0">
                  <a:pos x="T6" y="T7"/>
                </a:cxn>
              </a:cxnLst>
              <a:rect l="0" t="0" r="r" b="b"/>
              <a:pathLst>
                <a:path w="265" h="163">
                  <a:moveTo>
                    <a:pt x="265" y="101"/>
                  </a:moveTo>
                  <a:lnTo>
                    <a:pt x="101" y="0"/>
                  </a:lnTo>
                  <a:lnTo>
                    <a:pt x="0" y="163"/>
                  </a:lnTo>
                  <a:lnTo>
                    <a:pt x="265"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1" name="Freeform 50">
              <a:extLst>
                <a:ext uri="{FF2B5EF4-FFF2-40B4-BE49-F238E27FC236}">
                  <a16:creationId xmlns:a16="http://schemas.microsoft.com/office/drawing/2014/main" id="{4AE075D2-1020-42A7-9255-B63937610AE9}"/>
                </a:ext>
              </a:extLst>
            </p:cNvPr>
            <p:cNvSpPr>
              <a:spLocks/>
            </p:cNvSpPr>
            <p:nvPr/>
          </p:nvSpPr>
          <p:spPr bwMode="auto">
            <a:xfrm>
              <a:off x="2820115" y="2896499"/>
              <a:ext cx="417448" cy="258722"/>
            </a:xfrm>
            <a:custGeom>
              <a:avLst/>
              <a:gdLst>
                <a:gd name="T0" fmla="*/ 0 w 263"/>
                <a:gd name="T1" fmla="*/ 62 h 163"/>
                <a:gd name="T2" fmla="*/ 163 w 263"/>
                <a:gd name="T3" fmla="*/ 163 h 163"/>
                <a:gd name="T4" fmla="*/ 263 w 263"/>
                <a:gd name="T5" fmla="*/ 0 h 163"/>
                <a:gd name="T6" fmla="*/ 0 w 263"/>
                <a:gd name="T7" fmla="*/ 62 h 163"/>
              </a:gdLst>
              <a:ahLst/>
              <a:cxnLst>
                <a:cxn ang="0">
                  <a:pos x="T0" y="T1"/>
                </a:cxn>
                <a:cxn ang="0">
                  <a:pos x="T2" y="T3"/>
                </a:cxn>
                <a:cxn ang="0">
                  <a:pos x="T4" y="T5"/>
                </a:cxn>
                <a:cxn ang="0">
                  <a:pos x="T6" y="T7"/>
                </a:cxn>
              </a:cxnLst>
              <a:rect l="0" t="0" r="r" b="b"/>
              <a:pathLst>
                <a:path w="263" h="163">
                  <a:moveTo>
                    <a:pt x="0" y="62"/>
                  </a:moveTo>
                  <a:lnTo>
                    <a:pt x="163" y="163"/>
                  </a:lnTo>
                  <a:lnTo>
                    <a:pt x="263" y="0"/>
                  </a:lnTo>
                  <a:lnTo>
                    <a:pt x="0"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2" name="Freeform 51">
              <a:extLst>
                <a:ext uri="{FF2B5EF4-FFF2-40B4-BE49-F238E27FC236}">
                  <a16:creationId xmlns:a16="http://schemas.microsoft.com/office/drawing/2014/main" id="{BF507B5A-8D95-4C31-8217-1BB2180B4D90}"/>
                </a:ext>
              </a:extLst>
            </p:cNvPr>
            <p:cNvSpPr>
              <a:spLocks/>
            </p:cNvSpPr>
            <p:nvPr/>
          </p:nvSpPr>
          <p:spPr bwMode="auto">
            <a:xfrm>
              <a:off x="1570946" y="3466322"/>
              <a:ext cx="1131711" cy="974574"/>
            </a:xfrm>
            <a:custGeom>
              <a:avLst/>
              <a:gdLst>
                <a:gd name="T0" fmla="*/ 535 w 568"/>
                <a:gd name="T1" fmla="*/ 33 h 489"/>
                <a:gd name="T2" fmla="*/ 371 w 568"/>
                <a:gd name="T3" fmla="*/ 0 h 489"/>
                <a:gd name="T4" fmla="*/ 299 w 568"/>
                <a:gd name="T5" fmla="*/ 59 h 489"/>
                <a:gd name="T6" fmla="*/ 332 w 568"/>
                <a:gd name="T7" fmla="*/ 128 h 489"/>
                <a:gd name="T8" fmla="*/ 266 w 568"/>
                <a:gd name="T9" fmla="*/ 210 h 489"/>
                <a:gd name="T10" fmla="*/ 286 w 568"/>
                <a:gd name="T11" fmla="*/ 287 h 489"/>
                <a:gd name="T12" fmla="*/ 226 w 568"/>
                <a:gd name="T13" fmla="*/ 199 h 489"/>
                <a:gd name="T14" fmla="*/ 266 w 568"/>
                <a:gd name="T15" fmla="*/ 131 h 489"/>
                <a:gd name="T16" fmla="*/ 203 w 568"/>
                <a:gd name="T17" fmla="*/ 75 h 489"/>
                <a:gd name="T18" fmla="*/ 247 w 568"/>
                <a:gd name="T19" fmla="*/ 0 h 489"/>
                <a:gd name="T20" fmla="*/ 34 w 568"/>
                <a:gd name="T21" fmla="*/ 33 h 489"/>
                <a:gd name="T22" fmla="*/ 0 w 568"/>
                <a:gd name="T23" fmla="*/ 66 h 489"/>
                <a:gd name="T24" fmla="*/ 0 w 568"/>
                <a:gd name="T25" fmla="*/ 456 h 489"/>
                <a:gd name="T26" fmla="*/ 34 w 568"/>
                <a:gd name="T27" fmla="*/ 489 h 489"/>
                <a:gd name="T28" fmla="*/ 535 w 568"/>
                <a:gd name="T29" fmla="*/ 489 h 489"/>
                <a:gd name="T30" fmla="*/ 568 w 568"/>
                <a:gd name="T31" fmla="*/ 456 h 489"/>
                <a:gd name="T32" fmla="*/ 568 w 568"/>
                <a:gd name="T33" fmla="*/ 67 h 489"/>
                <a:gd name="T34" fmla="*/ 535 w 568"/>
                <a:gd name="T35" fmla="*/ 3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489">
                  <a:moveTo>
                    <a:pt x="535" y="33"/>
                  </a:moveTo>
                  <a:cubicBezTo>
                    <a:pt x="371" y="0"/>
                    <a:pt x="371" y="0"/>
                    <a:pt x="371" y="0"/>
                  </a:cubicBezTo>
                  <a:cubicBezTo>
                    <a:pt x="299" y="59"/>
                    <a:pt x="299" y="59"/>
                    <a:pt x="299" y="59"/>
                  </a:cubicBezTo>
                  <a:cubicBezTo>
                    <a:pt x="332" y="128"/>
                    <a:pt x="332" y="128"/>
                    <a:pt x="332" y="128"/>
                  </a:cubicBezTo>
                  <a:cubicBezTo>
                    <a:pt x="266" y="210"/>
                    <a:pt x="266" y="210"/>
                    <a:pt x="266" y="210"/>
                  </a:cubicBezTo>
                  <a:cubicBezTo>
                    <a:pt x="286" y="287"/>
                    <a:pt x="286" y="287"/>
                    <a:pt x="286" y="287"/>
                  </a:cubicBezTo>
                  <a:cubicBezTo>
                    <a:pt x="226" y="199"/>
                    <a:pt x="226" y="199"/>
                    <a:pt x="226" y="199"/>
                  </a:cubicBezTo>
                  <a:cubicBezTo>
                    <a:pt x="266" y="131"/>
                    <a:pt x="266" y="131"/>
                    <a:pt x="266" y="131"/>
                  </a:cubicBezTo>
                  <a:cubicBezTo>
                    <a:pt x="203" y="75"/>
                    <a:pt x="203" y="75"/>
                    <a:pt x="203" y="75"/>
                  </a:cubicBezTo>
                  <a:cubicBezTo>
                    <a:pt x="247" y="0"/>
                    <a:pt x="247" y="0"/>
                    <a:pt x="247" y="0"/>
                  </a:cubicBezTo>
                  <a:cubicBezTo>
                    <a:pt x="34" y="33"/>
                    <a:pt x="34" y="33"/>
                    <a:pt x="34" y="33"/>
                  </a:cubicBezTo>
                  <a:cubicBezTo>
                    <a:pt x="15" y="33"/>
                    <a:pt x="0" y="48"/>
                    <a:pt x="0" y="66"/>
                  </a:cubicBezTo>
                  <a:cubicBezTo>
                    <a:pt x="0" y="456"/>
                    <a:pt x="0" y="456"/>
                    <a:pt x="0" y="456"/>
                  </a:cubicBezTo>
                  <a:cubicBezTo>
                    <a:pt x="0" y="474"/>
                    <a:pt x="15" y="489"/>
                    <a:pt x="34" y="489"/>
                  </a:cubicBezTo>
                  <a:cubicBezTo>
                    <a:pt x="535" y="489"/>
                    <a:pt x="535" y="489"/>
                    <a:pt x="535" y="489"/>
                  </a:cubicBezTo>
                  <a:cubicBezTo>
                    <a:pt x="553" y="489"/>
                    <a:pt x="568" y="474"/>
                    <a:pt x="568" y="456"/>
                  </a:cubicBezTo>
                  <a:cubicBezTo>
                    <a:pt x="568" y="67"/>
                    <a:pt x="568" y="67"/>
                    <a:pt x="568" y="67"/>
                  </a:cubicBezTo>
                  <a:cubicBezTo>
                    <a:pt x="568" y="48"/>
                    <a:pt x="553" y="33"/>
                    <a:pt x="535" y="33"/>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3" name="Freeform 52">
              <a:extLst>
                <a:ext uri="{FF2B5EF4-FFF2-40B4-BE49-F238E27FC236}">
                  <a16:creationId xmlns:a16="http://schemas.microsoft.com/office/drawing/2014/main" id="{CBC736CC-2EC4-45D0-885F-73D0EEA86B1A}"/>
                </a:ext>
              </a:extLst>
            </p:cNvPr>
            <p:cNvSpPr>
              <a:spLocks/>
            </p:cNvSpPr>
            <p:nvPr/>
          </p:nvSpPr>
          <p:spPr bwMode="auto">
            <a:xfrm>
              <a:off x="1570947" y="3466322"/>
              <a:ext cx="492048" cy="226976"/>
            </a:xfrm>
            <a:custGeom>
              <a:avLst/>
              <a:gdLst>
                <a:gd name="T0" fmla="*/ 203 w 247"/>
                <a:gd name="T1" fmla="*/ 75 h 114"/>
                <a:gd name="T2" fmla="*/ 247 w 247"/>
                <a:gd name="T3" fmla="*/ 0 h 114"/>
                <a:gd name="T4" fmla="*/ 34 w 247"/>
                <a:gd name="T5" fmla="*/ 0 h 114"/>
                <a:gd name="T6" fmla="*/ 0 w 247"/>
                <a:gd name="T7" fmla="*/ 34 h 114"/>
                <a:gd name="T8" fmla="*/ 0 w 247"/>
                <a:gd name="T9" fmla="*/ 114 h 114"/>
                <a:gd name="T10" fmla="*/ 246 w 247"/>
                <a:gd name="T11" fmla="*/ 114 h 114"/>
                <a:gd name="T12" fmla="*/ 203 w 247"/>
                <a:gd name="T13" fmla="*/ 75 h 114"/>
              </a:gdLst>
              <a:ahLst/>
              <a:cxnLst>
                <a:cxn ang="0">
                  <a:pos x="T0" y="T1"/>
                </a:cxn>
                <a:cxn ang="0">
                  <a:pos x="T2" y="T3"/>
                </a:cxn>
                <a:cxn ang="0">
                  <a:pos x="T4" y="T5"/>
                </a:cxn>
                <a:cxn ang="0">
                  <a:pos x="T6" y="T7"/>
                </a:cxn>
                <a:cxn ang="0">
                  <a:pos x="T8" y="T9"/>
                </a:cxn>
                <a:cxn ang="0">
                  <a:pos x="T10" y="T11"/>
                </a:cxn>
                <a:cxn ang="0">
                  <a:pos x="T12" y="T13"/>
                </a:cxn>
              </a:cxnLst>
              <a:rect l="0" t="0" r="r" b="b"/>
              <a:pathLst>
                <a:path w="247" h="114">
                  <a:moveTo>
                    <a:pt x="203" y="75"/>
                  </a:moveTo>
                  <a:cubicBezTo>
                    <a:pt x="247" y="0"/>
                    <a:pt x="247" y="0"/>
                    <a:pt x="247" y="0"/>
                  </a:cubicBezTo>
                  <a:cubicBezTo>
                    <a:pt x="34" y="0"/>
                    <a:pt x="34" y="0"/>
                    <a:pt x="34" y="0"/>
                  </a:cubicBezTo>
                  <a:cubicBezTo>
                    <a:pt x="15" y="0"/>
                    <a:pt x="0" y="15"/>
                    <a:pt x="0" y="34"/>
                  </a:cubicBezTo>
                  <a:cubicBezTo>
                    <a:pt x="0" y="114"/>
                    <a:pt x="0" y="114"/>
                    <a:pt x="0" y="114"/>
                  </a:cubicBezTo>
                  <a:cubicBezTo>
                    <a:pt x="246" y="114"/>
                    <a:pt x="246" y="114"/>
                    <a:pt x="246" y="114"/>
                  </a:cubicBezTo>
                  <a:cubicBezTo>
                    <a:pt x="203" y="75"/>
                    <a:pt x="203" y="75"/>
                    <a:pt x="203" y="75"/>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4" name="Freeform 53">
              <a:extLst>
                <a:ext uri="{FF2B5EF4-FFF2-40B4-BE49-F238E27FC236}">
                  <a16:creationId xmlns:a16="http://schemas.microsoft.com/office/drawing/2014/main" id="{37077C50-7FD5-4988-86C8-0C8A884FEBF9}"/>
                </a:ext>
              </a:extLst>
            </p:cNvPr>
            <p:cNvSpPr>
              <a:spLocks/>
            </p:cNvSpPr>
            <p:nvPr/>
          </p:nvSpPr>
          <p:spPr bwMode="auto">
            <a:xfrm>
              <a:off x="2166167" y="3466322"/>
              <a:ext cx="536492" cy="226976"/>
            </a:xfrm>
            <a:custGeom>
              <a:avLst/>
              <a:gdLst>
                <a:gd name="T0" fmla="*/ 236 w 269"/>
                <a:gd name="T1" fmla="*/ 0 h 114"/>
                <a:gd name="T2" fmla="*/ 72 w 269"/>
                <a:gd name="T3" fmla="*/ 0 h 114"/>
                <a:gd name="T4" fmla="*/ 0 w 269"/>
                <a:gd name="T5" fmla="*/ 59 h 114"/>
                <a:gd name="T6" fmla="*/ 27 w 269"/>
                <a:gd name="T7" fmla="*/ 114 h 114"/>
                <a:gd name="T8" fmla="*/ 269 w 269"/>
                <a:gd name="T9" fmla="*/ 114 h 114"/>
                <a:gd name="T10" fmla="*/ 269 w 269"/>
                <a:gd name="T11" fmla="*/ 34 h 114"/>
                <a:gd name="T12" fmla="*/ 236 w 269"/>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269" h="114">
                  <a:moveTo>
                    <a:pt x="236" y="0"/>
                  </a:moveTo>
                  <a:cubicBezTo>
                    <a:pt x="72" y="0"/>
                    <a:pt x="72" y="0"/>
                    <a:pt x="72" y="0"/>
                  </a:cubicBezTo>
                  <a:cubicBezTo>
                    <a:pt x="0" y="59"/>
                    <a:pt x="0" y="59"/>
                    <a:pt x="0" y="59"/>
                  </a:cubicBezTo>
                  <a:cubicBezTo>
                    <a:pt x="27" y="114"/>
                    <a:pt x="27" y="114"/>
                    <a:pt x="27" y="114"/>
                  </a:cubicBezTo>
                  <a:cubicBezTo>
                    <a:pt x="269" y="114"/>
                    <a:pt x="269" y="114"/>
                    <a:pt x="269" y="114"/>
                  </a:cubicBezTo>
                  <a:cubicBezTo>
                    <a:pt x="269" y="34"/>
                    <a:pt x="269" y="34"/>
                    <a:pt x="269" y="34"/>
                  </a:cubicBezTo>
                  <a:cubicBezTo>
                    <a:pt x="269" y="15"/>
                    <a:pt x="254" y="0"/>
                    <a:pt x="236" y="0"/>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5" name="Freeform 54">
              <a:extLst>
                <a:ext uri="{FF2B5EF4-FFF2-40B4-BE49-F238E27FC236}">
                  <a16:creationId xmlns:a16="http://schemas.microsoft.com/office/drawing/2014/main" id="{592F8F74-E4D7-45D1-A969-906FBB41948E}"/>
                </a:ext>
              </a:extLst>
            </p:cNvPr>
            <p:cNvSpPr>
              <a:spLocks/>
            </p:cNvSpPr>
            <p:nvPr/>
          </p:nvSpPr>
          <p:spPr bwMode="auto">
            <a:xfrm>
              <a:off x="2667737" y="3659966"/>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6" name="Freeform 55">
              <a:extLst>
                <a:ext uri="{FF2B5EF4-FFF2-40B4-BE49-F238E27FC236}">
                  <a16:creationId xmlns:a16="http://schemas.microsoft.com/office/drawing/2014/main" id="{49935D0B-23F5-4F2A-97AF-80F68F0B14DA}"/>
                </a:ext>
              </a:extLst>
            </p:cNvPr>
            <p:cNvSpPr>
              <a:spLocks/>
            </p:cNvSpPr>
            <p:nvPr/>
          </p:nvSpPr>
          <p:spPr bwMode="auto">
            <a:xfrm>
              <a:off x="2667737" y="3659966"/>
              <a:ext cx="34920" cy="33334"/>
            </a:xfrm>
            <a:custGeom>
              <a:avLst/>
              <a:gdLst>
                <a:gd name="T0" fmla="*/ 22 w 22"/>
                <a:gd name="T1" fmla="*/ 0 h 21"/>
                <a:gd name="T2" fmla="*/ 0 w 22"/>
                <a:gd name="T3" fmla="*/ 21 h 21"/>
                <a:gd name="T4" fmla="*/ 22 w 22"/>
                <a:gd name="T5" fmla="*/ 21 h 21"/>
                <a:gd name="T6" fmla="*/ 22 w 22"/>
                <a:gd name="T7" fmla="*/ 0 h 21"/>
              </a:gdLst>
              <a:ahLst/>
              <a:cxnLst>
                <a:cxn ang="0">
                  <a:pos x="T0" y="T1"/>
                </a:cxn>
                <a:cxn ang="0">
                  <a:pos x="T2" y="T3"/>
                </a:cxn>
                <a:cxn ang="0">
                  <a:pos x="T4" y="T5"/>
                </a:cxn>
                <a:cxn ang="0">
                  <a:pos x="T6" y="T7"/>
                </a:cxn>
              </a:cxnLst>
              <a:rect l="0" t="0" r="r" b="b"/>
              <a:pathLst>
                <a:path w="22" h="21">
                  <a:moveTo>
                    <a:pt x="22" y="0"/>
                  </a:moveTo>
                  <a:lnTo>
                    <a:pt x="0" y="21"/>
                  </a:lnTo>
                  <a:lnTo>
                    <a:pt x="22" y="2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7" name="Freeform 56">
              <a:extLst>
                <a:ext uri="{FF2B5EF4-FFF2-40B4-BE49-F238E27FC236}">
                  <a16:creationId xmlns:a16="http://schemas.microsoft.com/office/drawing/2014/main" id="{03CBC828-A05D-4BFB-9A72-C7EB9D7D5BE2}"/>
                </a:ext>
              </a:extLst>
            </p:cNvPr>
            <p:cNvSpPr>
              <a:spLocks/>
            </p:cNvSpPr>
            <p:nvPr/>
          </p:nvSpPr>
          <p:spPr bwMode="auto">
            <a:xfrm>
              <a:off x="2635992" y="44408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E8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8" name="Freeform 57">
              <a:extLst>
                <a:ext uri="{FF2B5EF4-FFF2-40B4-BE49-F238E27FC236}">
                  <a16:creationId xmlns:a16="http://schemas.microsoft.com/office/drawing/2014/main" id="{99691593-4620-45F0-9626-F76BE3722828}"/>
                </a:ext>
              </a:extLst>
            </p:cNvPr>
            <p:cNvSpPr>
              <a:spLocks noEditPoints="1"/>
            </p:cNvSpPr>
            <p:nvPr/>
          </p:nvSpPr>
          <p:spPr bwMode="auto">
            <a:xfrm>
              <a:off x="1896333" y="3763139"/>
              <a:ext cx="806325" cy="677757"/>
            </a:xfrm>
            <a:custGeom>
              <a:avLst/>
              <a:gdLst>
                <a:gd name="T0" fmla="*/ 369 w 405"/>
                <a:gd name="T1" fmla="*/ 299 h 340"/>
                <a:gd name="T2" fmla="*/ 216 w 405"/>
                <a:gd name="T3" fmla="*/ 299 h 340"/>
                <a:gd name="T4" fmla="*/ 216 w 405"/>
                <a:gd name="T5" fmla="*/ 175 h 340"/>
                <a:gd name="T6" fmla="*/ 369 w 405"/>
                <a:gd name="T7" fmla="*/ 175 h 340"/>
                <a:gd name="T8" fmla="*/ 369 w 405"/>
                <a:gd name="T9" fmla="*/ 299 h 340"/>
                <a:gd name="T10" fmla="*/ 352 w 405"/>
                <a:gd name="T11" fmla="*/ 0 h 340"/>
                <a:gd name="T12" fmla="*/ 314 w 405"/>
                <a:gd name="T13" fmla="*/ 36 h 340"/>
                <a:gd name="T14" fmla="*/ 369 w 405"/>
                <a:gd name="T15" fmla="*/ 36 h 340"/>
                <a:gd name="T16" fmla="*/ 369 w 405"/>
                <a:gd name="T17" fmla="*/ 161 h 340"/>
                <a:gd name="T18" fmla="*/ 186 w 405"/>
                <a:gd name="T19" fmla="*/ 161 h 340"/>
                <a:gd name="T20" fmla="*/ 171 w 405"/>
                <a:gd name="T21" fmla="*/ 175 h 340"/>
                <a:gd name="T22" fmla="*/ 200 w 405"/>
                <a:gd name="T23" fmla="*/ 175 h 340"/>
                <a:gd name="T24" fmla="*/ 200 w 405"/>
                <a:gd name="T25" fmla="*/ 299 h 340"/>
                <a:gd name="T26" fmla="*/ 46 w 405"/>
                <a:gd name="T27" fmla="*/ 299 h 340"/>
                <a:gd name="T28" fmla="*/ 46 w 405"/>
                <a:gd name="T29" fmla="*/ 296 h 340"/>
                <a:gd name="T30" fmla="*/ 0 w 405"/>
                <a:gd name="T31" fmla="*/ 340 h 340"/>
                <a:gd name="T32" fmla="*/ 372 w 405"/>
                <a:gd name="T33" fmla="*/ 340 h 340"/>
                <a:gd name="T34" fmla="*/ 372 w 405"/>
                <a:gd name="T35" fmla="*/ 340 h 340"/>
                <a:gd name="T36" fmla="*/ 405 w 405"/>
                <a:gd name="T37" fmla="*/ 307 h 340"/>
                <a:gd name="T38" fmla="*/ 405 w 405"/>
                <a:gd name="T39" fmla="*/ 0 h 340"/>
                <a:gd name="T40" fmla="*/ 352 w 405"/>
                <a:gd name="T4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5" h="340">
                  <a:moveTo>
                    <a:pt x="369" y="299"/>
                  </a:moveTo>
                  <a:cubicBezTo>
                    <a:pt x="216" y="299"/>
                    <a:pt x="216" y="299"/>
                    <a:pt x="216" y="299"/>
                  </a:cubicBezTo>
                  <a:cubicBezTo>
                    <a:pt x="216" y="175"/>
                    <a:pt x="216" y="175"/>
                    <a:pt x="216" y="175"/>
                  </a:cubicBezTo>
                  <a:cubicBezTo>
                    <a:pt x="369" y="175"/>
                    <a:pt x="369" y="175"/>
                    <a:pt x="369" y="175"/>
                  </a:cubicBezTo>
                  <a:cubicBezTo>
                    <a:pt x="369" y="299"/>
                    <a:pt x="369" y="299"/>
                    <a:pt x="369" y="299"/>
                  </a:cubicBezTo>
                  <a:moveTo>
                    <a:pt x="352" y="0"/>
                  </a:moveTo>
                  <a:cubicBezTo>
                    <a:pt x="314" y="36"/>
                    <a:pt x="314" y="36"/>
                    <a:pt x="314" y="36"/>
                  </a:cubicBezTo>
                  <a:cubicBezTo>
                    <a:pt x="369" y="36"/>
                    <a:pt x="369" y="36"/>
                    <a:pt x="369" y="36"/>
                  </a:cubicBezTo>
                  <a:cubicBezTo>
                    <a:pt x="369" y="161"/>
                    <a:pt x="369" y="161"/>
                    <a:pt x="369" y="161"/>
                  </a:cubicBezTo>
                  <a:cubicBezTo>
                    <a:pt x="186" y="161"/>
                    <a:pt x="186" y="161"/>
                    <a:pt x="186" y="161"/>
                  </a:cubicBezTo>
                  <a:cubicBezTo>
                    <a:pt x="171" y="175"/>
                    <a:pt x="171" y="175"/>
                    <a:pt x="171" y="175"/>
                  </a:cubicBezTo>
                  <a:cubicBezTo>
                    <a:pt x="200" y="175"/>
                    <a:pt x="200" y="175"/>
                    <a:pt x="200" y="175"/>
                  </a:cubicBezTo>
                  <a:cubicBezTo>
                    <a:pt x="200" y="299"/>
                    <a:pt x="200" y="299"/>
                    <a:pt x="200" y="299"/>
                  </a:cubicBezTo>
                  <a:cubicBezTo>
                    <a:pt x="46" y="299"/>
                    <a:pt x="46" y="299"/>
                    <a:pt x="46" y="299"/>
                  </a:cubicBezTo>
                  <a:cubicBezTo>
                    <a:pt x="46" y="296"/>
                    <a:pt x="46" y="296"/>
                    <a:pt x="46" y="296"/>
                  </a:cubicBezTo>
                  <a:cubicBezTo>
                    <a:pt x="0" y="340"/>
                    <a:pt x="0" y="340"/>
                    <a:pt x="0" y="340"/>
                  </a:cubicBezTo>
                  <a:cubicBezTo>
                    <a:pt x="372" y="340"/>
                    <a:pt x="372" y="340"/>
                    <a:pt x="372" y="340"/>
                  </a:cubicBezTo>
                  <a:cubicBezTo>
                    <a:pt x="372" y="340"/>
                    <a:pt x="372" y="340"/>
                    <a:pt x="372" y="340"/>
                  </a:cubicBezTo>
                  <a:cubicBezTo>
                    <a:pt x="390" y="340"/>
                    <a:pt x="405" y="325"/>
                    <a:pt x="405" y="307"/>
                  </a:cubicBezTo>
                  <a:cubicBezTo>
                    <a:pt x="405" y="0"/>
                    <a:pt x="405" y="0"/>
                    <a:pt x="405" y="0"/>
                  </a:cubicBezTo>
                  <a:cubicBezTo>
                    <a:pt x="352" y="0"/>
                    <a:pt x="352" y="0"/>
                    <a:pt x="352"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59" name="Freeform 58">
              <a:extLst>
                <a:ext uri="{FF2B5EF4-FFF2-40B4-BE49-F238E27FC236}">
                  <a16:creationId xmlns:a16="http://schemas.microsoft.com/office/drawing/2014/main" id="{B306726D-0278-44C1-B1F7-C11C85838770}"/>
                </a:ext>
              </a:extLst>
            </p:cNvPr>
            <p:cNvSpPr>
              <a:spLocks/>
            </p:cNvSpPr>
            <p:nvPr/>
          </p:nvSpPr>
          <p:spPr bwMode="auto">
            <a:xfrm>
              <a:off x="2021725" y="3834564"/>
              <a:ext cx="119045" cy="203169"/>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0" name="Freeform 59">
              <a:extLst>
                <a:ext uri="{FF2B5EF4-FFF2-40B4-BE49-F238E27FC236}">
                  <a16:creationId xmlns:a16="http://schemas.microsoft.com/office/drawing/2014/main" id="{D4B379CF-8333-462F-B554-3C98B37901B1}"/>
                </a:ext>
              </a:extLst>
            </p:cNvPr>
            <p:cNvSpPr>
              <a:spLocks/>
            </p:cNvSpPr>
            <p:nvPr/>
          </p:nvSpPr>
          <p:spPr bwMode="auto">
            <a:xfrm>
              <a:off x="2021725" y="3834564"/>
              <a:ext cx="119045" cy="203169"/>
            </a:xfrm>
            <a:custGeom>
              <a:avLst/>
              <a:gdLst>
                <a:gd name="T0" fmla="*/ 10 w 75"/>
                <a:gd name="T1" fmla="*/ 0 h 128"/>
                <a:gd name="T2" fmla="*/ 0 w 75"/>
                <a:gd name="T3" fmla="*/ 18 h 128"/>
                <a:gd name="T4" fmla="*/ 75 w 75"/>
                <a:gd name="T5" fmla="*/ 128 h 128"/>
                <a:gd name="T6" fmla="*/ 50 w 75"/>
                <a:gd name="T7" fmla="*/ 32 h 128"/>
                <a:gd name="T8" fmla="*/ 75 w 75"/>
                <a:gd name="T9" fmla="*/ 0 h 128"/>
                <a:gd name="T10" fmla="*/ 10 w 75"/>
                <a:gd name="T11" fmla="*/ 0 h 128"/>
              </a:gdLst>
              <a:ahLst/>
              <a:cxnLst>
                <a:cxn ang="0">
                  <a:pos x="T0" y="T1"/>
                </a:cxn>
                <a:cxn ang="0">
                  <a:pos x="T2" y="T3"/>
                </a:cxn>
                <a:cxn ang="0">
                  <a:pos x="T4" y="T5"/>
                </a:cxn>
                <a:cxn ang="0">
                  <a:pos x="T6" y="T7"/>
                </a:cxn>
                <a:cxn ang="0">
                  <a:pos x="T8" y="T9"/>
                </a:cxn>
                <a:cxn ang="0">
                  <a:pos x="T10" y="T11"/>
                </a:cxn>
              </a:cxnLst>
              <a:rect l="0" t="0" r="r" b="b"/>
              <a:pathLst>
                <a:path w="75" h="128">
                  <a:moveTo>
                    <a:pt x="10" y="0"/>
                  </a:moveTo>
                  <a:lnTo>
                    <a:pt x="0" y="18"/>
                  </a:lnTo>
                  <a:lnTo>
                    <a:pt x="75" y="128"/>
                  </a:lnTo>
                  <a:lnTo>
                    <a:pt x="50" y="32"/>
                  </a:lnTo>
                  <a:lnTo>
                    <a:pt x="75"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1" name="Freeform 60">
              <a:extLst>
                <a:ext uri="{FF2B5EF4-FFF2-40B4-BE49-F238E27FC236}">
                  <a16:creationId xmlns:a16="http://schemas.microsoft.com/office/drawing/2014/main" id="{832B3E4A-CABE-4647-9E76-449880C46F19}"/>
                </a:ext>
              </a:extLst>
            </p:cNvPr>
            <p:cNvSpPr>
              <a:spLocks/>
            </p:cNvSpPr>
            <p:nvPr/>
          </p:nvSpPr>
          <p:spPr bwMode="auto">
            <a:xfrm>
              <a:off x="1986805" y="3834564"/>
              <a:ext cx="534905" cy="24919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2" name="Freeform 61">
              <a:extLst>
                <a:ext uri="{FF2B5EF4-FFF2-40B4-BE49-F238E27FC236}">
                  <a16:creationId xmlns:a16="http://schemas.microsoft.com/office/drawing/2014/main" id="{DDBB708D-4F60-494B-9E01-E9553EBB28C9}"/>
                </a:ext>
              </a:extLst>
            </p:cNvPr>
            <p:cNvSpPr>
              <a:spLocks/>
            </p:cNvSpPr>
            <p:nvPr/>
          </p:nvSpPr>
          <p:spPr bwMode="auto">
            <a:xfrm>
              <a:off x="1986805" y="3834564"/>
              <a:ext cx="534905" cy="249199"/>
            </a:xfrm>
            <a:custGeom>
              <a:avLst/>
              <a:gdLst>
                <a:gd name="T0" fmla="*/ 0 w 337"/>
                <a:gd name="T1" fmla="*/ 0 h 157"/>
                <a:gd name="T2" fmla="*/ 0 w 337"/>
                <a:gd name="T3" fmla="*/ 157 h 157"/>
                <a:gd name="T4" fmla="*/ 176 w 337"/>
                <a:gd name="T5" fmla="*/ 157 h 157"/>
                <a:gd name="T6" fmla="*/ 337 w 337"/>
                <a:gd name="T7" fmla="*/ 0 h 157"/>
                <a:gd name="T8" fmla="*/ 97 w 337"/>
                <a:gd name="T9" fmla="*/ 0 h 157"/>
                <a:gd name="T10" fmla="*/ 72 w 337"/>
                <a:gd name="T11" fmla="*/ 32 h 157"/>
                <a:gd name="T12" fmla="*/ 97 w 337"/>
                <a:gd name="T13" fmla="*/ 128 h 157"/>
                <a:gd name="T14" fmla="*/ 22 w 337"/>
                <a:gd name="T15" fmla="*/ 18 h 157"/>
                <a:gd name="T16" fmla="*/ 32 w 337"/>
                <a:gd name="T17" fmla="*/ 0 h 157"/>
                <a:gd name="T18" fmla="*/ 0 w 33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7" h="157">
                  <a:moveTo>
                    <a:pt x="0" y="0"/>
                  </a:moveTo>
                  <a:lnTo>
                    <a:pt x="0" y="157"/>
                  </a:lnTo>
                  <a:lnTo>
                    <a:pt x="176" y="157"/>
                  </a:lnTo>
                  <a:lnTo>
                    <a:pt x="337" y="0"/>
                  </a:lnTo>
                  <a:lnTo>
                    <a:pt x="97" y="0"/>
                  </a:lnTo>
                  <a:lnTo>
                    <a:pt x="72" y="32"/>
                  </a:lnTo>
                  <a:lnTo>
                    <a:pt x="97" y="128"/>
                  </a:lnTo>
                  <a:lnTo>
                    <a:pt x="22" y="18"/>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3" name="Freeform 62">
              <a:extLst>
                <a:ext uri="{FF2B5EF4-FFF2-40B4-BE49-F238E27FC236}">
                  <a16:creationId xmlns:a16="http://schemas.microsoft.com/office/drawing/2014/main" id="{E026006A-4002-4513-B5BB-EE5A1556545A}"/>
                </a:ext>
              </a:extLst>
            </p:cNvPr>
            <p:cNvSpPr>
              <a:spLocks/>
            </p:cNvSpPr>
            <p:nvPr/>
          </p:nvSpPr>
          <p:spPr bwMode="auto">
            <a:xfrm>
              <a:off x="2266163" y="3834564"/>
              <a:ext cx="365068" cy="24919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4" name="Freeform 63">
              <a:extLst>
                <a:ext uri="{FF2B5EF4-FFF2-40B4-BE49-F238E27FC236}">
                  <a16:creationId xmlns:a16="http://schemas.microsoft.com/office/drawing/2014/main" id="{2125624C-1194-4441-A9BE-61A196F9BC41}"/>
                </a:ext>
              </a:extLst>
            </p:cNvPr>
            <p:cNvSpPr>
              <a:spLocks/>
            </p:cNvSpPr>
            <p:nvPr/>
          </p:nvSpPr>
          <p:spPr bwMode="auto">
            <a:xfrm>
              <a:off x="2266163" y="3834564"/>
              <a:ext cx="365068" cy="249199"/>
            </a:xfrm>
            <a:custGeom>
              <a:avLst/>
              <a:gdLst>
                <a:gd name="T0" fmla="*/ 161 w 230"/>
                <a:gd name="T1" fmla="*/ 0 h 157"/>
                <a:gd name="T2" fmla="*/ 0 w 230"/>
                <a:gd name="T3" fmla="*/ 157 h 157"/>
                <a:gd name="T4" fmla="*/ 230 w 230"/>
                <a:gd name="T5" fmla="*/ 157 h 157"/>
                <a:gd name="T6" fmla="*/ 230 w 230"/>
                <a:gd name="T7" fmla="*/ 0 h 157"/>
                <a:gd name="T8" fmla="*/ 161 w 230"/>
                <a:gd name="T9" fmla="*/ 0 h 157"/>
              </a:gdLst>
              <a:ahLst/>
              <a:cxnLst>
                <a:cxn ang="0">
                  <a:pos x="T0" y="T1"/>
                </a:cxn>
                <a:cxn ang="0">
                  <a:pos x="T2" y="T3"/>
                </a:cxn>
                <a:cxn ang="0">
                  <a:pos x="T4" y="T5"/>
                </a:cxn>
                <a:cxn ang="0">
                  <a:pos x="T6" y="T7"/>
                </a:cxn>
                <a:cxn ang="0">
                  <a:pos x="T8" y="T9"/>
                </a:cxn>
              </a:cxnLst>
              <a:rect l="0" t="0" r="r" b="b"/>
              <a:pathLst>
                <a:path w="230" h="157">
                  <a:moveTo>
                    <a:pt x="161" y="0"/>
                  </a:moveTo>
                  <a:lnTo>
                    <a:pt x="0" y="157"/>
                  </a:lnTo>
                  <a:lnTo>
                    <a:pt x="230" y="157"/>
                  </a:lnTo>
                  <a:lnTo>
                    <a:pt x="230" y="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5" name="Rectangle 64">
              <a:extLst>
                <a:ext uri="{FF2B5EF4-FFF2-40B4-BE49-F238E27FC236}">
                  <a16:creationId xmlns:a16="http://schemas.microsoft.com/office/drawing/2014/main" id="{31B0D8F1-3EA3-40FF-B6B9-41B5ABCC3901}"/>
                </a:ext>
              </a:extLst>
            </p:cNvPr>
            <p:cNvSpPr>
              <a:spLocks noChangeArrowheads="1"/>
            </p:cNvSpPr>
            <p:nvPr/>
          </p:nvSpPr>
          <p:spPr bwMode="auto">
            <a:xfrm>
              <a:off x="2326479" y="4112335"/>
              <a:ext cx="304751" cy="247611"/>
            </a:xfrm>
            <a:prstGeom prst="rect">
              <a:avLst/>
            </a:prstGeom>
            <a:solidFill>
              <a:srgbClr val="0078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6" name="Rectangle 65">
              <a:extLst>
                <a:ext uri="{FF2B5EF4-FFF2-40B4-BE49-F238E27FC236}">
                  <a16:creationId xmlns:a16="http://schemas.microsoft.com/office/drawing/2014/main" id="{684CF884-571F-4C55-AC91-7EAC7874D311}"/>
                </a:ext>
              </a:extLst>
            </p:cNvPr>
            <p:cNvSpPr>
              <a:spLocks noChangeArrowheads="1"/>
            </p:cNvSpPr>
            <p:nvPr/>
          </p:nvSpPr>
          <p:spPr bwMode="auto">
            <a:xfrm>
              <a:off x="2326479" y="4112335"/>
              <a:ext cx="304751" cy="24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7" name="Freeform 66">
              <a:extLst>
                <a:ext uri="{FF2B5EF4-FFF2-40B4-BE49-F238E27FC236}">
                  <a16:creationId xmlns:a16="http://schemas.microsoft.com/office/drawing/2014/main" id="{6F33747A-48EE-448D-8882-8555EB7A19AF}"/>
                </a:ext>
              </a:extLst>
            </p:cNvPr>
            <p:cNvSpPr>
              <a:spLocks/>
            </p:cNvSpPr>
            <p:nvPr/>
          </p:nvSpPr>
          <p:spPr bwMode="auto">
            <a:xfrm>
              <a:off x="1986807" y="4112334"/>
              <a:ext cx="249199" cy="241262"/>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8" name="Freeform 67">
              <a:extLst>
                <a:ext uri="{FF2B5EF4-FFF2-40B4-BE49-F238E27FC236}">
                  <a16:creationId xmlns:a16="http://schemas.microsoft.com/office/drawing/2014/main" id="{7CF2AC92-658E-474B-ACAE-C4C5244EBB51}"/>
                </a:ext>
              </a:extLst>
            </p:cNvPr>
            <p:cNvSpPr>
              <a:spLocks/>
            </p:cNvSpPr>
            <p:nvPr/>
          </p:nvSpPr>
          <p:spPr bwMode="auto">
            <a:xfrm>
              <a:off x="1986807" y="4112334"/>
              <a:ext cx="249199" cy="241262"/>
            </a:xfrm>
            <a:custGeom>
              <a:avLst/>
              <a:gdLst>
                <a:gd name="T0" fmla="*/ 0 w 157"/>
                <a:gd name="T1" fmla="*/ 0 h 152"/>
                <a:gd name="T2" fmla="*/ 0 w 157"/>
                <a:gd name="T3" fmla="*/ 152 h 152"/>
                <a:gd name="T4" fmla="*/ 157 w 157"/>
                <a:gd name="T5" fmla="*/ 0 h 152"/>
                <a:gd name="T6" fmla="*/ 0 w 157"/>
                <a:gd name="T7" fmla="*/ 0 h 152"/>
              </a:gdLst>
              <a:ahLst/>
              <a:cxnLst>
                <a:cxn ang="0">
                  <a:pos x="T0" y="T1"/>
                </a:cxn>
                <a:cxn ang="0">
                  <a:pos x="T2" y="T3"/>
                </a:cxn>
                <a:cxn ang="0">
                  <a:pos x="T4" y="T5"/>
                </a:cxn>
                <a:cxn ang="0">
                  <a:pos x="T6" y="T7"/>
                </a:cxn>
              </a:cxnLst>
              <a:rect l="0" t="0" r="r" b="b"/>
              <a:pathLst>
                <a:path w="157" h="152">
                  <a:moveTo>
                    <a:pt x="0" y="0"/>
                  </a:moveTo>
                  <a:lnTo>
                    <a:pt x="0" y="152"/>
                  </a:lnTo>
                  <a:lnTo>
                    <a:pt x="15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69" name="Freeform 68">
              <a:extLst>
                <a:ext uri="{FF2B5EF4-FFF2-40B4-BE49-F238E27FC236}">
                  <a16:creationId xmlns:a16="http://schemas.microsoft.com/office/drawing/2014/main" id="{6D897B8D-CAB6-4DA4-B99E-E8B118D2A1D0}"/>
                </a:ext>
              </a:extLst>
            </p:cNvPr>
            <p:cNvSpPr>
              <a:spLocks/>
            </p:cNvSpPr>
            <p:nvPr/>
          </p:nvSpPr>
          <p:spPr bwMode="auto">
            <a:xfrm>
              <a:off x="1986807" y="4112335"/>
              <a:ext cx="306339" cy="247611"/>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0" name="Freeform 69">
              <a:extLst>
                <a:ext uri="{FF2B5EF4-FFF2-40B4-BE49-F238E27FC236}">
                  <a16:creationId xmlns:a16="http://schemas.microsoft.com/office/drawing/2014/main" id="{EC160709-95A3-4FB2-A9B7-ECED933B415D}"/>
                </a:ext>
              </a:extLst>
            </p:cNvPr>
            <p:cNvSpPr>
              <a:spLocks/>
            </p:cNvSpPr>
            <p:nvPr/>
          </p:nvSpPr>
          <p:spPr bwMode="auto">
            <a:xfrm>
              <a:off x="1986807" y="4112335"/>
              <a:ext cx="306339" cy="247611"/>
            </a:xfrm>
            <a:custGeom>
              <a:avLst/>
              <a:gdLst>
                <a:gd name="T0" fmla="*/ 157 w 193"/>
                <a:gd name="T1" fmla="*/ 0 h 156"/>
                <a:gd name="T2" fmla="*/ 0 w 193"/>
                <a:gd name="T3" fmla="*/ 152 h 156"/>
                <a:gd name="T4" fmla="*/ 0 w 193"/>
                <a:gd name="T5" fmla="*/ 156 h 156"/>
                <a:gd name="T6" fmla="*/ 193 w 193"/>
                <a:gd name="T7" fmla="*/ 156 h 156"/>
                <a:gd name="T8" fmla="*/ 193 w 193"/>
                <a:gd name="T9" fmla="*/ 0 h 156"/>
                <a:gd name="T10" fmla="*/ 157 w 193"/>
                <a:gd name="T11" fmla="*/ 0 h 156"/>
              </a:gdLst>
              <a:ahLst/>
              <a:cxnLst>
                <a:cxn ang="0">
                  <a:pos x="T0" y="T1"/>
                </a:cxn>
                <a:cxn ang="0">
                  <a:pos x="T2" y="T3"/>
                </a:cxn>
                <a:cxn ang="0">
                  <a:pos x="T4" y="T5"/>
                </a:cxn>
                <a:cxn ang="0">
                  <a:pos x="T6" y="T7"/>
                </a:cxn>
                <a:cxn ang="0">
                  <a:pos x="T8" y="T9"/>
                </a:cxn>
                <a:cxn ang="0">
                  <a:pos x="T10" y="T11"/>
                </a:cxn>
              </a:cxnLst>
              <a:rect l="0" t="0" r="r" b="b"/>
              <a:pathLst>
                <a:path w="193" h="156">
                  <a:moveTo>
                    <a:pt x="157" y="0"/>
                  </a:moveTo>
                  <a:lnTo>
                    <a:pt x="0" y="152"/>
                  </a:lnTo>
                  <a:lnTo>
                    <a:pt x="0" y="156"/>
                  </a:lnTo>
                  <a:lnTo>
                    <a:pt x="193" y="156"/>
                  </a:lnTo>
                  <a:lnTo>
                    <a:pt x="193" y="0"/>
                  </a:lnTo>
                  <a:lnTo>
                    <a:pt x="1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1" name="Freeform 70">
              <a:extLst>
                <a:ext uri="{FF2B5EF4-FFF2-40B4-BE49-F238E27FC236}">
                  <a16:creationId xmlns:a16="http://schemas.microsoft.com/office/drawing/2014/main" id="{A829D745-8ED5-4C8B-B9E0-E76493AD6261}"/>
                </a:ext>
              </a:extLst>
            </p:cNvPr>
            <p:cNvSpPr>
              <a:spLocks/>
            </p:cNvSpPr>
            <p:nvPr/>
          </p:nvSpPr>
          <p:spPr bwMode="auto">
            <a:xfrm>
              <a:off x="1648723" y="3834565"/>
              <a:ext cx="306339" cy="525382"/>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2" name="Freeform 71">
              <a:extLst>
                <a:ext uri="{FF2B5EF4-FFF2-40B4-BE49-F238E27FC236}">
                  <a16:creationId xmlns:a16="http://schemas.microsoft.com/office/drawing/2014/main" id="{EC5280A2-E277-46A2-B346-D71E9C7138DD}"/>
                </a:ext>
              </a:extLst>
            </p:cNvPr>
            <p:cNvSpPr>
              <a:spLocks/>
            </p:cNvSpPr>
            <p:nvPr/>
          </p:nvSpPr>
          <p:spPr bwMode="auto">
            <a:xfrm>
              <a:off x="1648723" y="3834565"/>
              <a:ext cx="306339" cy="525382"/>
            </a:xfrm>
            <a:custGeom>
              <a:avLst/>
              <a:gdLst>
                <a:gd name="T0" fmla="*/ 1 w 193"/>
                <a:gd name="T1" fmla="*/ 0 h 331"/>
                <a:gd name="T2" fmla="*/ 0 w 193"/>
                <a:gd name="T3" fmla="*/ 331 h 331"/>
                <a:gd name="T4" fmla="*/ 193 w 193"/>
                <a:gd name="T5" fmla="*/ 331 h 331"/>
                <a:gd name="T6" fmla="*/ 193 w 193"/>
                <a:gd name="T7" fmla="*/ 0 h 331"/>
                <a:gd name="T8" fmla="*/ 1 w 193"/>
                <a:gd name="T9" fmla="*/ 0 h 331"/>
              </a:gdLst>
              <a:ahLst/>
              <a:cxnLst>
                <a:cxn ang="0">
                  <a:pos x="T0" y="T1"/>
                </a:cxn>
                <a:cxn ang="0">
                  <a:pos x="T2" y="T3"/>
                </a:cxn>
                <a:cxn ang="0">
                  <a:pos x="T4" y="T5"/>
                </a:cxn>
                <a:cxn ang="0">
                  <a:pos x="T6" y="T7"/>
                </a:cxn>
                <a:cxn ang="0">
                  <a:pos x="T8" y="T9"/>
                </a:cxn>
              </a:cxnLst>
              <a:rect l="0" t="0" r="r" b="b"/>
              <a:pathLst>
                <a:path w="193" h="331">
                  <a:moveTo>
                    <a:pt x="1" y="0"/>
                  </a:moveTo>
                  <a:lnTo>
                    <a:pt x="0" y="331"/>
                  </a:lnTo>
                  <a:lnTo>
                    <a:pt x="193" y="331"/>
                  </a:lnTo>
                  <a:lnTo>
                    <a:pt x="193"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3" name="Oval 72">
              <a:extLst>
                <a:ext uri="{FF2B5EF4-FFF2-40B4-BE49-F238E27FC236}">
                  <a16:creationId xmlns:a16="http://schemas.microsoft.com/office/drawing/2014/main" id="{63BA86F9-7F74-4EE2-8BEB-150C10FF7EDC}"/>
                </a:ext>
              </a:extLst>
            </p:cNvPr>
            <p:cNvSpPr>
              <a:spLocks noChangeArrowheads="1"/>
            </p:cNvSpPr>
            <p:nvPr/>
          </p:nvSpPr>
          <p:spPr bwMode="auto">
            <a:xfrm>
              <a:off x="2566154" y="3552034"/>
              <a:ext cx="65078"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4" name="Oval 73">
              <a:extLst>
                <a:ext uri="{FF2B5EF4-FFF2-40B4-BE49-F238E27FC236}">
                  <a16:creationId xmlns:a16="http://schemas.microsoft.com/office/drawing/2014/main" id="{B2CC38BD-EF0E-433E-A345-880ACCFEAF35}"/>
                </a:ext>
              </a:extLst>
            </p:cNvPr>
            <p:cNvSpPr>
              <a:spLocks noChangeArrowheads="1"/>
            </p:cNvSpPr>
            <p:nvPr/>
          </p:nvSpPr>
          <p:spPr bwMode="auto">
            <a:xfrm>
              <a:off x="2478855" y="3552034"/>
              <a:ext cx="63490"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5" name="Oval 74">
              <a:extLst>
                <a:ext uri="{FF2B5EF4-FFF2-40B4-BE49-F238E27FC236}">
                  <a16:creationId xmlns:a16="http://schemas.microsoft.com/office/drawing/2014/main" id="{F6B121ED-A695-45ED-ACE3-E9BB8D25F10D}"/>
                </a:ext>
              </a:extLst>
            </p:cNvPr>
            <p:cNvSpPr>
              <a:spLocks noChangeArrowheads="1"/>
            </p:cNvSpPr>
            <p:nvPr/>
          </p:nvSpPr>
          <p:spPr bwMode="auto">
            <a:xfrm>
              <a:off x="2389968" y="3552034"/>
              <a:ext cx="63490" cy="63490"/>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6" name="Freeform 75">
              <a:extLst>
                <a:ext uri="{FF2B5EF4-FFF2-40B4-BE49-F238E27FC236}">
                  <a16:creationId xmlns:a16="http://schemas.microsoft.com/office/drawing/2014/main" id="{9731701C-5F0C-41BF-A536-428D82B1715A}"/>
                </a:ext>
              </a:extLst>
            </p:cNvPr>
            <p:cNvSpPr>
              <a:spLocks/>
            </p:cNvSpPr>
            <p:nvPr/>
          </p:nvSpPr>
          <p:spPr bwMode="auto">
            <a:xfrm>
              <a:off x="2197911" y="3693300"/>
              <a:ext cx="469827" cy="69839"/>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7" name="Freeform 76">
              <a:extLst>
                <a:ext uri="{FF2B5EF4-FFF2-40B4-BE49-F238E27FC236}">
                  <a16:creationId xmlns:a16="http://schemas.microsoft.com/office/drawing/2014/main" id="{2B21A980-A081-45E3-8A65-D7067BAAE0CD}"/>
                </a:ext>
              </a:extLst>
            </p:cNvPr>
            <p:cNvSpPr>
              <a:spLocks/>
            </p:cNvSpPr>
            <p:nvPr/>
          </p:nvSpPr>
          <p:spPr bwMode="auto">
            <a:xfrm>
              <a:off x="2197911" y="3693300"/>
              <a:ext cx="469827" cy="69839"/>
            </a:xfrm>
            <a:custGeom>
              <a:avLst/>
              <a:gdLst>
                <a:gd name="T0" fmla="*/ 14 w 296"/>
                <a:gd name="T1" fmla="*/ 0 h 44"/>
                <a:gd name="T2" fmla="*/ 22 w 296"/>
                <a:gd name="T3" fmla="*/ 18 h 44"/>
                <a:gd name="T4" fmla="*/ 0 w 296"/>
                <a:gd name="T5" fmla="*/ 44 h 44"/>
                <a:gd name="T6" fmla="*/ 251 w 296"/>
                <a:gd name="T7" fmla="*/ 44 h 44"/>
                <a:gd name="T8" fmla="*/ 296 w 296"/>
                <a:gd name="T9" fmla="*/ 0 h 44"/>
                <a:gd name="T10" fmla="*/ 14 w 296"/>
                <a:gd name="T11" fmla="*/ 0 h 44"/>
              </a:gdLst>
              <a:ahLst/>
              <a:cxnLst>
                <a:cxn ang="0">
                  <a:pos x="T0" y="T1"/>
                </a:cxn>
                <a:cxn ang="0">
                  <a:pos x="T2" y="T3"/>
                </a:cxn>
                <a:cxn ang="0">
                  <a:pos x="T4" y="T5"/>
                </a:cxn>
                <a:cxn ang="0">
                  <a:pos x="T6" y="T7"/>
                </a:cxn>
                <a:cxn ang="0">
                  <a:pos x="T8" y="T9"/>
                </a:cxn>
                <a:cxn ang="0">
                  <a:pos x="T10" y="T11"/>
                </a:cxn>
              </a:cxnLst>
              <a:rect l="0" t="0" r="r" b="b"/>
              <a:pathLst>
                <a:path w="296" h="44">
                  <a:moveTo>
                    <a:pt x="14" y="0"/>
                  </a:moveTo>
                  <a:lnTo>
                    <a:pt x="22" y="18"/>
                  </a:lnTo>
                  <a:lnTo>
                    <a:pt x="0" y="44"/>
                  </a:lnTo>
                  <a:lnTo>
                    <a:pt x="251" y="44"/>
                  </a:lnTo>
                  <a:lnTo>
                    <a:pt x="296"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8" name="Freeform 79">
              <a:extLst>
                <a:ext uri="{FF2B5EF4-FFF2-40B4-BE49-F238E27FC236}">
                  <a16:creationId xmlns:a16="http://schemas.microsoft.com/office/drawing/2014/main" id="{67FA8B7C-F927-43BF-B27C-EC5928C0DA11}"/>
                </a:ext>
              </a:extLst>
            </p:cNvPr>
            <p:cNvSpPr>
              <a:spLocks/>
            </p:cNvSpPr>
            <p:nvPr/>
          </p:nvSpPr>
          <p:spPr bwMode="auto">
            <a:xfrm>
              <a:off x="2596311" y="3693300"/>
              <a:ext cx="106347" cy="69839"/>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79" name="Freeform 80">
              <a:extLst>
                <a:ext uri="{FF2B5EF4-FFF2-40B4-BE49-F238E27FC236}">
                  <a16:creationId xmlns:a16="http://schemas.microsoft.com/office/drawing/2014/main" id="{03C9DBD4-83EE-48F2-ACE4-720CD4206653}"/>
                </a:ext>
              </a:extLst>
            </p:cNvPr>
            <p:cNvSpPr>
              <a:spLocks/>
            </p:cNvSpPr>
            <p:nvPr/>
          </p:nvSpPr>
          <p:spPr bwMode="auto">
            <a:xfrm>
              <a:off x="2596311" y="3693300"/>
              <a:ext cx="106347" cy="69839"/>
            </a:xfrm>
            <a:custGeom>
              <a:avLst/>
              <a:gdLst>
                <a:gd name="T0" fmla="*/ 45 w 67"/>
                <a:gd name="T1" fmla="*/ 0 h 44"/>
                <a:gd name="T2" fmla="*/ 0 w 67"/>
                <a:gd name="T3" fmla="*/ 44 h 44"/>
                <a:gd name="T4" fmla="*/ 67 w 67"/>
                <a:gd name="T5" fmla="*/ 44 h 44"/>
                <a:gd name="T6" fmla="*/ 67 w 67"/>
                <a:gd name="T7" fmla="*/ 0 h 44"/>
                <a:gd name="T8" fmla="*/ 45 w 67"/>
                <a:gd name="T9" fmla="*/ 0 h 44"/>
              </a:gdLst>
              <a:ahLst/>
              <a:cxnLst>
                <a:cxn ang="0">
                  <a:pos x="T0" y="T1"/>
                </a:cxn>
                <a:cxn ang="0">
                  <a:pos x="T2" y="T3"/>
                </a:cxn>
                <a:cxn ang="0">
                  <a:pos x="T4" y="T5"/>
                </a:cxn>
                <a:cxn ang="0">
                  <a:pos x="T6" y="T7"/>
                </a:cxn>
                <a:cxn ang="0">
                  <a:pos x="T8" y="T9"/>
                </a:cxn>
              </a:cxnLst>
              <a:rect l="0" t="0" r="r" b="b"/>
              <a:pathLst>
                <a:path w="67" h="44">
                  <a:moveTo>
                    <a:pt x="45" y="0"/>
                  </a:moveTo>
                  <a:lnTo>
                    <a:pt x="0" y="44"/>
                  </a:lnTo>
                  <a:lnTo>
                    <a:pt x="67" y="44"/>
                  </a:lnTo>
                  <a:lnTo>
                    <a:pt x="67" y="0"/>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0" name="Rectangle 81">
              <a:extLst>
                <a:ext uri="{FF2B5EF4-FFF2-40B4-BE49-F238E27FC236}">
                  <a16:creationId xmlns:a16="http://schemas.microsoft.com/office/drawing/2014/main" id="{684DBD54-559B-4C31-837F-A842BAD2E6E9}"/>
                </a:ext>
              </a:extLst>
            </p:cNvPr>
            <p:cNvSpPr>
              <a:spLocks noChangeArrowheads="1"/>
            </p:cNvSpPr>
            <p:nvPr/>
          </p:nvSpPr>
          <p:spPr bwMode="auto">
            <a:xfrm>
              <a:off x="2667737" y="3693300"/>
              <a:ext cx="34920" cy="1588"/>
            </a:xfrm>
            <a:prstGeom prst="rect">
              <a:avLst/>
            </a:prstGeom>
            <a:solidFill>
              <a:srgbClr val="ACAB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1" name="Rectangle 82">
              <a:extLst>
                <a:ext uri="{FF2B5EF4-FFF2-40B4-BE49-F238E27FC236}">
                  <a16:creationId xmlns:a16="http://schemas.microsoft.com/office/drawing/2014/main" id="{C8575BE4-D3F5-4254-8561-18D3AC68799E}"/>
                </a:ext>
              </a:extLst>
            </p:cNvPr>
            <p:cNvSpPr>
              <a:spLocks noChangeArrowheads="1"/>
            </p:cNvSpPr>
            <p:nvPr/>
          </p:nvSpPr>
          <p:spPr bwMode="auto">
            <a:xfrm>
              <a:off x="2667737" y="3693300"/>
              <a:ext cx="34920"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2" name="Freeform 83">
              <a:extLst>
                <a:ext uri="{FF2B5EF4-FFF2-40B4-BE49-F238E27FC236}">
                  <a16:creationId xmlns:a16="http://schemas.microsoft.com/office/drawing/2014/main" id="{0E7B67D5-C50A-4C68-9ABB-F3A39DA9F9F3}"/>
                </a:ext>
              </a:extLst>
            </p:cNvPr>
            <p:cNvSpPr>
              <a:spLocks/>
            </p:cNvSpPr>
            <p:nvPr/>
          </p:nvSpPr>
          <p:spPr bwMode="auto">
            <a:xfrm>
              <a:off x="1570945" y="3693300"/>
              <a:ext cx="0" cy="69839"/>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close/>
                </a:path>
              </a:pathLst>
            </a:custGeom>
            <a:solidFill>
              <a:srgbClr val="D9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3" name="Freeform 84">
              <a:extLst>
                <a:ext uri="{FF2B5EF4-FFF2-40B4-BE49-F238E27FC236}">
                  <a16:creationId xmlns:a16="http://schemas.microsoft.com/office/drawing/2014/main" id="{1C493784-38C4-49C8-A92F-841BB85F0CDF}"/>
                </a:ext>
              </a:extLst>
            </p:cNvPr>
            <p:cNvSpPr>
              <a:spLocks/>
            </p:cNvSpPr>
            <p:nvPr/>
          </p:nvSpPr>
          <p:spPr bwMode="auto">
            <a:xfrm>
              <a:off x="1570945" y="3693300"/>
              <a:ext cx="0" cy="69839"/>
            </a:xfrm>
            <a:custGeom>
              <a:avLst/>
              <a:gdLst>
                <a:gd name="T0" fmla="*/ 0 h 44"/>
                <a:gd name="T1" fmla="*/ 44 h 44"/>
                <a:gd name="T2" fmla="*/ 0 h 44"/>
                <a:gd name="T3" fmla="*/ 0 h 44"/>
              </a:gdLst>
              <a:ahLst/>
              <a:cxnLst>
                <a:cxn ang="0">
                  <a:pos x="0" y="T0"/>
                </a:cxn>
                <a:cxn ang="0">
                  <a:pos x="0" y="T1"/>
                </a:cxn>
                <a:cxn ang="0">
                  <a:pos x="0" y="T2"/>
                </a:cxn>
                <a:cxn ang="0">
                  <a:pos x="0" y="T3"/>
                </a:cxn>
              </a:cxnLst>
              <a:rect l="0" t="0" r="r" b="b"/>
              <a:pathLst>
                <a:path h="44">
                  <a:moveTo>
                    <a:pt x="0" y="0"/>
                  </a:moveTo>
                  <a:lnTo>
                    <a:pt x="0" y="44"/>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4" name="Freeform 85">
              <a:extLst>
                <a:ext uri="{FF2B5EF4-FFF2-40B4-BE49-F238E27FC236}">
                  <a16:creationId xmlns:a16="http://schemas.microsoft.com/office/drawing/2014/main" id="{9610496B-FD0F-46A3-AAFF-CD217C589ECE}"/>
                </a:ext>
              </a:extLst>
            </p:cNvPr>
            <p:cNvSpPr>
              <a:spLocks/>
            </p:cNvSpPr>
            <p:nvPr/>
          </p:nvSpPr>
          <p:spPr bwMode="auto">
            <a:xfrm>
              <a:off x="1570947" y="3693300"/>
              <a:ext cx="530143" cy="69839"/>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5" name="Freeform 86">
              <a:extLst>
                <a:ext uri="{FF2B5EF4-FFF2-40B4-BE49-F238E27FC236}">
                  <a16:creationId xmlns:a16="http://schemas.microsoft.com/office/drawing/2014/main" id="{AC380750-18E7-40EF-9491-8770B9271A63}"/>
                </a:ext>
              </a:extLst>
            </p:cNvPr>
            <p:cNvSpPr>
              <a:spLocks/>
            </p:cNvSpPr>
            <p:nvPr/>
          </p:nvSpPr>
          <p:spPr bwMode="auto">
            <a:xfrm>
              <a:off x="1570947" y="3693300"/>
              <a:ext cx="530143" cy="69839"/>
            </a:xfrm>
            <a:custGeom>
              <a:avLst/>
              <a:gdLst>
                <a:gd name="T0" fmla="*/ 0 w 334"/>
                <a:gd name="T1" fmla="*/ 0 h 44"/>
                <a:gd name="T2" fmla="*/ 0 w 334"/>
                <a:gd name="T3" fmla="*/ 44 h 44"/>
                <a:gd name="T4" fmla="*/ 320 w 334"/>
                <a:gd name="T5" fmla="*/ 44 h 44"/>
                <a:gd name="T6" fmla="*/ 334 w 334"/>
                <a:gd name="T7" fmla="*/ 22 h 44"/>
                <a:gd name="T8" fmla="*/ 309 w 334"/>
                <a:gd name="T9" fmla="*/ 0 h 44"/>
                <a:gd name="T10" fmla="*/ 0 w 334"/>
                <a:gd name="T11" fmla="*/ 0 h 44"/>
              </a:gdLst>
              <a:ahLst/>
              <a:cxnLst>
                <a:cxn ang="0">
                  <a:pos x="T0" y="T1"/>
                </a:cxn>
                <a:cxn ang="0">
                  <a:pos x="T2" y="T3"/>
                </a:cxn>
                <a:cxn ang="0">
                  <a:pos x="T4" y="T5"/>
                </a:cxn>
                <a:cxn ang="0">
                  <a:pos x="T6" y="T7"/>
                </a:cxn>
                <a:cxn ang="0">
                  <a:pos x="T8" y="T9"/>
                </a:cxn>
                <a:cxn ang="0">
                  <a:pos x="T10" y="T11"/>
                </a:cxn>
              </a:cxnLst>
              <a:rect l="0" t="0" r="r" b="b"/>
              <a:pathLst>
                <a:path w="334" h="44">
                  <a:moveTo>
                    <a:pt x="0" y="0"/>
                  </a:moveTo>
                  <a:lnTo>
                    <a:pt x="0" y="44"/>
                  </a:lnTo>
                  <a:lnTo>
                    <a:pt x="320" y="44"/>
                  </a:lnTo>
                  <a:lnTo>
                    <a:pt x="334" y="22"/>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6" name="Freeform 87">
              <a:extLst>
                <a:ext uri="{FF2B5EF4-FFF2-40B4-BE49-F238E27FC236}">
                  <a16:creationId xmlns:a16="http://schemas.microsoft.com/office/drawing/2014/main" id="{3F0448BF-A68E-4365-8343-C50144E4ACED}"/>
                </a:ext>
              </a:extLst>
            </p:cNvPr>
            <p:cNvSpPr>
              <a:spLocks/>
            </p:cNvSpPr>
            <p:nvPr/>
          </p:nvSpPr>
          <p:spPr bwMode="auto">
            <a:xfrm>
              <a:off x="1570946" y="3693298"/>
              <a:ext cx="490461"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7" name="Freeform 88">
              <a:extLst>
                <a:ext uri="{FF2B5EF4-FFF2-40B4-BE49-F238E27FC236}">
                  <a16:creationId xmlns:a16="http://schemas.microsoft.com/office/drawing/2014/main" id="{3DBA410F-21B5-451C-91A8-1A0F4A08E3BC}"/>
                </a:ext>
              </a:extLst>
            </p:cNvPr>
            <p:cNvSpPr>
              <a:spLocks/>
            </p:cNvSpPr>
            <p:nvPr/>
          </p:nvSpPr>
          <p:spPr bwMode="auto">
            <a:xfrm>
              <a:off x="1570946" y="3693298"/>
              <a:ext cx="490461" cy="0"/>
            </a:xfrm>
            <a:custGeom>
              <a:avLst/>
              <a:gdLst>
                <a:gd name="T0" fmla="*/ 0 w 309"/>
                <a:gd name="T1" fmla="*/ 0 w 309"/>
                <a:gd name="T2" fmla="*/ 0 w 309"/>
                <a:gd name="T3" fmla="*/ 309 w 309"/>
                <a:gd name="T4" fmla="*/ 0 w 309"/>
              </a:gdLst>
              <a:ahLst/>
              <a:cxnLst>
                <a:cxn ang="0">
                  <a:pos x="T0" y="0"/>
                </a:cxn>
                <a:cxn ang="0">
                  <a:pos x="T1" y="0"/>
                </a:cxn>
                <a:cxn ang="0">
                  <a:pos x="T2" y="0"/>
                </a:cxn>
                <a:cxn ang="0">
                  <a:pos x="T3" y="0"/>
                </a:cxn>
                <a:cxn ang="0">
                  <a:pos x="T4" y="0"/>
                </a:cxn>
              </a:cxnLst>
              <a:rect l="0" t="0" r="r" b="b"/>
              <a:pathLst>
                <a:path w="309">
                  <a:moveTo>
                    <a:pt x="0" y="0"/>
                  </a:moveTo>
                  <a:lnTo>
                    <a:pt x="0" y="0"/>
                  </a:lnTo>
                  <a:lnTo>
                    <a:pt x="0" y="0"/>
                  </a:lnTo>
                  <a:lnTo>
                    <a:pt x="30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8" name="Freeform 94">
              <a:extLst>
                <a:ext uri="{FF2B5EF4-FFF2-40B4-BE49-F238E27FC236}">
                  <a16:creationId xmlns:a16="http://schemas.microsoft.com/office/drawing/2014/main" id="{69B81509-FF2E-40EA-A2E8-11F6A2382796}"/>
                </a:ext>
              </a:extLst>
            </p:cNvPr>
            <p:cNvSpPr>
              <a:spLocks/>
            </p:cNvSpPr>
            <p:nvPr/>
          </p:nvSpPr>
          <p:spPr bwMode="auto">
            <a:xfrm>
              <a:off x="1172547" y="3472671"/>
              <a:ext cx="392052" cy="593633"/>
            </a:xfrm>
            <a:custGeom>
              <a:avLst/>
              <a:gdLst>
                <a:gd name="T0" fmla="*/ 197 w 197"/>
                <a:gd name="T1" fmla="*/ 237 h 298"/>
                <a:gd name="T2" fmla="*/ 90 w 197"/>
                <a:gd name="T3" fmla="*/ 108 h 298"/>
                <a:gd name="T4" fmla="*/ 47 w 197"/>
                <a:gd name="T5" fmla="*/ 0 h 298"/>
                <a:gd name="T6" fmla="*/ 0 w 197"/>
                <a:gd name="T7" fmla="*/ 11 h 298"/>
                <a:gd name="T8" fmla="*/ 48 w 197"/>
                <a:gd name="T9" fmla="*/ 131 h 298"/>
                <a:gd name="T10" fmla="*/ 197 w 197"/>
                <a:gd name="T11" fmla="*/ 298 h 298"/>
                <a:gd name="T12" fmla="*/ 197 w 197"/>
                <a:gd name="T13" fmla="*/ 237 h 298"/>
              </a:gdLst>
              <a:ahLst/>
              <a:cxnLst>
                <a:cxn ang="0">
                  <a:pos x="T0" y="T1"/>
                </a:cxn>
                <a:cxn ang="0">
                  <a:pos x="T2" y="T3"/>
                </a:cxn>
                <a:cxn ang="0">
                  <a:pos x="T4" y="T5"/>
                </a:cxn>
                <a:cxn ang="0">
                  <a:pos x="T6" y="T7"/>
                </a:cxn>
                <a:cxn ang="0">
                  <a:pos x="T8" y="T9"/>
                </a:cxn>
                <a:cxn ang="0">
                  <a:pos x="T10" y="T11"/>
                </a:cxn>
                <a:cxn ang="0">
                  <a:pos x="T12" y="T13"/>
                </a:cxn>
              </a:cxnLst>
              <a:rect l="0" t="0" r="r" b="b"/>
              <a:pathLst>
                <a:path w="197" h="298">
                  <a:moveTo>
                    <a:pt x="197" y="237"/>
                  </a:moveTo>
                  <a:cubicBezTo>
                    <a:pt x="154" y="202"/>
                    <a:pt x="117" y="158"/>
                    <a:pt x="90" y="108"/>
                  </a:cubicBezTo>
                  <a:cubicBezTo>
                    <a:pt x="71" y="74"/>
                    <a:pt x="56" y="37"/>
                    <a:pt x="47" y="0"/>
                  </a:cubicBezTo>
                  <a:cubicBezTo>
                    <a:pt x="0" y="11"/>
                    <a:pt x="0" y="11"/>
                    <a:pt x="0" y="11"/>
                  </a:cubicBezTo>
                  <a:cubicBezTo>
                    <a:pt x="11" y="53"/>
                    <a:pt x="27" y="93"/>
                    <a:pt x="48" y="131"/>
                  </a:cubicBezTo>
                  <a:cubicBezTo>
                    <a:pt x="85" y="198"/>
                    <a:pt x="136" y="255"/>
                    <a:pt x="197" y="298"/>
                  </a:cubicBezTo>
                  <a:lnTo>
                    <a:pt x="197" y="23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89" name="Freeform 95">
              <a:extLst>
                <a:ext uri="{FF2B5EF4-FFF2-40B4-BE49-F238E27FC236}">
                  <a16:creationId xmlns:a16="http://schemas.microsoft.com/office/drawing/2014/main" id="{D2A5A2EC-6EA3-4401-9E33-7F882414B33B}"/>
                </a:ext>
              </a:extLst>
            </p:cNvPr>
            <p:cNvSpPr>
              <a:spLocks/>
            </p:cNvSpPr>
            <p:nvPr/>
          </p:nvSpPr>
          <p:spPr bwMode="auto">
            <a:xfrm>
              <a:off x="2702659" y="3347279"/>
              <a:ext cx="414273" cy="715852"/>
            </a:xfrm>
            <a:custGeom>
              <a:avLst/>
              <a:gdLst>
                <a:gd name="T0" fmla="*/ 160 w 208"/>
                <a:gd name="T1" fmla="*/ 0 h 359"/>
                <a:gd name="T2" fmla="*/ 0 w 208"/>
                <a:gd name="T3" fmla="*/ 299 h 359"/>
                <a:gd name="T4" fmla="*/ 0 w 208"/>
                <a:gd name="T5" fmla="*/ 359 h 359"/>
                <a:gd name="T6" fmla="*/ 208 w 208"/>
                <a:gd name="T7" fmla="*/ 4 h 359"/>
                <a:gd name="T8" fmla="*/ 160 w 208"/>
                <a:gd name="T9" fmla="*/ 0 h 359"/>
              </a:gdLst>
              <a:ahLst/>
              <a:cxnLst>
                <a:cxn ang="0">
                  <a:pos x="T0" y="T1"/>
                </a:cxn>
                <a:cxn ang="0">
                  <a:pos x="T2" y="T3"/>
                </a:cxn>
                <a:cxn ang="0">
                  <a:pos x="T4" y="T5"/>
                </a:cxn>
                <a:cxn ang="0">
                  <a:pos x="T6" y="T7"/>
                </a:cxn>
                <a:cxn ang="0">
                  <a:pos x="T8" y="T9"/>
                </a:cxn>
              </a:cxnLst>
              <a:rect l="0" t="0" r="r" b="b"/>
              <a:pathLst>
                <a:path w="208" h="359">
                  <a:moveTo>
                    <a:pt x="160" y="0"/>
                  </a:moveTo>
                  <a:cubicBezTo>
                    <a:pt x="148" y="117"/>
                    <a:pt x="90" y="225"/>
                    <a:pt x="0" y="299"/>
                  </a:cubicBezTo>
                  <a:cubicBezTo>
                    <a:pt x="0" y="359"/>
                    <a:pt x="0" y="359"/>
                    <a:pt x="0" y="359"/>
                  </a:cubicBezTo>
                  <a:cubicBezTo>
                    <a:pt x="117" y="277"/>
                    <a:pt x="193" y="148"/>
                    <a:pt x="208" y="4"/>
                  </a:cubicBezTo>
                  <a:lnTo>
                    <a:pt x="1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0" name="Freeform 96">
              <a:extLst>
                <a:ext uri="{FF2B5EF4-FFF2-40B4-BE49-F238E27FC236}">
                  <a16:creationId xmlns:a16="http://schemas.microsoft.com/office/drawing/2014/main" id="{BF837000-F7BF-4F68-BCC7-8BC3705DCA9F}"/>
                </a:ext>
              </a:extLst>
            </p:cNvPr>
            <p:cNvSpPr>
              <a:spLocks/>
            </p:cNvSpPr>
            <p:nvPr/>
          </p:nvSpPr>
          <p:spPr bwMode="auto">
            <a:xfrm>
              <a:off x="2702657" y="2448893"/>
              <a:ext cx="392052" cy="604744"/>
            </a:xfrm>
            <a:custGeom>
              <a:avLst/>
              <a:gdLst>
                <a:gd name="T0" fmla="*/ 148 w 197"/>
                <a:gd name="T1" fmla="*/ 165 h 304"/>
                <a:gd name="T2" fmla="*/ 0 w 197"/>
                <a:gd name="T3" fmla="*/ 0 h 304"/>
                <a:gd name="T4" fmla="*/ 0 w 197"/>
                <a:gd name="T5" fmla="*/ 61 h 304"/>
                <a:gd name="T6" fmla="*/ 106 w 197"/>
                <a:gd name="T7" fmla="*/ 189 h 304"/>
                <a:gd name="T8" fmla="*/ 151 w 197"/>
                <a:gd name="T9" fmla="*/ 304 h 304"/>
                <a:gd name="T10" fmla="*/ 197 w 197"/>
                <a:gd name="T11" fmla="*/ 293 h 304"/>
                <a:gd name="T12" fmla="*/ 148 w 197"/>
                <a:gd name="T13" fmla="*/ 165 h 304"/>
              </a:gdLst>
              <a:ahLst/>
              <a:cxnLst>
                <a:cxn ang="0">
                  <a:pos x="T0" y="T1"/>
                </a:cxn>
                <a:cxn ang="0">
                  <a:pos x="T2" y="T3"/>
                </a:cxn>
                <a:cxn ang="0">
                  <a:pos x="T4" y="T5"/>
                </a:cxn>
                <a:cxn ang="0">
                  <a:pos x="T6" y="T7"/>
                </a:cxn>
                <a:cxn ang="0">
                  <a:pos x="T8" y="T9"/>
                </a:cxn>
                <a:cxn ang="0">
                  <a:pos x="T10" y="T11"/>
                </a:cxn>
                <a:cxn ang="0">
                  <a:pos x="T12" y="T13"/>
                </a:cxn>
              </a:cxnLst>
              <a:rect l="0" t="0" r="r" b="b"/>
              <a:pathLst>
                <a:path w="197" h="304">
                  <a:moveTo>
                    <a:pt x="148" y="165"/>
                  </a:moveTo>
                  <a:cubicBezTo>
                    <a:pt x="111" y="98"/>
                    <a:pt x="60" y="42"/>
                    <a:pt x="0" y="0"/>
                  </a:cubicBezTo>
                  <a:cubicBezTo>
                    <a:pt x="0" y="61"/>
                    <a:pt x="0" y="61"/>
                    <a:pt x="0" y="61"/>
                  </a:cubicBezTo>
                  <a:cubicBezTo>
                    <a:pt x="42" y="95"/>
                    <a:pt x="78" y="138"/>
                    <a:pt x="106" y="189"/>
                  </a:cubicBezTo>
                  <a:cubicBezTo>
                    <a:pt x="126" y="225"/>
                    <a:pt x="141" y="264"/>
                    <a:pt x="151" y="304"/>
                  </a:cubicBezTo>
                  <a:cubicBezTo>
                    <a:pt x="197" y="293"/>
                    <a:pt x="197" y="293"/>
                    <a:pt x="197" y="293"/>
                  </a:cubicBezTo>
                  <a:cubicBezTo>
                    <a:pt x="187" y="249"/>
                    <a:pt x="170" y="206"/>
                    <a:pt x="148"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1" name="Freeform 97">
              <a:extLst>
                <a:ext uri="{FF2B5EF4-FFF2-40B4-BE49-F238E27FC236}">
                  <a16:creationId xmlns:a16="http://schemas.microsoft.com/office/drawing/2014/main" id="{52AC320B-EE8C-48A7-9223-34EA14345D3F}"/>
                </a:ext>
              </a:extLst>
            </p:cNvPr>
            <p:cNvSpPr>
              <a:spLocks/>
            </p:cNvSpPr>
            <p:nvPr/>
          </p:nvSpPr>
          <p:spPr bwMode="auto">
            <a:xfrm>
              <a:off x="1148738" y="2447307"/>
              <a:ext cx="415860" cy="722201"/>
            </a:xfrm>
            <a:custGeom>
              <a:avLst/>
              <a:gdLst>
                <a:gd name="T0" fmla="*/ 209 w 209"/>
                <a:gd name="T1" fmla="*/ 0 h 363"/>
                <a:gd name="T2" fmla="*/ 0 w 209"/>
                <a:gd name="T3" fmla="*/ 358 h 363"/>
                <a:gd name="T4" fmla="*/ 48 w 209"/>
                <a:gd name="T5" fmla="*/ 363 h 363"/>
                <a:gd name="T6" fmla="*/ 209 w 209"/>
                <a:gd name="T7" fmla="*/ 61 h 363"/>
                <a:gd name="T8" fmla="*/ 209 w 209"/>
                <a:gd name="T9" fmla="*/ 0 h 363"/>
              </a:gdLst>
              <a:ahLst/>
              <a:cxnLst>
                <a:cxn ang="0">
                  <a:pos x="T0" y="T1"/>
                </a:cxn>
                <a:cxn ang="0">
                  <a:pos x="T2" y="T3"/>
                </a:cxn>
                <a:cxn ang="0">
                  <a:pos x="T4" y="T5"/>
                </a:cxn>
                <a:cxn ang="0">
                  <a:pos x="T6" y="T7"/>
                </a:cxn>
                <a:cxn ang="0">
                  <a:pos x="T8" y="T9"/>
                </a:cxn>
              </a:cxnLst>
              <a:rect l="0" t="0" r="r" b="b"/>
              <a:pathLst>
                <a:path w="209" h="363">
                  <a:moveTo>
                    <a:pt x="209" y="0"/>
                  </a:moveTo>
                  <a:cubicBezTo>
                    <a:pt x="91" y="83"/>
                    <a:pt x="14" y="213"/>
                    <a:pt x="0" y="358"/>
                  </a:cubicBezTo>
                  <a:cubicBezTo>
                    <a:pt x="48" y="363"/>
                    <a:pt x="48" y="363"/>
                    <a:pt x="48" y="363"/>
                  </a:cubicBezTo>
                  <a:cubicBezTo>
                    <a:pt x="60" y="244"/>
                    <a:pt x="118" y="135"/>
                    <a:pt x="209" y="61"/>
                  </a:cubicBezTo>
                  <a:lnTo>
                    <a:pt x="20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grpSp>
        <p:nvGrpSpPr>
          <p:cNvPr id="192" name="Group 191" descr="Backup&#10;">
            <a:extLst>
              <a:ext uri="{FF2B5EF4-FFF2-40B4-BE49-F238E27FC236}">
                <a16:creationId xmlns:a16="http://schemas.microsoft.com/office/drawing/2014/main" id="{9AA758A2-B3A5-4782-B1EC-D632281FE174}"/>
              </a:ext>
            </a:extLst>
          </p:cNvPr>
          <p:cNvGrpSpPr/>
          <p:nvPr/>
        </p:nvGrpSpPr>
        <p:grpSpPr>
          <a:xfrm>
            <a:off x="9090248" y="2726041"/>
            <a:ext cx="2558082" cy="2705630"/>
            <a:chOff x="9181724" y="3439886"/>
            <a:chExt cx="2089494" cy="2210014"/>
          </a:xfrm>
        </p:grpSpPr>
        <p:sp>
          <p:nvSpPr>
            <p:cNvPr id="193" name="Freeform 33">
              <a:extLst>
                <a:ext uri="{FF2B5EF4-FFF2-40B4-BE49-F238E27FC236}">
                  <a16:creationId xmlns:a16="http://schemas.microsoft.com/office/drawing/2014/main" id="{69EA8340-10FC-4D73-86B4-E87FAE70091F}"/>
                </a:ext>
              </a:extLst>
            </p:cNvPr>
            <p:cNvSpPr>
              <a:spLocks/>
            </p:cNvSpPr>
            <p:nvPr/>
          </p:nvSpPr>
          <p:spPr bwMode="auto">
            <a:xfrm>
              <a:off x="9181724" y="3439886"/>
              <a:ext cx="2089494" cy="1219359"/>
            </a:xfrm>
            <a:custGeom>
              <a:avLst/>
              <a:gdLst>
                <a:gd name="T0" fmla="*/ 1290 w 1426"/>
                <a:gd name="T1" fmla="*/ 416 h 832"/>
                <a:gd name="T2" fmla="*/ 1050 w 1426"/>
                <a:gd name="T3" fmla="*/ 238 h 832"/>
                <a:gd name="T4" fmla="*/ 805 w 1426"/>
                <a:gd name="T5" fmla="*/ 0 h 832"/>
                <a:gd name="T6" fmla="*/ 593 w 1426"/>
                <a:gd name="T7" fmla="*/ 130 h 832"/>
                <a:gd name="T8" fmla="*/ 519 w 1426"/>
                <a:gd name="T9" fmla="*/ 116 h 832"/>
                <a:gd name="T10" fmla="*/ 287 w 1426"/>
                <a:gd name="T11" fmla="*/ 335 h 832"/>
                <a:gd name="T12" fmla="*/ 259 w 1426"/>
                <a:gd name="T13" fmla="*/ 335 h 832"/>
                <a:gd name="T14" fmla="*/ 0 w 1426"/>
                <a:gd name="T15" fmla="*/ 587 h 832"/>
                <a:gd name="T16" fmla="*/ 259 w 1426"/>
                <a:gd name="T17" fmla="*/ 832 h 832"/>
                <a:gd name="T18" fmla="*/ 1200 w 1426"/>
                <a:gd name="T19" fmla="*/ 832 h 832"/>
                <a:gd name="T20" fmla="*/ 1426 w 1426"/>
                <a:gd name="T21" fmla="*/ 621 h 832"/>
                <a:gd name="T22" fmla="*/ 1290 w 1426"/>
                <a:gd name="T23" fmla="*/ 4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6" h="832">
                  <a:moveTo>
                    <a:pt x="1290" y="416"/>
                  </a:moveTo>
                  <a:cubicBezTo>
                    <a:pt x="1262" y="314"/>
                    <a:pt x="1166" y="238"/>
                    <a:pt x="1050" y="238"/>
                  </a:cubicBezTo>
                  <a:cubicBezTo>
                    <a:pt x="1050" y="109"/>
                    <a:pt x="942" y="0"/>
                    <a:pt x="805" y="0"/>
                  </a:cubicBezTo>
                  <a:cubicBezTo>
                    <a:pt x="716" y="0"/>
                    <a:pt x="635" y="54"/>
                    <a:pt x="593" y="130"/>
                  </a:cubicBezTo>
                  <a:cubicBezTo>
                    <a:pt x="566" y="116"/>
                    <a:pt x="547" y="116"/>
                    <a:pt x="519" y="116"/>
                  </a:cubicBezTo>
                  <a:cubicBezTo>
                    <a:pt x="390" y="116"/>
                    <a:pt x="287" y="211"/>
                    <a:pt x="287" y="335"/>
                  </a:cubicBezTo>
                  <a:cubicBezTo>
                    <a:pt x="280" y="335"/>
                    <a:pt x="266" y="335"/>
                    <a:pt x="259" y="335"/>
                  </a:cubicBezTo>
                  <a:cubicBezTo>
                    <a:pt x="116" y="335"/>
                    <a:pt x="0" y="443"/>
                    <a:pt x="0" y="587"/>
                  </a:cubicBezTo>
                  <a:cubicBezTo>
                    <a:pt x="0" y="723"/>
                    <a:pt x="116" y="832"/>
                    <a:pt x="259" y="832"/>
                  </a:cubicBezTo>
                  <a:cubicBezTo>
                    <a:pt x="1200" y="832"/>
                    <a:pt x="1200" y="832"/>
                    <a:pt x="1200" y="832"/>
                  </a:cubicBezTo>
                  <a:cubicBezTo>
                    <a:pt x="1330" y="832"/>
                    <a:pt x="1426" y="737"/>
                    <a:pt x="1426" y="621"/>
                  </a:cubicBezTo>
                  <a:cubicBezTo>
                    <a:pt x="1426" y="525"/>
                    <a:pt x="1371" y="450"/>
                    <a:pt x="1290" y="41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4" name="Freeform 34">
              <a:extLst>
                <a:ext uri="{FF2B5EF4-FFF2-40B4-BE49-F238E27FC236}">
                  <a16:creationId xmlns:a16="http://schemas.microsoft.com/office/drawing/2014/main" id="{AF6BC5CC-CF51-414A-A482-7A810CB2E56E}"/>
                </a:ext>
              </a:extLst>
            </p:cNvPr>
            <p:cNvSpPr>
              <a:spLocks/>
            </p:cNvSpPr>
            <p:nvPr/>
          </p:nvSpPr>
          <p:spPr bwMode="auto">
            <a:xfrm>
              <a:off x="9847465" y="3784438"/>
              <a:ext cx="1423753" cy="874808"/>
            </a:xfrm>
            <a:custGeom>
              <a:avLst/>
              <a:gdLst>
                <a:gd name="T0" fmla="*/ 836 w 972"/>
                <a:gd name="T1" fmla="*/ 181 h 597"/>
                <a:gd name="T2" fmla="*/ 596 w 972"/>
                <a:gd name="T3" fmla="*/ 3 h 597"/>
                <a:gd name="T4" fmla="*/ 596 w 972"/>
                <a:gd name="T5" fmla="*/ 0 h 597"/>
                <a:gd name="T6" fmla="*/ 0 w 972"/>
                <a:gd name="T7" fmla="*/ 597 h 597"/>
                <a:gd name="T8" fmla="*/ 746 w 972"/>
                <a:gd name="T9" fmla="*/ 597 h 597"/>
                <a:gd name="T10" fmla="*/ 972 w 972"/>
                <a:gd name="T11" fmla="*/ 386 h 597"/>
                <a:gd name="T12" fmla="*/ 836 w 972"/>
                <a:gd name="T13" fmla="*/ 181 h 597"/>
              </a:gdLst>
              <a:ahLst/>
              <a:cxnLst>
                <a:cxn ang="0">
                  <a:pos x="T0" y="T1"/>
                </a:cxn>
                <a:cxn ang="0">
                  <a:pos x="T2" y="T3"/>
                </a:cxn>
                <a:cxn ang="0">
                  <a:pos x="T4" y="T5"/>
                </a:cxn>
                <a:cxn ang="0">
                  <a:pos x="T6" y="T7"/>
                </a:cxn>
                <a:cxn ang="0">
                  <a:pos x="T8" y="T9"/>
                </a:cxn>
                <a:cxn ang="0">
                  <a:pos x="T10" y="T11"/>
                </a:cxn>
                <a:cxn ang="0">
                  <a:pos x="T12" y="T13"/>
                </a:cxn>
              </a:cxnLst>
              <a:rect l="0" t="0" r="r" b="b"/>
              <a:pathLst>
                <a:path w="972" h="597">
                  <a:moveTo>
                    <a:pt x="836" y="181"/>
                  </a:moveTo>
                  <a:cubicBezTo>
                    <a:pt x="808" y="79"/>
                    <a:pt x="712" y="3"/>
                    <a:pt x="596" y="3"/>
                  </a:cubicBezTo>
                  <a:cubicBezTo>
                    <a:pt x="596" y="2"/>
                    <a:pt x="596" y="1"/>
                    <a:pt x="596" y="0"/>
                  </a:cubicBezTo>
                  <a:cubicBezTo>
                    <a:pt x="0" y="597"/>
                    <a:pt x="0" y="597"/>
                    <a:pt x="0" y="597"/>
                  </a:cubicBezTo>
                  <a:cubicBezTo>
                    <a:pt x="746" y="597"/>
                    <a:pt x="746" y="597"/>
                    <a:pt x="746" y="597"/>
                  </a:cubicBezTo>
                  <a:cubicBezTo>
                    <a:pt x="876" y="597"/>
                    <a:pt x="972" y="502"/>
                    <a:pt x="972" y="386"/>
                  </a:cubicBezTo>
                  <a:cubicBezTo>
                    <a:pt x="972" y="290"/>
                    <a:pt x="917" y="215"/>
                    <a:pt x="836" y="18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nvGrpSpPr>
            <p:cNvPr id="195" name="storage" descr="storage">
              <a:extLst>
                <a:ext uri="{FF2B5EF4-FFF2-40B4-BE49-F238E27FC236}">
                  <a16:creationId xmlns:a16="http://schemas.microsoft.com/office/drawing/2014/main" id="{811048C1-9FF8-441E-AB5A-573B5416C38D}"/>
                </a:ext>
              </a:extLst>
            </p:cNvPr>
            <p:cNvGrpSpPr/>
            <p:nvPr/>
          </p:nvGrpSpPr>
          <p:grpSpPr>
            <a:xfrm>
              <a:off x="9913166" y="3755377"/>
              <a:ext cx="603312" cy="822960"/>
              <a:chOff x="4501240" y="2176494"/>
              <a:chExt cx="344605" cy="470067"/>
            </a:xfrm>
          </p:grpSpPr>
          <p:sp>
            <p:nvSpPr>
              <p:cNvPr id="211" name="Freeform 5">
                <a:extLst>
                  <a:ext uri="{FF2B5EF4-FFF2-40B4-BE49-F238E27FC236}">
                    <a16:creationId xmlns:a16="http://schemas.microsoft.com/office/drawing/2014/main" id="{31FBFBE7-09DE-43AA-A086-52F74DDB5A3D}"/>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2" name="Freeform 6">
                <a:extLst>
                  <a:ext uri="{FF2B5EF4-FFF2-40B4-BE49-F238E27FC236}">
                    <a16:creationId xmlns:a16="http://schemas.microsoft.com/office/drawing/2014/main" id="{2AB7544E-91E7-45FB-AB41-51E4C4E0EFDF}"/>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3" name="Freeform 7">
                <a:extLst>
                  <a:ext uri="{FF2B5EF4-FFF2-40B4-BE49-F238E27FC236}">
                    <a16:creationId xmlns:a16="http://schemas.microsoft.com/office/drawing/2014/main" id="{96D50543-4E31-4C84-8312-3BD0784B5D7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4" name="Freeform 8">
                <a:extLst>
                  <a:ext uri="{FF2B5EF4-FFF2-40B4-BE49-F238E27FC236}">
                    <a16:creationId xmlns:a16="http://schemas.microsoft.com/office/drawing/2014/main" id="{20F2C87A-B07E-4AD4-9111-315164F48C4E}"/>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5" name="Freeform 8">
                <a:extLst>
                  <a:ext uri="{FF2B5EF4-FFF2-40B4-BE49-F238E27FC236}">
                    <a16:creationId xmlns:a16="http://schemas.microsoft.com/office/drawing/2014/main" id="{5025D270-4D6A-4B29-8CEF-2BBF8B936BBA}"/>
                  </a:ext>
                </a:extLst>
              </p:cNvPr>
              <p:cNvSpPr>
                <a:spLocks/>
              </p:cNvSpPr>
              <p:nvPr/>
            </p:nvSpPr>
            <p:spPr bwMode="auto">
              <a:xfrm>
                <a:off x="4501240" y="2528185"/>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grpSp>
        <p:sp>
          <p:nvSpPr>
            <p:cNvPr id="196" name="Freeform 35">
              <a:extLst>
                <a:ext uri="{FF2B5EF4-FFF2-40B4-BE49-F238E27FC236}">
                  <a16:creationId xmlns:a16="http://schemas.microsoft.com/office/drawing/2014/main" id="{85F95D9D-764C-4812-AB69-9BD929A5BA7A}"/>
                </a:ext>
              </a:extLst>
            </p:cNvPr>
            <p:cNvSpPr>
              <a:spLocks/>
            </p:cNvSpPr>
            <p:nvPr/>
          </p:nvSpPr>
          <p:spPr bwMode="auto">
            <a:xfrm>
              <a:off x="9660591" y="4835608"/>
              <a:ext cx="1128256" cy="506898"/>
            </a:xfrm>
            <a:custGeom>
              <a:avLst/>
              <a:gdLst>
                <a:gd name="T0" fmla="*/ 387 w 770"/>
                <a:gd name="T1" fmla="*/ 346 h 346"/>
                <a:gd name="T2" fmla="*/ 321 w 770"/>
                <a:gd name="T3" fmla="*/ 340 h 346"/>
                <a:gd name="T4" fmla="*/ 86 w 770"/>
                <a:gd name="T5" fmla="*/ 205 h 346"/>
                <a:gd name="T6" fmla="*/ 0 w 770"/>
                <a:gd name="T7" fmla="*/ 6 h 346"/>
                <a:gd name="T8" fmla="*/ 47 w 770"/>
                <a:gd name="T9" fmla="*/ 0 h 346"/>
                <a:gd name="T10" fmla="*/ 123 w 770"/>
                <a:gd name="T11" fmla="*/ 174 h 346"/>
                <a:gd name="T12" fmla="*/ 329 w 770"/>
                <a:gd name="T13" fmla="*/ 293 h 346"/>
                <a:gd name="T14" fmla="*/ 574 w 770"/>
                <a:gd name="T15" fmla="*/ 241 h 346"/>
                <a:gd name="T16" fmla="*/ 723 w 770"/>
                <a:gd name="T17" fmla="*/ 13 h 346"/>
                <a:gd name="T18" fmla="*/ 770 w 770"/>
                <a:gd name="T19" fmla="*/ 21 h 346"/>
                <a:gd name="T20" fmla="*/ 600 w 770"/>
                <a:gd name="T21" fmla="*/ 282 h 346"/>
                <a:gd name="T22" fmla="*/ 387 w 770"/>
                <a:gd name="T23"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0" h="346">
                  <a:moveTo>
                    <a:pt x="387" y="346"/>
                  </a:moveTo>
                  <a:cubicBezTo>
                    <a:pt x="365" y="346"/>
                    <a:pt x="343" y="344"/>
                    <a:pt x="321" y="340"/>
                  </a:cubicBezTo>
                  <a:cubicBezTo>
                    <a:pt x="229" y="324"/>
                    <a:pt x="146" y="276"/>
                    <a:pt x="86" y="205"/>
                  </a:cubicBezTo>
                  <a:cubicBezTo>
                    <a:pt x="39" y="148"/>
                    <a:pt x="9" y="79"/>
                    <a:pt x="0" y="6"/>
                  </a:cubicBezTo>
                  <a:cubicBezTo>
                    <a:pt x="47" y="0"/>
                    <a:pt x="47" y="0"/>
                    <a:pt x="47" y="0"/>
                  </a:cubicBezTo>
                  <a:cubicBezTo>
                    <a:pt x="55" y="64"/>
                    <a:pt x="82" y="124"/>
                    <a:pt x="123" y="174"/>
                  </a:cubicBezTo>
                  <a:cubicBezTo>
                    <a:pt x="175" y="237"/>
                    <a:pt x="248" y="279"/>
                    <a:pt x="329" y="293"/>
                  </a:cubicBezTo>
                  <a:cubicBezTo>
                    <a:pt x="414" y="307"/>
                    <a:pt x="501" y="289"/>
                    <a:pt x="574" y="241"/>
                  </a:cubicBezTo>
                  <a:cubicBezTo>
                    <a:pt x="653" y="190"/>
                    <a:pt x="707" y="106"/>
                    <a:pt x="723" y="13"/>
                  </a:cubicBezTo>
                  <a:cubicBezTo>
                    <a:pt x="770" y="21"/>
                    <a:pt x="770" y="21"/>
                    <a:pt x="770" y="21"/>
                  </a:cubicBezTo>
                  <a:cubicBezTo>
                    <a:pt x="752" y="128"/>
                    <a:pt x="690" y="222"/>
                    <a:pt x="600" y="282"/>
                  </a:cubicBezTo>
                  <a:cubicBezTo>
                    <a:pt x="536" y="324"/>
                    <a:pt x="462" y="346"/>
                    <a:pt x="387" y="346"/>
                  </a:cubicBez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7" name="Freeform 36">
              <a:extLst>
                <a:ext uri="{FF2B5EF4-FFF2-40B4-BE49-F238E27FC236}">
                  <a16:creationId xmlns:a16="http://schemas.microsoft.com/office/drawing/2014/main" id="{996F4FDD-1170-4D3F-8312-52876ADA994B}"/>
                </a:ext>
              </a:extLst>
            </p:cNvPr>
            <p:cNvSpPr>
              <a:spLocks/>
            </p:cNvSpPr>
            <p:nvPr/>
          </p:nvSpPr>
          <p:spPr bwMode="auto">
            <a:xfrm>
              <a:off x="9562482" y="4784216"/>
              <a:ext cx="308343" cy="190379"/>
            </a:xfrm>
            <a:custGeom>
              <a:avLst/>
              <a:gdLst>
                <a:gd name="T0" fmla="*/ 264 w 264"/>
                <a:gd name="T1" fmla="*/ 102 h 163"/>
                <a:gd name="T2" fmla="*/ 102 w 264"/>
                <a:gd name="T3" fmla="*/ 0 h 163"/>
                <a:gd name="T4" fmla="*/ 0 w 264"/>
                <a:gd name="T5" fmla="*/ 163 h 163"/>
                <a:gd name="T6" fmla="*/ 264 w 264"/>
                <a:gd name="T7" fmla="*/ 102 h 163"/>
              </a:gdLst>
              <a:ahLst/>
              <a:cxnLst>
                <a:cxn ang="0">
                  <a:pos x="T0" y="T1"/>
                </a:cxn>
                <a:cxn ang="0">
                  <a:pos x="T2" y="T3"/>
                </a:cxn>
                <a:cxn ang="0">
                  <a:pos x="T4" y="T5"/>
                </a:cxn>
                <a:cxn ang="0">
                  <a:pos x="T6" y="T7"/>
                </a:cxn>
              </a:cxnLst>
              <a:rect l="0" t="0" r="r" b="b"/>
              <a:pathLst>
                <a:path w="264" h="163">
                  <a:moveTo>
                    <a:pt x="264" y="102"/>
                  </a:moveTo>
                  <a:lnTo>
                    <a:pt x="102" y="0"/>
                  </a:lnTo>
                  <a:lnTo>
                    <a:pt x="0" y="163"/>
                  </a:lnTo>
                  <a:lnTo>
                    <a:pt x="264" y="102"/>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8" name="Freeform 90">
              <a:extLst>
                <a:ext uri="{FF2B5EF4-FFF2-40B4-BE49-F238E27FC236}">
                  <a16:creationId xmlns:a16="http://schemas.microsoft.com/office/drawing/2014/main" id="{898E81FE-610E-4278-89FF-18B678942BDA}"/>
                </a:ext>
              </a:extLst>
            </p:cNvPr>
            <p:cNvSpPr>
              <a:spLocks/>
            </p:cNvSpPr>
            <p:nvPr/>
          </p:nvSpPr>
          <p:spPr bwMode="auto">
            <a:xfrm>
              <a:off x="9847465" y="4370756"/>
              <a:ext cx="1329148" cy="288488"/>
            </a:xfrm>
            <a:custGeom>
              <a:avLst/>
              <a:gdLst>
                <a:gd name="T0" fmla="*/ 746 w 907"/>
                <a:gd name="T1" fmla="*/ 197 h 197"/>
                <a:gd name="T2" fmla="*/ 907 w 907"/>
                <a:gd name="T3" fmla="*/ 135 h 197"/>
                <a:gd name="T4" fmla="*/ 752 w 907"/>
                <a:gd name="T5" fmla="*/ 48 h 197"/>
                <a:gd name="T6" fmla="*/ 702 w 907"/>
                <a:gd name="T7" fmla="*/ 55 h 197"/>
                <a:gd name="T8" fmla="*/ 572 w 907"/>
                <a:gd name="T9" fmla="*/ 0 h 197"/>
                <a:gd name="T10" fmla="*/ 421 w 907"/>
                <a:gd name="T11" fmla="*/ 82 h 197"/>
                <a:gd name="T12" fmla="*/ 332 w 907"/>
                <a:gd name="T13" fmla="*/ 48 h 197"/>
                <a:gd name="T14" fmla="*/ 210 w 907"/>
                <a:gd name="T15" fmla="*/ 127 h 197"/>
                <a:gd name="T16" fmla="*/ 116 w 907"/>
                <a:gd name="T17" fmla="*/ 96 h 197"/>
                <a:gd name="T18" fmla="*/ 99 w 907"/>
                <a:gd name="T19" fmla="*/ 97 h 197"/>
                <a:gd name="T20" fmla="*/ 0 w 907"/>
                <a:gd name="T21" fmla="*/ 197 h 197"/>
                <a:gd name="T22" fmla="*/ 746 w 907"/>
                <a:gd name="T23"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197">
                  <a:moveTo>
                    <a:pt x="746" y="197"/>
                  </a:moveTo>
                  <a:cubicBezTo>
                    <a:pt x="811" y="197"/>
                    <a:pt x="867" y="173"/>
                    <a:pt x="907" y="135"/>
                  </a:cubicBezTo>
                  <a:cubicBezTo>
                    <a:pt x="875" y="83"/>
                    <a:pt x="818" y="48"/>
                    <a:pt x="752" y="48"/>
                  </a:cubicBezTo>
                  <a:cubicBezTo>
                    <a:pt x="735" y="48"/>
                    <a:pt x="718" y="51"/>
                    <a:pt x="702" y="55"/>
                  </a:cubicBezTo>
                  <a:cubicBezTo>
                    <a:pt x="669" y="21"/>
                    <a:pt x="623" y="0"/>
                    <a:pt x="572" y="0"/>
                  </a:cubicBezTo>
                  <a:cubicBezTo>
                    <a:pt x="508" y="0"/>
                    <a:pt x="453" y="33"/>
                    <a:pt x="421" y="82"/>
                  </a:cubicBezTo>
                  <a:cubicBezTo>
                    <a:pt x="397" y="61"/>
                    <a:pt x="366" y="48"/>
                    <a:pt x="332" y="48"/>
                  </a:cubicBezTo>
                  <a:cubicBezTo>
                    <a:pt x="277" y="48"/>
                    <a:pt x="231" y="81"/>
                    <a:pt x="210" y="127"/>
                  </a:cubicBezTo>
                  <a:cubicBezTo>
                    <a:pt x="184" y="108"/>
                    <a:pt x="151" y="96"/>
                    <a:pt x="116" y="96"/>
                  </a:cubicBezTo>
                  <a:cubicBezTo>
                    <a:pt x="111" y="96"/>
                    <a:pt x="105" y="97"/>
                    <a:pt x="99" y="97"/>
                  </a:cubicBezTo>
                  <a:cubicBezTo>
                    <a:pt x="0" y="197"/>
                    <a:pt x="0" y="197"/>
                    <a:pt x="0" y="197"/>
                  </a:cubicBezTo>
                  <a:cubicBezTo>
                    <a:pt x="746" y="197"/>
                    <a:pt x="746" y="197"/>
                    <a:pt x="746" y="197"/>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199" name="Freeform 91">
              <a:extLst>
                <a:ext uri="{FF2B5EF4-FFF2-40B4-BE49-F238E27FC236}">
                  <a16:creationId xmlns:a16="http://schemas.microsoft.com/office/drawing/2014/main" id="{DB1B1B46-79F5-4587-8F0E-8653D1444577}"/>
                </a:ext>
              </a:extLst>
            </p:cNvPr>
            <p:cNvSpPr>
              <a:spLocks/>
            </p:cNvSpPr>
            <p:nvPr/>
          </p:nvSpPr>
          <p:spPr bwMode="auto">
            <a:xfrm>
              <a:off x="10583285" y="4566975"/>
              <a:ext cx="308343" cy="190379"/>
            </a:xfrm>
            <a:custGeom>
              <a:avLst/>
              <a:gdLst>
                <a:gd name="T0" fmla="*/ 0 w 264"/>
                <a:gd name="T1" fmla="*/ 62 h 163"/>
                <a:gd name="T2" fmla="*/ 163 w 264"/>
                <a:gd name="T3" fmla="*/ 163 h 163"/>
                <a:gd name="T4" fmla="*/ 264 w 264"/>
                <a:gd name="T5" fmla="*/ 0 h 163"/>
                <a:gd name="T6" fmla="*/ 0 w 264"/>
                <a:gd name="T7" fmla="*/ 62 h 163"/>
              </a:gdLst>
              <a:ahLst/>
              <a:cxnLst>
                <a:cxn ang="0">
                  <a:pos x="T0" y="T1"/>
                </a:cxn>
                <a:cxn ang="0">
                  <a:pos x="T2" y="T3"/>
                </a:cxn>
                <a:cxn ang="0">
                  <a:pos x="T4" y="T5"/>
                </a:cxn>
                <a:cxn ang="0">
                  <a:pos x="T6" y="T7"/>
                </a:cxn>
              </a:cxnLst>
              <a:rect l="0" t="0" r="r" b="b"/>
              <a:pathLst>
                <a:path w="264" h="163">
                  <a:moveTo>
                    <a:pt x="0" y="62"/>
                  </a:moveTo>
                  <a:lnTo>
                    <a:pt x="163" y="163"/>
                  </a:lnTo>
                  <a:lnTo>
                    <a:pt x="264" y="0"/>
                  </a:lnTo>
                  <a:lnTo>
                    <a:pt x="0" y="62"/>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200" name="Freeform 92">
              <a:extLst>
                <a:ext uri="{FF2B5EF4-FFF2-40B4-BE49-F238E27FC236}">
                  <a16:creationId xmlns:a16="http://schemas.microsoft.com/office/drawing/2014/main" id="{7A779798-2952-4745-A334-B2817540431D}"/>
                </a:ext>
              </a:extLst>
            </p:cNvPr>
            <p:cNvSpPr>
              <a:spLocks/>
            </p:cNvSpPr>
            <p:nvPr/>
          </p:nvSpPr>
          <p:spPr bwMode="auto">
            <a:xfrm>
              <a:off x="9664093" y="4283158"/>
              <a:ext cx="266297" cy="402950"/>
            </a:xfrm>
            <a:custGeom>
              <a:avLst/>
              <a:gdLst>
                <a:gd name="T0" fmla="*/ 182 w 182"/>
                <a:gd name="T1" fmla="*/ 0 h 275"/>
                <a:gd name="T2" fmla="*/ 175 w 182"/>
                <a:gd name="T3" fmla="*/ 4 h 275"/>
                <a:gd name="T4" fmla="*/ 0 w 182"/>
                <a:gd name="T5" fmla="*/ 267 h 275"/>
                <a:gd name="T6" fmla="*/ 47 w 182"/>
                <a:gd name="T7" fmla="*/ 275 h 275"/>
                <a:gd name="T8" fmla="*/ 182 w 182"/>
                <a:gd name="T9" fmla="*/ 57 h 275"/>
                <a:gd name="T10" fmla="*/ 182 w 182"/>
                <a:gd name="T11" fmla="*/ 0 h 275"/>
              </a:gdLst>
              <a:ahLst/>
              <a:cxnLst>
                <a:cxn ang="0">
                  <a:pos x="T0" y="T1"/>
                </a:cxn>
                <a:cxn ang="0">
                  <a:pos x="T2" y="T3"/>
                </a:cxn>
                <a:cxn ang="0">
                  <a:pos x="T4" y="T5"/>
                </a:cxn>
                <a:cxn ang="0">
                  <a:pos x="T6" y="T7"/>
                </a:cxn>
                <a:cxn ang="0">
                  <a:pos x="T8" y="T9"/>
                </a:cxn>
                <a:cxn ang="0">
                  <a:pos x="T10" y="T11"/>
                </a:cxn>
              </a:cxnLst>
              <a:rect l="0" t="0" r="r" b="b"/>
              <a:pathLst>
                <a:path w="182" h="275">
                  <a:moveTo>
                    <a:pt x="182" y="0"/>
                  </a:moveTo>
                  <a:cubicBezTo>
                    <a:pt x="180" y="1"/>
                    <a:pt x="177" y="3"/>
                    <a:pt x="175" y="4"/>
                  </a:cubicBezTo>
                  <a:cubicBezTo>
                    <a:pt x="82" y="63"/>
                    <a:pt x="19" y="159"/>
                    <a:pt x="0" y="267"/>
                  </a:cubicBezTo>
                  <a:cubicBezTo>
                    <a:pt x="47" y="275"/>
                    <a:pt x="47" y="275"/>
                    <a:pt x="47" y="275"/>
                  </a:cubicBezTo>
                  <a:cubicBezTo>
                    <a:pt x="62" y="188"/>
                    <a:pt x="111" y="110"/>
                    <a:pt x="182" y="57"/>
                  </a:cubicBezTo>
                  <a:lnTo>
                    <a:pt x="182" y="0"/>
                  </a:ln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sp>
          <p:nvSpPr>
            <p:cNvPr id="201" name="Freeform 93">
              <a:extLst>
                <a:ext uri="{FF2B5EF4-FFF2-40B4-BE49-F238E27FC236}">
                  <a16:creationId xmlns:a16="http://schemas.microsoft.com/office/drawing/2014/main" id="{68CE1978-5DD6-4100-B4DF-595F02E71FBD}"/>
                </a:ext>
              </a:extLst>
            </p:cNvPr>
            <p:cNvSpPr>
              <a:spLocks/>
            </p:cNvSpPr>
            <p:nvPr/>
          </p:nvSpPr>
          <p:spPr bwMode="auto">
            <a:xfrm>
              <a:off x="10522550" y="4283158"/>
              <a:ext cx="266297" cy="399445"/>
            </a:xfrm>
            <a:custGeom>
              <a:avLst/>
              <a:gdLst>
                <a:gd name="T0" fmla="*/ 105 w 182"/>
                <a:gd name="T1" fmla="*/ 92 h 273"/>
                <a:gd name="T2" fmla="*/ 0 w 182"/>
                <a:gd name="T3" fmla="*/ 0 h 273"/>
                <a:gd name="T4" fmla="*/ 0 w 182"/>
                <a:gd name="T5" fmla="*/ 57 h 273"/>
                <a:gd name="T6" fmla="*/ 67 w 182"/>
                <a:gd name="T7" fmla="*/ 122 h 273"/>
                <a:gd name="T8" fmla="*/ 135 w 182"/>
                <a:gd name="T9" fmla="*/ 273 h 273"/>
                <a:gd name="T10" fmla="*/ 182 w 182"/>
                <a:gd name="T11" fmla="*/ 265 h 273"/>
                <a:gd name="T12" fmla="*/ 105 w 182"/>
                <a:gd name="T13" fmla="*/ 92 h 273"/>
              </a:gdLst>
              <a:ahLst/>
              <a:cxnLst>
                <a:cxn ang="0">
                  <a:pos x="T0" y="T1"/>
                </a:cxn>
                <a:cxn ang="0">
                  <a:pos x="T2" y="T3"/>
                </a:cxn>
                <a:cxn ang="0">
                  <a:pos x="T4" y="T5"/>
                </a:cxn>
                <a:cxn ang="0">
                  <a:pos x="T6" y="T7"/>
                </a:cxn>
                <a:cxn ang="0">
                  <a:pos x="T8" y="T9"/>
                </a:cxn>
                <a:cxn ang="0">
                  <a:pos x="T10" y="T11"/>
                </a:cxn>
                <a:cxn ang="0">
                  <a:pos x="T12" y="T13"/>
                </a:cxn>
              </a:cxnLst>
              <a:rect l="0" t="0" r="r" b="b"/>
              <a:pathLst>
                <a:path w="182" h="273">
                  <a:moveTo>
                    <a:pt x="105" y="92"/>
                  </a:moveTo>
                  <a:cubicBezTo>
                    <a:pt x="75" y="55"/>
                    <a:pt x="40" y="24"/>
                    <a:pt x="0" y="0"/>
                  </a:cubicBezTo>
                  <a:cubicBezTo>
                    <a:pt x="0" y="57"/>
                    <a:pt x="0" y="57"/>
                    <a:pt x="0" y="57"/>
                  </a:cubicBezTo>
                  <a:cubicBezTo>
                    <a:pt x="25" y="76"/>
                    <a:pt x="47" y="97"/>
                    <a:pt x="67" y="122"/>
                  </a:cubicBezTo>
                  <a:cubicBezTo>
                    <a:pt x="101" y="166"/>
                    <a:pt x="125" y="218"/>
                    <a:pt x="135" y="273"/>
                  </a:cubicBezTo>
                  <a:cubicBezTo>
                    <a:pt x="182" y="265"/>
                    <a:pt x="182" y="265"/>
                    <a:pt x="182" y="265"/>
                  </a:cubicBezTo>
                  <a:cubicBezTo>
                    <a:pt x="171" y="202"/>
                    <a:pt x="144" y="142"/>
                    <a:pt x="105" y="92"/>
                  </a:cubicBezTo>
                  <a:close/>
                </a:path>
              </a:pathLst>
            </a:custGeom>
            <a:solidFill>
              <a:srgbClr val="50E6FF"/>
            </a:solidFill>
            <a:ln>
              <a:noFill/>
            </a:ln>
          </p:spPr>
          <p:txBody>
            <a:bodyPr vert="horz" wrap="square" lIns="91413" tIns="45705" rIns="91413" bIns="45705" numCol="1" anchor="t" anchorCtr="0" compatLnSpc="1">
              <a:prstTxWarp prst="textNoShape">
                <a:avLst/>
              </a:prstTxWarp>
            </a:bodyPr>
            <a:lstStyle/>
            <a:p>
              <a:pPr defTabSz="932418">
                <a:defRPr/>
              </a:pPr>
              <a:endParaRPr lang="en-US" kern="0">
                <a:solidFill>
                  <a:prstClr val="black"/>
                </a:solidFill>
                <a:latin typeface="Calibri" panose="020F0502020204030204"/>
              </a:endParaRPr>
            </a:p>
          </p:txBody>
        </p:sp>
        <p:grpSp>
          <p:nvGrpSpPr>
            <p:cNvPr id="202" name="storage" descr="storage">
              <a:extLst>
                <a:ext uri="{FF2B5EF4-FFF2-40B4-BE49-F238E27FC236}">
                  <a16:creationId xmlns:a16="http://schemas.microsoft.com/office/drawing/2014/main" id="{02EF90B8-7BAD-4AEC-A674-8F0C5C9C65A8}"/>
                </a:ext>
              </a:extLst>
            </p:cNvPr>
            <p:cNvGrpSpPr/>
            <p:nvPr/>
          </p:nvGrpSpPr>
          <p:grpSpPr>
            <a:xfrm>
              <a:off x="9913166" y="4826940"/>
              <a:ext cx="603312" cy="822960"/>
              <a:chOff x="4501240" y="2176494"/>
              <a:chExt cx="344605" cy="470067"/>
            </a:xfrm>
          </p:grpSpPr>
          <p:sp>
            <p:nvSpPr>
              <p:cNvPr id="206" name="Freeform 5">
                <a:extLst>
                  <a:ext uri="{FF2B5EF4-FFF2-40B4-BE49-F238E27FC236}">
                    <a16:creationId xmlns:a16="http://schemas.microsoft.com/office/drawing/2014/main" id="{FA248D93-9370-49A4-9725-F36C0ECC83A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7" name="Freeform 6">
                <a:extLst>
                  <a:ext uri="{FF2B5EF4-FFF2-40B4-BE49-F238E27FC236}">
                    <a16:creationId xmlns:a16="http://schemas.microsoft.com/office/drawing/2014/main" id="{509BCC72-C794-4E40-91FE-9E70383F8B31}"/>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8" name="Freeform 7">
                <a:extLst>
                  <a:ext uri="{FF2B5EF4-FFF2-40B4-BE49-F238E27FC236}">
                    <a16:creationId xmlns:a16="http://schemas.microsoft.com/office/drawing/2014/main" id="{480EFC16-EDBD-465B-B92C-479B3A926969}"/>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09" name="Freeform 8">
                <a:extLst>
                  <a:ext uri="{FF2B5EF4-FFF2-40B4-BE49-F238E27FC236}">
                    <a16:creationId xmlns:a16="http://schemas.microsoft.com/office/drawing/2014/main" id="{3C17C950-CBAA-419A-BB14-9EFF950AA137}"/>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sp>
            <p:nvSpPr>
              <p:cNvPr id="210" name="Freeform 8">
                <a:extLst>
                  <a:ext uri="{FF2B5EF4-FFF2-40B4-BE49-F238E27FC236}">
                    <a16:creationId xmlns:a16="http://schemas.microsoft.com/office/drawing/2014/main" id="{EF59E7F0-9C15-41E7-A3DB-D30CA50B0FC5}"/>
                  </a:ext>
                </a:extLst>
              </p:cNvPr>
              <p:cNvSpPr>
                <a:spLocks/>
              </p:cNvSpPr>
              <p:nvPr/>
            </p:nvSpPr>
            <p:spPr bwMode="auto">
              <a:xfrm>
                <a:off x="4501240" y="2528185"/>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algn="ctr" defTabSz="1075456" fontAlgn="base">
                  <a:defRPr/>
                </a:pPr>
                <a:endParaRPr lang="en-US" sz="2000" kern="0">
                  <a:solidFill>
                    <a:srgbClr val="505050"/>
                  </a:solidFill>
                  <a:latin typeface="Segoe UI"/>
                </a:endParaRPr>
              </a:p>
            </p:txBody>
          </p:sp>
        </p:grpSp>
        <p:grpSp>
          <p:nvGrpSpPr>
            <p:cNvPr id="203" name="Graphic 122">
              <a:extLst>
                <a:ext uri="{FF2B5EF4-FFF2-40B4-BE49-F238E27FC236}">
                  <a16:creationId xmlns:a16="http://schemas.microsoft.com/office/drawing/2014/main" id="{D6E2CEFF-935A-43D0-9DC6-23109A51AFF8}"/>
                </a:ext>
              </a:extLst>
            </p:cNvPr>
            <p:cNvGrpSpPr/>
            <p:nvPr/>
          </p:nvGrpSpPr>
          <p:grpSpPr>
            <a:xfrm>
              <a:off x="10068153" y="4793116"/>
              <a:ext cx="305623" cy="592814"/>
              <a:chOff x="3404177" y="1724129"/>
              <a:chExt cx="544355" cy="1055884"/>
            </a:xfrm>
          </p:grpSpPr>
          <p:sp>
            <p:nvSpPr>
              <p:cNvPr id="204" name="Freeform: Shape 203">
                <a:extLst>
                  <a:ext uri="{FF2B5EF4-FFF2-40B4-BE49-F238E27FC236}">
                    <a16:creationId xmlns:a16="http://schemas.microsoft.com/office/drawing/2014/main" id="{9E2C022A-C255-4525-8E49-E11E46E561EA}"/>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50E6FF"/>
              </a:solidFill>
              <a:ln w="2721" cap="flat">
                <a:noFill/>
                <a:prstDash val="solid"/>
                <a:miter/>
              </a:ln>
            </p:spPr>
            <p:txBody>
              <a:bodyPr rtlCol="0" anchor="ctr"/>
              <a:lstStyle/>
              <a:p>
                <a:pPr defTabSz="1097029">
                  <a:defRPr/>
                </a:pPr>
                <a:endParaRPr lang="en-US" sz="2117" kern="0">
                  <a:solidFill>
                    <a:srgbClr val="1A1A1A"/>
                  </a:solidFill>
                  <a:latin typeface="Segoe UI"/>
                </a:endParaRPr>
              </a:p>
            </p:txBody>
          </p:sp>
          <p:sp>
            <p:nvSpPr>
              <p:cNvPr id="205" name="Freeform: Shape 204">
                <a:extLst>
                  <a:ext uri="{FF2B5EF4-FFF2-40B4-BE49-F238E27FC236}">
                    <a16:creationId xmlns:a16="http://schemas.microsoft.com/office/drawing/2014/main" id="{75EF45B2-DE6E-4B92-9CA4-E082D5365F42}"/>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defTabSz="1097029">
                  <a:defRPr/>
                </a:pPr>
                <a:endParaRPr lang="en-US" sz="2117" kern="0">
                  <a:solidFill>
                    <a:srgbClr val="1A1A1A"/>
                  </a:solidFill>
                  <a:latin typeface="Segoe UI"/>
                </a:endParaRPr>
              </a:p>
            </p:txBody>
          </p:sp>
        </p:grpSp>
      </p:grpSp>
      <p:grpSp>
        <p:nvGrpSpPr>
          <p:cNvPr id="216" name="Group 215">
            <a:extLst>
              <a:ext uri="{FF2B5EF4-FFF2-40B4-BE49-F238E27FC236}">
                <a16:creationId xmlns:a16="http://schemas.microsoft.com/office/drawing/2014/main" id="{B2452A6E-E372-4592-A155-83A7F3B01AF7}"/>
              </a:ext>
              <a:ext uri="{C183D7F6-B498-43B3-948B-1728B52AA6E4}">
                <adec:decorative xmlns:adec="http://schemas.microsoft.com/office/drawing/2017/decorative" val="1"/>
              </a:ext>
            </a:extLst>
          </p:cNvPr>
          <p:cNvGrpSpPr/>
          <p:nvPr/>
        </p:nvGrpSpPr>
        <p:grpSpPr>
          <a:xfrm rot="16200000">
            <a:off x="2491965" y="2534676"/>
            <a:ext cx="1213099" cy="279782"/>
            <a:chOff x="3117" y="2674620"/>
            <a:chExt cx="3270908" cy="295377"/>
          </a:xfrm>
        </p:grpSpPr>
        <p:cxnSp>
          <p:nvCxnSpPr>
            <p:cNvPr id="217" name="Straight Connector 216">
              <a:extLst>
                <a:ext uri="{FF2B5EF4-FFF2-40B4-BE49-F238E27FC236}">
                  <a16:creationId xmlns:a16="http://schemas.microsoft.com/office/drawing/2014/main" id="{6813C44A-D9B5-486D-9B00-ED745A78EC4C}"/>
                </a:ext>
              </a:extLst>
            </p:cNvPr>
            <p:cNvCxnSpPr>
              <a:cxnSpLocks/>
            </p:cNvCxnSpPr>
            <p:nvPr/>
          </p:nvCxnSpPr>
          <p:spPr>
            <a:xfrm rot="5400000" flipV="1">
              <a:off x="1638571" y="1334543"/>
              <a:ext cx="0" cy="3270908"/>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2456B96D-F269-48EE-BE76-80EF873AD34F}"/>
                </a:ext>
              </a:extLst>
            </p:cNvPr>
            <p:cNvCxnSpPr>
              <a:cxnSpLocks/>
            </p:cNvCxnSpPr>
            <p:nvPr/>
          </p:nvCxnSpPr>
          <p:spPr>
            <a:xfrm>
              <a:off x="2016728" y="2674620"/>
              <a:ext cx="0" cy="29537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F1B2CC0F-14F1-46D5-9EF9-C05AB61E23A9}"/>
              </a:ext>
              <a:ext uri="{C183D7F6-B498-43B3-948B-1728B52AA6E4}">
                <adec:decorative xmlns:adec="http://schemas.microsoft.com/office/drawing/2017/decorative" val="1"/>
              </a:ext>
            </a:extLst>
          </p:cNvPr>
          <p:cNvGrpSpPr/>
          <p:nvPr/>
        </p:nvGrpSpPr>
        <p:grpSpPr>
          <a:xfrm rot="5400000" flipH="1">
            <a:off x="8529373" y="4671696"/>
            <a:ext cx="1240168" cy="279782"/>
            <a:chOff x="-69865" y="2674620"/>
            <a:chExt cx="3343893" cy="295377"/>
          </a:xfrm>
        </p:grpSpPr>
        <p:cxnSp>
          <p:nvCxnSpPr>
            <p:cNvPr id="220" name="Straight Connector 219">
              <a:extLst>
                <a:ext uri="{FF2B5EF4-FFF2-40B4-BE49-F238E27FC236}">
                  <a16:creationId xmlns:a16="http://schemas.microsoft.com/office/drawing/2014/main" id="{570C0609-99F6-4DBD-A20C-385D822E0315}"/>
                </a:ext>
              </a:extLst>
            </p:cNvPr>
            <p:cNvCxnSpPr>
              <a:cxnSpLocks/>
            </p:cNvCxnSpPr>
            <p:nvPr/>
          </p:nvCxnSpPr>
          <p:spPr>
            <a:xfrm rot="5400000" flipH="1" flipV="1">
              <a:off x="1602082" y="1298050"/>
              <a:ext cx="0" cy="3343893"/>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4BC922B5-D3D9-43B6-9CC6-CCAA4130838B}"/>
                </a:ext>
              </a:extLst>
            </p:cNvPr>
            <p:cNvCxnSpPr>
              <a:cxnSpLocks/>
            </p:cNvCxnSpPr>
            <p:nvPr/>
          </p:nvCxnSpPr>
          <p:spPr>
            <a:xfrm>
              <a:off x="2016728" y="2674620"/>
              <a:ext cx="0" cy="295376"/>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174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35" presetClass="path" presetSubtype="0" decel="100000" fill="hold" nodeType="withEffect">
                                  <p:stCondLst>
                                    <p:cond delay="0"/>
                                  </p:stCondLst>
                                  <p:childTnLst>
                                    <p:animMotion origin="layout" path="M 0.01849 4.81481E-6 L 4.16667E-7 4.81481E-6 " pathEditMode="relative" rAng="0" ptsTypes="AA">
                                      <p:cBhvr>
                                        <p:cTn id="9" dur="600" fill="hold"/>
                                        <p:tgtEl>
                                          <p:spTgt spid="19"/>
                                        </p:tgtEl>
                                        <p:attrNameLst>
                                          <p:attrName>ppt_x</p:attrName>
                                          <p:attrName>ppt_y</p:attrName>
                                        </p:attrNameLst>
                                      </p:cBhvr>
                                      <p:rCtr x="-924" y="0"/>
                                    </p:animMotion>
                                  </p:childTnLst>
                                </p:cTn>
                              </p:par>
                              <p:par>
                                <p:cTn id="10" presetID="10"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35" presetClass="path" presetSubtype="0" decel="100000" fill="hold" nodeType="withEffect">
                                  <p:stCondLst>
                                    <p:cond delay="0"/>
                                  </p:stCondLst>
                                  <p:childTnLst>
                                    <p:animMotion origin="layout" path="M -0.01954 -2.96296E-6 L 5E-6 -2.96296E-6 " pathEditMode="relative" rAng="0" ptsTypes="AA">
                                      <p:cBhvr>
                                        <p:cTn id="14" dur="600" fill="hold"/>
                                        <p:tgtEl>
                                          <p:spTgt spid="104"/>
                                        </p:tgtEl>
                                        <p:attrNameLst>
                                          <p:attrName>ppt_x</p:attrName>
                                          <p:attrName>ppt_y</p:attrName>
                                        </p:attrNameLst>
                                      </p:cBhvr>
                                      <p:rCtr x="977" y="0"/>
                                    </p:animMotion>
                                  </p:childTnLst>
                                </p:cTn>
                              </p:par>
                              <p:par>
                                <p:cTn id="15" presetID="10" presetClass="entr" presetSubtype="0" fill="hold" nodeType="with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500"/>
                                        <p:tgtEl>
                                          <p:spTgt spid="216"/>
                                        </p:tgtEl>
                                      </p:cBhvr>
                                    </p:animEffect>
                                  </p:childTnLst>
                                </p:cTn>
                              </p:par>
                              <p:par>
                                <p:cTn id="18" presetID="35" presetClass="path" presetSubtype="0" decel="100000" fill="hold" nodeType="withEffect">
                                  <p:stCondLst>
                                    <p:cond delay="0"/>
                                  </p:stCondLst>
                                  <p:childTnLst>
                                    <p:animMotion origin="layout" path="M -0.01953 4.07407E-6 L 1.45833E-6 4.07407E-6 " pathEditMode="relative" rAng="0" ptsTypes="AA">
                                      <p:cBhvr>
                                        <p:cTn id="19" dur="600" fill="hold"/>
                                        <p:tgtEl>
                                          <p:spTgt spid="216"/>
                                        </p:tgtEl>
                                        <p:attrNameLst>
                                          <p:attrName>ppt_x</p:attrName>
                                          <p:attrName>ppt_y</p:attrName>
                                        </p:attrNameLst>
                                      </p:cBhvr>
                                      <p:rCtr x="977" y="0"/>
                                    </p:animMotion>
                                  </p:childTnLst>
                                </p:cTn>
                              </p:par>
                              <p:par>
                                <p:cTn id="20" presetID="10" presetClass="entr" presetSubtype="0" fill="hold" nodeType="withEffect">
                                  <p:stCondLst>
                                    <p:cond delay="20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35" presetClass="path" presetSubtype="0" decel="100000" fill="hold" nodeType="withEffect">
                                  <p:stCondLst>
                                    <p:cond delay="200"/>
                                  </p:stCondLst>
                                  <p:childTnLst>
                                    <p:animMotion origin="layout" path="M 0.01849 4.81481E-6 L 4.16667E-7 4.81481E-6 " pathEditMode="relative" rAng="0" ptsTypes="AA">
                                      <p:cBhvr>
                                        <p:cTn id="24" dur="600" fill="hold"/>
                                        <p:tgtEl>
                                          <p:spTgt spid="192"/>
                                        </p:tgtEl>
                                        <p:attrNameLst>
                                          <p:attrName>ppt_x</p:attrName>
                                          <p:attrName>ppt_y</p:attrName>
                                        </p:attrNameLst>
                                      </p:cBhvr>
                                      <p:rCtr x="-924" y="0"/>
                                    </p:animMotion>
                                  </p:childTnLst>
                                </p:cTn>
                              </p:par>
                              <p:par>
                                <p:cTn id="25" presetID="10" presetClass="entr" presetSubtype="0" fill="hold" nodeType="withEffect">
                                  <p:stCondLst>
                                    <p:cond delay="200"/>
                                  </p:stCondLst>
                                  <p:childTnLst>
                                    <p:set>
                                      <p:cBhvr>
                                        <p:cTn id="26" dur="1" fill="hold">
                                          <p:stCondLst>
                                            <p:cond delay="0"/>
                                          </p:stCondLst>
                                        </p:cTn>
                                        <p:tgtEl>
                                          <p:spTgt spid="219"/>
                                        </p:tgtEl>
                                        <p:attrNameLst>
                                          <p:attrName>style.visibility</p:attrName>
                                        </p:attrNameLst>
                                      </p:cBhvr>
                                      <p:to>
                                        <p:strVal val="visible"/>
                                      </p:to>
                                    </p:set>
                                    <p:animEffect transition="in" filter="fade">
                                      <p:cBhvr>
                                        <p:cTn id="27" dur="500"/>
                                        <p:tgtEl>
                                          <p:spTgt spid="219"/>
                                        </p:tgtEl>
                                      </p:cBhvr>
                                    </p:animEffect>
                                  </p:childTnLst>
                                </p:cTn>
                              </p:par>
                              <p:par>
                                <p:cTn id="28" presetID="35" presetClass="path" presetSubtype="0" decel="100000" fill="hold" nodeType="withEffect">
                                  <p:stCondLst>
                                    <p:cond delay="200"/>
                                  </p:stCondLst>
                                  <p:childTnLst>
                                    <p:animMotion origin="layout" path="M 0.01849 -1.48148E-6 L 2.91667E-6 -1.48148E-6 " pathEditMode="relative" rAng="0" ptsTypes="AA">
                                      <p:cBhvr>
                                        <p:cTn id="29" dur="600" fill="hold"/>
                                        <p:tgtEl>
                                          <p:spTgt spid="219"/>
                                        </p:tgtEl>
                                        <p:attrNameLst>
                                          <p:attrName>ppt_x</p:attrName>
                                          <p:attrName>ppt_y</p:attrName>
                                        </p:attrNameLst>
                                      </p:cBhvr>
                                      <p:rCtr x="-924" y="0"/>
                                    </p:animMotion>
                                  </p:childTnLst>
                                </p:cTn>
                              </p:par>
                              <p:par>
                                <p:cTn id="30" presetID="10" presetClass="entr" presetSubtype="0" fill="hold" nodeType="withEffect">
                                  <p:stCondLst>
                                    <p:cond delay="2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35" presetClass="path" presetSubtype="0" decel="100000" fill="hold" nodeType="withEffect">
                                  <p:stCondLst>
                                    <p:cond delay="200"/>
                                  </p:stCondLst>
                                  <p:childTnLst>
                                    <p:animMotion origin="layout" path="M -0.01954 -2.96296E-6 L 5E-6 -2.96296E-6 " pathEditMode="relative" rAng="0" ptsTypes="AA">
                                      <p:cBhvr>
                                        <p:cTn id="34" dur="600" fill="hold"/>
                                        <p:tgtEl>
                                          <p:spTgt spid="20"/>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tint val="75000"/>
                  </a:srgbClr>
                </a:solidFill>
                <a:effectLst/>
                <a:uLnTx/>
                <a:uFillTx/>
                <a:latin typeface="Segoe UI"/>
                <a:ea typeface="+mn-ea"/>
                <a:cs typeface="+mn-cs"/>
              </a:rPr>
              <a:t>© Microsoft Corporation                                                                                  								</a:t>
            </a:r>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3"/>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553998"/>
          </a:xfrm>
        </p:spPr>
        <p:txBody>
          <a:bodyPr/>
          <a:lstStyle/>
          <a:p>
            <a:r>
              <a:rPr lang="en-US"/>
              <a:t>Typical workflow</a:t>
            </a:r>
          </a:p>
        </p:txBody>
      </p:sp>
      <p:pic>
        <p:nvPicPr>
          <p:cNvPr id="5" name="Grafik 4">
            <a:extLst>
              <a:ext uri="{FF2B5EF4-FFF2-40B4-BE49-F238E27FC236}">
                <a16:creationId xmlns:a16="http://schemas.microsoft.com/office/drawing/2014/main" id="{5523727B-09DB-4512-BF46-0807EAC00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3" y="2774950"/>
            <a:ext cx="3974642" cy="3399427"/>
          </a:xfrm>
          <a:prstGeom prst="rect">
            <a:avLst/>
          </a:prstGeom>
        </p:spPr>
      </p:pic>
      <p:pic>
        <p:nvPicPr>
          <p:cNvPr id="10" name="Grafik 9">
            <a:extLst>
              <a:ext uri="{FF2B5EF4-FFF2-40B4-BE49-F238E27FC236}">
                <a16:creationId xmlns:a16="http://schemas.microsoft.com/office/drawing/2014/main" id="{A42430F6-5862-4B84-94EE-6137567AA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0550" y="1892060"/>
            <a:ext cx="4134062" cy="4642089"/>
          </a:xfrm>
          <a:prstGeom prst="rect">
            <a:avLst/>
          </a:prstGeom>
        </p:spPr>
      </p:pic>
      <p:pic>
        <p:nvPicPr>
          <p:cNvPr id="12" name="Grafik 11">
            <a:extLst>
              <a:ext uri="{FF2B5EF4-FFF2-40B4-BE49-F238E27FC236}">
                <a16:creationId xmlns:a16="http://schemas.microsoft.com/office/drawing/2014/main" id="{EB4DF476-4126-48B6-A498-DBDF306CDE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94" y="1750423"/>
            <a:ext cx="12366075" cy="5242759"/>
          </a:xfrm>
          <a:prstGeom prst="rect">
            <a:avLst/>
          </a:prstGeom>
        </p:spPr>
      </p:pic>
    </p:spTree>
    <p:extLst>
      <p:ext uri="{BB962C8B-B14F-4D97-AF65-F5344CB8AC3E}">
        <p14:creationId xmlns:p14="http://schemas.microsoft.com/office/powerpoint/2010/main" val="572476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3C4EC-2F45-4DA0-B834-0019D80E901B}"/>
              </a:ext>
            </a:extLst>
          </p:cNvPr>
          <p:cNvGrpSpPr/>
          <p:nvPr/>
        </p:nvGrpSpPr>
        <p:grpSpPr>
          <a:xfrm>
            <a:off x="6347275" y="1734303"/>
            <a:ext cx="5409330" cy="4172167"/>
            <a:chOff x="5891447" y="1189683"/>
            <a:chExt cx="6247424" cy="4818581"/>
          </a:xfrm>
        </p:grpSpPr>
        <p:sp>
          <p:nvSpPr>
            <p:cNvPr id="173" name="Freeform: Shape 172">
              <a:extLst>
                <a:ext uri="{FF2B5EF4-FFF2-40B4-BE49-F238E27FC236}">
                  <a16:creationId xmlns:a16="http://schemas.microsoft.com/office/drawing/2014/main" id="{B538315D-E414-42AF-A889-F6669A8FE1A0}"/>
                </a:ext>
              </a:extLst>
            </p:cNvPr>
            <p:cNvSpPr/>
            <p:nvPr/>
          </p:nvSpPr>
          <p:spPr bwMode="auto">
            <a:xfrm>
              <a:off x="8942965" y="3587806"/>
              <a:ext cx="0" cy="790575"/>
            </a:xfrm>
            <a:custGeom>
              <a:avLst/>
              <a:gdLst>
                <a:gd name="connsiteX0" fmla="*/ 0 w 0"/>
                <a:gd name="connsiteY0" fmla="*/ 790575 h 790575"/>
                <a:gd name="connsiteX1" fmla="*/ 0 w 0"/>
                <a:gd name="connsiteY1" fmla="*/ 0 h 790575"/>
              </a:gdLst>
              <a:ahLst/>
              <a:cxnLst>
                <a:cxn ang="0">
                  <a:pos x="connsiteX0" y="connsiteY0"/>
                </a:cxn>
                <a:cxn ang="0">
                  <a:pos x="connsiteX1" y="connsiteY1"/>
                </a:cxn>
              </a:cxnLst>
              <a:rect l="l" t="t" r="r" b="b"/>
              <a:pathLst>
                <a:path h="790575">
                  <a:moveTo>
                    <a:pt x="0" y="790575"/>
                  </a:move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CCC474B6-4299-4A7E-BC38-CDBBAFA65D43}"/>
                </a:ext>
              </a:extLst>
            </p:cNvPr>
            <p:cNvPicPr>
              <a:picLocks noChangeAspect="1"/>
            </p:cNvPicPr>
            <p:nvPr/>
          </p:nvPicPr>
          <p:blipFill>
            <a:blip r:embed="rId3">
              <a:grayscl/>
            </a:blip>
            <a:srcRect l="4716" t="3268" r="68751" b="5680"/>
            <a:stretch>
              <a:fillRect/>
            </a:stretch>
          </p:blipFill>
          <p:spPr>
            <a:xfrm>
              <a:off x="6150092"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23" name="Oval 22">
              <a:extLst>
                <a:ext uri="{FF2B5EF4-FFF2-40B4-BE49-F238E27FC236}">
                  <a16:creationId xmlns:a16="http://schemas.microsoft.com/office/drawing/2014/main" id="{07857FE1-2BDC-47EC-B484-0C83AD30D0AF}"/>
                </a:ext>
              </a:extLst>
            </p:cNvPr>
            <p:cNvSpPr/>
            <p:nvPr/>
          </p:nvSpPr>
          <p:spPr bwMode="auto">
            <a:xfrm>
              <a:off x="5948838" y="1688361"/>
              <a:ext cx="1861662" cy="1861662"/>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monitor" title="Icon of a monitor">
              <a:extLst>
                <a:ext uri="{FF2B5EF4-FFF2-40B4-BE49-F238E27FC236}">
                  <a16:creationId xmlns:a16="http://schemas.microsoft.com/office/drawing/2014/main" id="{172D9523-D698-4CE3-8CCF-B54BF5068069}"/>
                </a:ext>
              </a:extLst>
            </p:cNvPr>
            <p:cNvSpPr>
              <a:spLocks noChangeAspect="1" noEditPoints="1"/>
            </p:cNvSpPr>
            <p:nvPr/>
          </p:nvSpPr>
          <p:spPr bwMode="auto">
            <a:xfrm>
              <a:off x="6548021" y="2487382"/>
              <a:ext cx="663296" cy="50834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146" name="Picture 145">
              <a:extLst>
                <a:ext uri="{FF2B5EF4-FFF2-40B4-BE49-F238E27FC236}">
                  <a16:creationId xmlns:a16="http://schemas.microsoft.com/office/drawing/2014/main" id="{D31AECCF-BAE2-475F-B922-FEC509E010F4}"/>
                </a:ext>
              </a:extLst>
            </p:cNvPr>
            <p:cNvPicPr>
              <a:picLocks noChangeAspect="1"/>
            </p:cNvPicPr>
            <p:nvPr/>
          </p:nvPicPr>
          <p:blipFill>
            <a:blip r:embed="rId3">
              <a:grayscl/>
            </a:blip>
            <a:srcRect l="4716" t="3268" r="68751" b="5680"/>
            <a:stretch>
              <a:fillRect/>
            </a:stretch>
          </p:blipFill>
          <p:spPr>
            <a:xfrm>
              <a:off x="8213388"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3" name="Oval 152">
              <a:extLst>
                <a:ext uri="{FF2B5EF4-FFF2-40B4-BE49-F238E27FC236}">
                  <a16:creationId xmlns:a16="http://schemas.microsoft.com/office/drawing/2014/main" id="{F3B5B510-B4D7-4563-91E5-C80C66D35475}"/>
                </a:ext>
              </a:extLst>
            </p:cNvPr>
            <p:cNvSpPr/>
            <p:nvPr/>
          </p:nvSpPr>
          <p:spPr bwMode="auto">
            <a:xfrm>
              <a:off x="8007370"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Lock" title="Icon of a padlock">
              <a:extLst>
                <a:ext uri="{FF2B5EF4-FFF2-40B4-BE49-F238E27FC236}">
                  <a16:creationId xmlns:a16="http://schemas.microsoft.com/office/drawing/2014/main" id="{EC112B40-FA03-4B87-8BAC-984C4EC3621D}"/>
                </a:ext>
              </a:extLst>
            </p:cNvPr>
            <p:cNvSpPr>
              <a:spLocks noChangeAspect="1" noEditPoints="1"/>
            </p:cNvSpPr>
            <p:nvPr/>
          </p:nvSpPr>
          <p:spPr bwMode="auto">
            <a:xfrm>
              <a:off x="8850774" y="2134339"/>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47" name="Picture 146">
              <a:extLst>
                <a:ext uri="{FF2B5EF4-FFF2-40B4-BE49-F238E27FC236}">
                  <a16:creationId xmlns:a16="http://schemas.microsoft.com/office/drawing/2014/main" id="{7BF1E0E0-AC3D-473F-919A-403D624D899D}"/>
                </a:ext>
              </a:extLst>
            </p:cNvPr>
            <p:cNvPicPr>
              <a:picLocks noChangeAspect="1"/>
            </p:cNvPicPr>
            <p:nvPr/>
          </p:nvPicPr>
          <p:blipFill>
            <a:blip r:embed="rId3">
              <a:grayscl/>
            </a:blip>
            <a:srcRect l="4716" t="3268" r="68751" b="5680"/>
            <a:stretch>
              <a:fillRect/>
            </a:stretch>
          </p:blipFill>
          <p:spPr>
            <a:xfrm>
              <a:off x="10271920" y="1889615"/>
              <a:ext cx="1459155" cy="1459155"/>
            </a:xfrm>
            <a:custGeom>
              <a:avLst/>
              <a:gdLst>
                <a:gd name="connsiteX0" fmla="*/ 649470 w 1298940"/>
                <a:gd name="connsiteY0" fmla="*/ 0 h 1298940"/>
                <a:gd name="connsiteX1" fmla="*/ 1298940 w 1298940"/>
                <a:gd name="connsiteY1" fmla="*/ 649470 h 1298940"/>
                <a:gd name="connsiteX2" fmla="*/ 649470 w 1298940"/>
                <a:gd name="connsiteY2" fmla="*/ 1298940 h 1298940"/>
                <a:gd name="connsiteX3" fmla="*/ 0 w 1298940"/>
                <a:gd name="connsiteY3" fmla="*/ 649470 h 1298940"/>
                <a:gd name="connsiteX4" fmla="*/ 649470 w 1298940"/>
                <a:gd name="connsiteY4" fmla="*/ 0 h 129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940" h="1298940">
                  <a:moveTo>
                    <a:pt x="649470" y="0"/>
                  </a:moveTo>
                  <a:cubicBezTo>
                    <a:pt x="1008162" y="0"/>
                    <a:pt x="1298940" y="290778"/>
                    <a:pt x="1298940" y="649470"/>
                  </a:cubicBezTo>
                  <a:cubicBezTo>
                    <a:pt x="1298940" y="1008162"/>
                    <a:pt x="1008162" y="1298940"/>
                    <a:pt x="649470" y="1298940"/>
                  </a:cubicBezTo>
                  <a:cubicBezTo>
                    <a:pt x="290778" y="1298940"/>
                    <a:pt x="0" y="1008162"/>
                    <a:pt x="0" y="649470"/>
                  </a:cubicBezTo>
                  <a:cubicBezTo>
                    <a:pt x="0" y="290778"/>
                    <a:pt x="290778" y="0"/>
                    <a:pt x="649470" y="0"/>
                  </a:cubicBezTo>
                  <a:close/>
                </a:path>
              </a:pathLst>
            </a:custGeom>
            <a:ln w="15875">
              <a:solidFill>
                <a:schemeClr val="tx1"/>
              </a:solidFill>
            </a:ln>
          </p:spPr>
        </p:pic>
        <p:sp>
          <p:nvSpPr>
            <p:cNvPr id="151" name="Database_EFC7" title="Icon of a cylinder">
              <a:extLst>
                <a:ext uri="{FF2B5EF4-FFF2-40B4-BE49-F238E27FC236}">
                  <a16:creationId xmlns:a16="http://schemas.microsoft.com/office/drawing/2014/main" id="{6447A293-AC56-45DB-BDF1-723E26F69C00}"/>
                </a:ext>
              </a:extLst>
            </p:cNvPr>
            <p:cNvSpPr>
              <a:spLocks noChangeAspect="1" noEditPoints="1"/>
            </p:cNvSpPr>
            <p:nvPr/>
          </p:nvSpPr>
          <p:spPr bwMode="auto">
            <a:xfrm>
              <a:off x="10790984" y="2503598"/>
              <a:ext cx="421027" cy="5472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E877F499-E5F8-413B-940A-6F80DB5F21CC}"/>
                </a:ext>
              </a:extLst>
            </p:cNvPr>
            <p:cNvSpPr/>
            <p:nvPr/>
          </p:nvSpPr>
          <p:spPr bwMode="auto">
            <a:xfrm>
              <a:off x="10065902" y="1683597"/>
              <a:ext cx="1871190" cy="187119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Lock" title="Icon of a padlock">
              <a:extLst>
                <a:ext uri="{FF2B5EF4-FFF2-40B4-BE49-F238E27FC236}">
                  <a16:creationId xmlns:a16="http://schemas.microsoft.com/office/drawing/2014/main" id="{E315BD00-0061-4D07-86B1-C91A5B549A77}"/>
                </a:ext>
              </a:extLst>
            </p:cNvPr>
            <p:cNvSpPr>
              <a:spLocks noChangeAspect="1" noEditPoints="1"/>
            </p:cNvSpPr>
            <p:nvPr/>
          </p:nvSpPr>
          <p:spPr bwMode="auto">
            <a:xfrm>
              <a:off x="10909306"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ectangle 37">
              <a:extLst>
                <a:ext uri="{FF2B5EF4-FFF2-40B4-BE49-F238E27FC236}">
                  <a16:creationId xmlns:a16="http://schemas.microsoft.com/office/drawing/2014/main" id="{D2CB2A22-AE64-44FB-A29E-75974C072497}"/>
                </a:ext>
              </a:extLst>
            </p:cNvPr>
            <p:cNvSpPr/>
            <p:nvPr/>
          </p:nvSpPr>
          <p:spPr bwMode="auto">
            <a:xfrm>
              <a:off x="7435067" y="5420952"/>
              <a:ext cx="3658621" cy="587312"/>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Key &amp; Certificate Management- Azure Key Vault</a:t>
              </a:r>
            </a:p>
          </p:txBody>
        </p:sp>
        <p:sp>
          <p:nvSpPr>
            <p:cNvPr id="171" name="Freeform: Shape 170">
              <a:extLst>
                <a:ext uri="{FF2B5EF4-FFF2-40B4-BE49-F238E27FC236}">
                  <a16:creationId xmlns:a16="http://schemas.microsoft.com/office/drawing/2014/main" id="{B79928FD-93FF-492A-929A-3CC8BAD88414}"/>
                </a:ext>
              </a:extLst>
            </p:cNvPr>
            <p:cNvSpPr/>
            <p:nvPr/>
          </p:nvSpPr>
          <p:spPr bwMode="auto">
            <a:xfrm>
              <a:off x="6886575" y="3597331"/>
              <a:ext cx="1599190"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2" name="Freeform: Shape 171">
              <a:extLst>
                <a:ext uri="{FF2B5EF4-FFF2-40B4-BE49-F238E27FC236}">
                  <a16:creationId xmlns:a16="http://schemas.microsoft.com/office/drawing/2014/main" id="{E93B28D6-4282-471B-87E5-5752B0709036}"/>
                </a:ext>
              </a:extLst>
            </p:cNvPr>
            <p:cNvSpPr/>
            <p:nvPr/>
          </p:nvSpPr>
          <p:spPr bwMode="auto">
            <a:xfrm flipH="1">
              <a:off x="9400165" y="3597331"/>
              <a:ext cx="1612293" cy="1228725"/>
            </a:xfrm>
            <a:custGeom>
              <a:avLst/>
              <a:gdLst>
                <a:gd name="connsiteX0" fmla="*/ 1123950 w 1123950"/>
                <a:gd name="connsiteY0" fmla="*/ 1228725 h 1228725"/>
                <a:gd name="connsiteX1" fmla="*/ 0 w 1123950"/>
                <a:gd name="connsiteY1" fmla="*/ 1228725 h 1228725"/>
                <a:gd name="connsiteX2" fmla="*/ 0 w 1123950"/>
                <a:gd name="connsiteY2" fmla="*/ 0 h 1228725"/>
              </a:gdLst>
              <a:ahLst/>
              <a:cxnLst>
                <a:cxn ang="0">
                  <a:pos x="connsiteX0" y="connsiteY0"/>
                </a:cxn>
                <a:cxn ang="0">
                  <a:pos x="connsiteX1" y="connsiteY1"/>
                </a:cxn>
                <a:cxn ang="0">
                  <a:pos x="connsiteX2" y="connsiteY2"/>
                </a:cxn>
              </a:cxnLst>
              <a:rect l="l" t="t" r="r" b="b"/>
              <a:pathLst>
                <a:path w="1123950" h="1228725">
                  <a:moveTo>
                    <a:pt x="1123950" y="1228725"/>
                  </a:moveTo>
                  <a:lnTo>
                    <a:pt x="0" y="1228725"/>
                  </a:lnTo>
                  <a:lnTo>
                    <a:pt x="0" y="0"/>
                  </a:lnTo>
                </a:path>
              </a:pathLst>
            </a:cu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4" name="Oval 173">
              <a:extLst>
                <a:ext uri="{FF2B5EF4-FFF2-40B4-BE49-F238E27FC236}">
                  <a16:creationId xmlns:a16="http://schemas.microsoft.com/office/drawing/2014/main" id="{AC1508EC-26C8-46EC-B93E-DB6410C677C0}"/>
                </a:ext>
              </a:extLst>
            </p:cNvPr>
            <p:cNvSpPr/>
            <p:nvPr/>
          </p:nvSpPr>
          <p:spPr bwMode="auto">
            <a:xfrm>
              <a:off x="8504815" y="4378381"/>
              <a:ext cx="895350" cy="895350"/>
            </a:xfrm>
            <a:prstGeom prst="ellipse">
              <a:avLst/>
            </a:prstGeom>
            <a:noFill/>
            <a:ln w="15875"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3" name="Group 42">
              <a:extLst>
                <a:ext uri="{FF2B5EF4-FFF2-40B4-BE49-F238E27FC236}">
                  <a16:creationId xmlns:a16="http://schemas.microsoft.com/office/drawing/2014/main" id="{C68DF035-C9DE-4B45-A535-626F556CB89D}"/>
                </a:ext>
              </a:extLst>
            </p:cNvPr>
            <p:cNvGrpSpPr/>
            <p:nvPr/>
          </p:nvGrpSpPr>
          <p:grpSpPr>
            <a:xfrm>
              <a:off x="8797791" y="4653088"/>
              <a:ext cx="237110" cy="345936"/>
              <a:chOff x="8211795" y="4681622"/>
              <a:chExt cx="438430" cy="639656"/>
            </a:xfrm>
            <a:solidFill>
              <a:schemeClr val="bg1"/>
            </a:solidFill>
          </p:grpSpPr>
          <p:sp>
            <p:nvSpPr>
              <p:cNvPr id="163" name="Lock" title="Icon of a padlock">
                <a:extLst>
                  <a:ext uri="{FF2B5EF4-FFF2-40B4-BE49-F238E27FC236}">
                    <a16:creationId xmlns:a16="http://schemas.microsoft.com/office/drawing/2014/main" id="{AD3CACAE-6374-4955-AC0C-043081754542}"/>
                  </a:ext>
                </a:extLst>
              </p:cNvPr>
              <p:cNvSpPr>
                <a:spLocks noChangeAspect="1" noEditPoints="1"/>
              </p:cNvSpPr>
              <p:nvPr/>
            </p:nvSpPr>
            <p:spPr bwMode="auto">
              <a:xfrm>
                <a:off x="8323103" y="4681622"/>
                <a:ext cx="327122"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key" title="Icon of a key">
                <a:extLst>
                  <a:ext uri="{FF2B5EF4-FFF2-40B4-BE49-F238E27FC236}">
                    <a16:creationId xmlns:a16="http://schemas.microsoft.com/office/drawing/2014/main" id="{540B1C90-28F4-4955-951E-5FA4B69ADDD0}"/>
                  </a:ext>
                </a:extLst>
              </p:cNvPr>
              <p:cNvSpPr>
                <a:spLocks noChangeAspect="1" noEditPoints="1"/>
              </p:cNvSpPr>
              <p:nvPr/>
            </p:nvSpPr>
            <p:spPr bwMode="auto">
              <a:xfrm>
                <a:off x="8211795" y="4955518"/>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5" name="arrow_12" title="Icon of a circle made of a curved arrow pointing clockwise">
              <a:extLst>
                <a:ext uri="{FF2B5EF4-FFF2-40B4-BE49-F238E27FC236}">
                  <a16:creationId xmlns:a16="http://schemas.microsoft.com/office/drawing/2014/main" id="{B1C17851-15CC-4B9C-8F3F-C3FB5895CB27}"/>
                </a:ext>
              </a:extLst>
            </p:cNvPr>
            <p:cNvSpPr>
              <a:spLocks noChangeAspect="1" noEditPoints="1"/>
            </p:cNvSpPr>
            <p:nvPr/>
          </p:nvSpPr>
          <p:spPr bwMode="auto">
            <a:xfrm rot="5400000">
              <a:off x="8685790" y="4573203"/>
              <a:ext cx="514350" cy="50570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76" name="TextBox 175">
              <a:extLst>
                <a:ext uri="{FF2B5EF4-FFF2-40B4-BE49-F238E27FC236}">
                  <a16:creationId xmlns:a16="http://schemas.microsoft.com/office/drawing/2014/main" id="{A28F0F26-D41C-4265-AFC1-0C2042E82012}"/>
                </a:ext>
              </a:extLst>
            </p:cNvPr>
            <p:cNvSpPr txBox="1"/>
            <p:nvPr/>
          </p:nvSpPr>
          <p:spPr>
            <a:xfrm>
              <a:off x="5891447" y="1189683"/>
              <a:ext cx="1976443"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VIRTUAL MACHINES</a:t>
              </a:r>
            </a:p>
          </p:txBody>
        </p:sp>
        <p:sp>
          <p:nvSpPr>
            <p:cNvPr id="177" name="TextBox 176">
              <a:extLst>
                <a:ext uri="{FF2B5EF4-FFF2-40B4-BE49-F238E27FC236}">
                  <a16:creationId xmlns:a16="http://schemas.microsoft.com/office/drawing/2014/main" id="{F5EF75C0-A1CB-453D-ADAF-DA4C43A9F05C}"/>
                </a:ext>
              </a:extLst>
            </p:cNvPr>
            <p:cNvSpPr txBox="1"/>
            <p:nvPr/>
          </p:nvSpPr>
          <p:spPr>
            <a:xfrm>
              <a:off x="8163366" y="1189683"/>
              <a:ext cx="1559206"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78" name="TextBox 177">
              <a:extLst>
                <a:ext uri="{FF2B5EF4-FFF2-40B4-BE49-F238E27FC236}">
                  <a16:creationId xmlns:a16="http://schemas.microsoft.com/office/drawing/2014/main" id="{2D26AE1B-B4C3-4F3A-9324-946F015CF26E}"/>
                </a:ext>
              </a:extLst>
            </p:cNvPr>
            <p:cNvSpPr txBox="1"/>
            <p:nvPr/>
          </p:nvSpPr>
          <p:spPr>
            <a:xfrm>
              <a:off x="9864132" y="1189683"/>
              <a:ext cx="2274739" cy="520426"/>
            </a:xfrm>
            <a:prstGeom prst="rect">
              <a:avLst/>
            </a:prstGeom>
            <a:noFill/>
          </p:spPr>
          <p:txBody>
            <a:bodyPr wrap="non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098"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rPr>
                <a:t>STORAGE &amp; DATABASES</a:t>
              </a:r>
            </a:p>
          </p:txBody>
        </p:sp>
        <p:sp>
          <p:nvSpPr>
            <p:cNvPr id="159" name="Lock" title="Icon of a padlock">
              <a:extLst>
                <a:ext uri="{FF2B5EF4-FFF2-40B4-BE49-F238E27FC236}">
                  <a16:creationId xmlns:a16="http://schemas.microsoft.com/office/drawing/2014/main" id="{B03DBF43-F058-4039-B2FC-29DD74DF906E}"/>
                </a:ext>
              </a:extLst>
            </p:cNvPr>
            <p:cNvSpPr>
              <a:spLocks noChangeAspect="1" noEditPoints="1"/>
            </p:cNvSpPr>
            <p:nvPr/>
          </p:nvSpPr>
          <p:spPr bwMode="auto">
            <a:xfrm>
              <a:off x="6783919" y="2137558"/>
              <a:ext cx="184382" cy="25770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5875"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31450E36-9956-4313-AF95-AD3036ECF17C}"/>
                </a:ext>
              </a:extLst>
            </p:cNvPr>
            <p:cNvSpPr/>
            <p:nvPr/>
          </p:nvSpPr>
          <p:spPr bwMode="auto">
            <a:xfrm>
              <a:off x="8721867" y="2710023"/>
              <a:ext cx="167876" cy="209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GenericApp_EB3B" title="Icon of an app window">
              <a:extLst>
                <a:ext uri="{FF2B5EF4-FFF2-40B4-BE49-F238E27FC236}">
                  <a16:creationId xmlns:a16="http://schemas.microsoft.com/office/drawing/2014/main" id="{0E03181A-0C08-46FA-8A0A-DA21F8811D73}"/>
                </a:ext>
              </a:extLst>
            </p:cNvPr>
            <p:cNvSpPr>
              <a:spLocks noChangeAspect="1" noEditPoints="1"/>
            </p:cNvSpPr>
            <p:nvPr/>
          </p:nvSpPr>
          <p:spPr bwMode="auto">
            <a:xfrm>
              <a:off x="8638021" y="2507624"/>
              <a:ext cx="609889" cy="48810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solidFill>
            <a:ln w="19050" cap="sq">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128">
              <a:extLst>
                <a:ext uri="{FF2B5EF4-FFF2-40B4-BE49-F238E27FC236}">
                  <a16:creationId xmlns:a16="http://schemas.microsoft.com/office/drawing/2014/main" id="{32D9DA74-4F19-49EE-8C21-52AF0C771126}"/>
                </a:ext>
              </a:extLst>
            </p:cNvPr>
            <p:cNvSpPr>
              <a:spLocks noChangeArrowheads="1"/>
            </p:cNvSpPr>
            <p:nvPr/>
          </p:nvSpPr>
          <p:spPr bwMode="auto">
            <a:xfrm>
              <a:off x="6764215" y="2566006"/>
              <a:ext cx="230908" cy="263049"/>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w="3175">
              <a:noFill/>
              <a:miter lim="800000"/>
            </a:ln>
            <a:effectLst/>
          </p:spPr>
          <p:txBody>
            <a:bodyPr wrap="none" anchor="ct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ED611DFB-4FAC-4580-A3EA-D7D04FD6C414}"/>
              </a:ext>
            </a:extLst>
          </p:cNvPr>
          <p:cNvSpPr/>
          <p:nvPr/>
        </p:nvSpPr>
        <p:spPr bwMode="auto">
          <a:xfrm>
            <a:off x="5807887" y="1425353"/>
            <a:ext cx="6206633" cy="514729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05596BBA-3733-4FB5-B31E-42EC37BFA436}"/>
              </a:ext>
            </a:extLst>
          </p:cNvPr>
          <p:cNvGrpSpPr/>
          <p:nvPr/>
        </p:nvGrpSpPr>
        <p:grpSpPr>
          <a:xfrm>
            <a:off x="5457442" y="3650677"/>
            <a:ext cx="696645" cy="696645"/>
            <a:chOff x="5869816" y="1498729"/>
            <a:chExt cx="696842" cy="696842"/>
          </a:xfrm>
        </p:grpSpPr>
        <p:sp>
          <p:nvSpPr>
            <p:cNvPr id="42" name="Oval 41">
              <a:extLst>
                <a:ext uri="{FF2B5EF4-FFF2-40B4-BE49-F238E27FC236}">
                  <a16:creationId xmlns:a16="http://schemas.microsoft.com/office/drawing/2014/main" id="{896DF7E4-A9D5-45D6-B950-C0C8D1FB2D78}"/>
                </a:ext>
              </a:extLst>
            </p:cNvPr>
            <p:cNvSpPr/>
            <p:nvPr/>
          </p:nvSpPr>
          <p:spPr bwMode="auto">
            <a:xfrm>
              <a:off x="5869816" y="1498729"/>
              <a:ext cx="696842" cy="696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45" name="Oval 44">
              <a:extLst>
                <a:ext uri="{FF2B5EF4-FFF2-40B4-BE49-F238E27FC236}">
                  <a16:creationId xmlns:a16="http://schemas.microsoft.com/office/drawing/2014/main" id="{B9065506-7288-4644-937F-4C2FD3AAA8DF}"/>
                </a:ext>
              </a:extLst>
            </p:cNvPr>
            <p:cNvSpPr/>
            <p:nvPr/>
          </p:nvSpPr>
          <p:spPr bwMode="auto">
            <a:xfrm>
              <a:off x="5952971" y="1581884"/>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7" name="document_6">
            <a:extLst>
              <a:ext uri="{FF2B5EF4-FFF2-40B4-BE49-F238E27FC236}">
                <a16:creationId xmlns:a16="http://schemas.microsoft.com/office/drawing/2014/main" id="{D560BFE1-8008-445A-B125-C1A5CD98E34A}"/>
              </a:ext>
            </a:extLst>
          </p:cNvPr>
          <p:cNvSpPr>
            <a:spLocks noChangeAspect="1" noEditPoints="1"/>
          </p:cNvSpPr>
          <p:nvPr/>
        </p:nvSpPr>
        <p:spPr bwMode="auto">
          <a:xfrm>
            <a:off x="5706444" y="3874849"/>
            <a:ext cx="198640" cy="24830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Title 1">
            <a:extLst>
              <a:ext uri="{FF2B5EF4-FFF2-40B4-BE49-F238E27FC236}">
                <a16:creationId xmlns:a16="http://schemas.microsoft.com/office/drawing/2014/main" id="{1BFB8EC6-8E99-4F52-9BEE-3EC090CB28CA}"/>
              </a:ext>
            </a:extLst>
          </p:cNvPr>
          <p:cNvSpPr txBox="1">
            <a:spLocks/>
          </p:cNvSpPr>
          <p:nvPr/>
        </p:nvSpPr>
        <p:spPr>
          <a:xfrm>
            <a:off x="276325" y="667573"/>
            <a:ext cx="11886192" cy="91731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3998" b="0" i="0" u="none" strike="noStrike" kern="1200" cap="none" spc="-104"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Encrypt Data and Communications</a:t>
            </a:r>
          </a:p>
        </p:txBody>
      </p:sp>
      <p:sp>
        <p:nvSpPr>
          <p:cNvPr id="49" name="Rectangle 48">
            <a:extLst>
              <a:ext uri="{FF2B5EF4-FFF2-40B4-BE49-F238E27FC236}">
                <a16:creationId xmlns:a16="http://schemas.microsoft.com/office/drawing/2014/main" id="{09AD2550-37B1-4CB4-9A65-BF8F9E6518F4}"/>
              </a:ext>
            </a:extLst>
          </p:cNvPr>
          <p:cNvSpPr/>
          <p:nvPr/>
        </p:nvSpPr>
        <p:spPr>
          <a:xfrm>
            <a:off x="276325" y="327735"/>
            <a:ext cx="4756580" cy="433187"/>
          </a:xfrm>
          <a:prstGeom prst="rect">
            <a:avLst/>
          </a:prstGeom>
          <a:noFill/>
        </p:spPr>
        <p:txBody>
          <a:bodyPr wrap="none" lIns="146262">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353535"/>
                </a:solidFill>
                <a:effectLst/>
                <a:uLnTx/>
                <a:uFillTx/>
                <a:latin typeface="Segoe UI Semilight"/>
                <a:ea typeface="+mn-ea"/>
                <a:cs typeface="Segoe UI" pitchFamily="34" charset="0"/>
              </a:rPr>
              <a:t>Built-in Controls | Data Protection</a:t>
            </a:r>
          </a:p>
        </p:txBody>
      </p:sp>
      <p:sp>
        <p:nvSpPr>
          <p:cNvPr id="39" name="TextBox 38">
            <a:extLst>
              <a:ext uri="{FF2B5EF4-FFF2-40B4-BE49-F238E27FC236}">
                <a16:creationId xmlns:a16="http://schemas.microsoft.com/office/drawing/2014/main" id="{1829CA69-8342-4235-AE82-7E3DB71F0064}"/>
              </a:ext>
            </a:extLst>
          </p:cNvPr>
          <p:cNvSpPr txBox="1"/>
          <p:nvPr/>
        </p:nvSpPr>
        <p:spPr>
          <a:xfrm>
            <a:off x="360130" y="1385640"/>
            <a:ext cx="5398066" cy="1453901"/>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Enable built-in encryption across resources</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Segoe UI" pitchFamily="34" charset="0"/>
              </a:rPr>
              <a:t>Azure </a:t>
            </a: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Storage Service Encryption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Azure Disk Encryption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SQL TDE/Always Encrypted</a:t>
            </a:r>
          </a:p>
        </p:txBody>
      </p:sp>
      <p:sp>
        <p:nvSpPr>
          <p:cNvPr id="40" name="Oval 39">
            <a:extLst>
              <a:ext uri="{FF2B5EF4-FFF2-40B4-BE49-F238E27FC236}">
                <a16:creationId xmlns:a16="http://schemas.microsoft.com/office/drawing/2014/main" id="{2BEC428B-F615-4915-9DA5-992D5D494D77}"/>
              </a:ext>
            </a:extLst>
          </p:cNvPr>
          <p:cNvSpPr/>
          <p:nvPr/>
        </p:nvSpPr>
        <p:spPr bwMode="auto">
          <a:xfrm>
            <a:off x="108052" y="1718958"/>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a:t>
            </a:r>
          </a:p>
        </p:txBody>
      </p:sp>
      <p:sp>
        <p:nvSpPr>
          <p:cNvPr id="50" name="Oval 49">
            <a:extLst>
              <a:ext uri="{FF2B5EF4-FFF2-40B4-BE49-F238E27FC236}">
                <a16:creationId xmlns:a16="http://schemas.microsoft.com/office/drawing/2014/main" id="{701E1791-842D-41FB-8C62-D14916EE6CD3}"/>
              </a:ext>
            </a:extLst>
          </p:cNvPr>
          <p:cNvSpPr/>
          <p:nvPr/>
        </p:nvSpPr>
        <p:spPr bwMode="auto">
          <a:xfrm>
            <a:off x="108052" y="3750021"/>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a:t>
            </a:r>
          </a:p>
        </p:txBody>
      </p:sp>
      <p:sp>
        <p:nvSpPr>
          <p:cNvPr id="51" name="TextBox 50">
            <a:extLst>
              <a:ext uri="{FF2B5EF4-FFF2-40B4-BE49-F238E27FC236}">
                <a16:creationId xmlns:a16="http://schemas.microsoft.com/office/drawing/2014/main" id="{BB6258EA-DABD-4484-9AD6-B8138BE2C153}"/>
              </a:ext>
            </a:extLst>
          </p:cNvPr>
          <p:cNvSpPr txBox="1"/>
          <p:nvPr/>
        </p:nvSpPr>
        <p:spPr>
          <a:xfrm>
            <a:off x="360130" y="3610968"/>
            <a:ext cx="5334290" cy="1133720"/>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Use delegated access to storage objects</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Shared Access Signature enables more granular access control</a:t>
            </a:r>
          </a:p>
        </p:txBody>
      </p:sp>
      <p:sp>
        <p:nvSpPr>
          <p:cNvPr id="53" name="TextBox 52">
            <a:extLst>
              <a:ext uri="{FF2B5EF4-FFF2-40B4-BE49-F238E27FC236}">
                <a16:creationId xmlns:a16="http://schemas.microsoft.com/office/drawing/2014/main" id="{E692987B-163A-466E-8249-BB847D45EF3E}"/>
              </a:ext>
            </a:extLst>
          </p:cNvPr>
          <p:cNvSpPr txBox="1"/>
          <p:nvPr/>
        </p:nvSpPr>
        <p:spPr>
          <a:xfrm>
            <a:off x="360130" y="4606984"/>
            <a:ext cx="5454768" cy="2414512"/>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Use a key management system</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Keep keys in a hardware HSM/</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Use one Key Vault per security boundary/per app/per region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Monitor/audit key usage-pipe information into SIEM for analysis/threat detection</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Use Key Vault to enroll and automatically renew certificates</a:t>
            </a:r>
          </a:p>
        </p:txBody>
      </p:sp>
      <p:sp>
        <p:nvSpPr>
          <p:cNvPr id="54" name="Oval 53">
            <a:extLst>
              <a:ext uri="{FF2B5EF4-FFF2-40B4-BE49-F238E27FC236}">
                <a16:creationId xmlns:a16="http://schemas.microsoft.com/office/drawing/2014/main" id="{9288C32D-0988-4723-A695-CB10BE3B4A89}"/>
              </a:ext>
            </a:extLst>
          </p:cNvPr>
          <p:cNvSpPr/>
          <p:nvPr/>
        </p:nvSpPr>
        <p:spPr bwMode="auto">
          <a:xfrm>
            <a:off x="108052" y="4738437"/>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4</a:t>
            </a:r>
          </a:p>
        </p:txBody>
      </p:sp>
      <p:sp>
        <p:nvSpPr>
          <p:cNvPr id="44" name="Oval 43">
            <a:extLst>
              <a:ext uri="{FF2B5EF4-FFF2-40B4-BE49-F238E27FC236}">
                <a16:creationId xmlns:a16="http://schemas.microsoft.com/office/drawing/2014/main" id="{4C0E6E7C-E1DB-4905-8E45-3B9269D4013E}"/>
              </a:ext>
            </a:extLst>
          </p:cNvPr>
          <p:cNvSpPr/>
          <p:nvPr/>
        </p:nvSpPr>
        <p:spPr bwMode="auto">
          <a:xfrm>
            <a:off x="108052" y="2927491"/>
            <a:ext cx="324969" cy="3189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a:t>
            </a:r>
          </a:p>
        </p:txBody>
      </p:sp>
      <p:sp>
        <p:nvSpPr>
          <p:cNvPr id="46" name="TextBox 45">
            <a:extLst>
              <a:ext uri="{FF2B5EF4-FFF2-40B4-BE49-F238E27FC236}">
                <a16:creationId xmlns:a16="http://schemas.microsoft.com/office/drawing/2014/main" id="{8E939823-636B-4E42-80C6-F34216D29CAA}"/>
              </a:ext>
            </a:extLst>
          </p:cNvPr>
          <p:cNvSpPr txBox="1"/>
          <p:nvPr/>
        </p:nvSpPr>
        <p:spPr>
          <a:xfrm>
            <a:off x="360130" y="2792039"/>
            <a:ext cx="5121368" cy="877562"/>
          </a:xfrm>
          <a:prstGeom prst="rect">
            <a:avLst/>
          </a:prstGeom>
          <a:noFill/>
        </p:spPr>
        <p:txBody>
          <a:bodyPr wrap="square" lIns="186441" tIns="149154" rIns="186441" bIns="149154" rtlCol="0">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353535"/>
                </a:solidFill>
                <a:effectLst/>
                <a:uLnTx/>
                <a:uFillTx/>
                <a:latin typeface="Segoe UI Semilight"/>
                <a:ea typeface="+mn-ea"/>
                <a:cs typeface="+mn-cs"/>
              </a:rPr>
              <a:t>Encrypt data while in use</a:t>
            </a:r>
          </a:p>
          <a:p>
            <a:pPr marL="285640" marR="0" lvl="0" indent="-285640" algn="l" defTabSz="93238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32" b="0" i="0" u="none" strike="noStrike" kern="1200" cap="none" spc="0" normalizeH="0" baseline="0" noProof="0">
                <a:ln>
                  <a:noFill/>
                </a:ln>
                <a:solidFill>
                  <a:srgbClr val="353535"/>
                </a:solidFill>
                <a:effectLst/>
                <a:uLnTx/>
                <a:uFillTx/>
                <a:latin typeface="Segoe UI Semilight"/>
                <a:ea typeface="+mn-ea"/>
                <a:cs typeface="Segoe UI" pitchFamily="34" charset="0"/>
              </a:rPr>
              <a:t>Azure confidential computing</a:t>
            </a:r>
          </a:p>
        </p:txBody>
      </p:sp>
    </p:spTree>
    <p:extLst>
      <p:ext uri="{BB962C8B-B14F-4D97-AF65-F5344CB8AC3E}">
        <p14:creationId xmlns:p14="http://schemas.microsoft.com/office/powerpoint/2010/main" val="329987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250"/>
                                        <p:tgtEl>
                                          <p:spTgt spid="5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childTnLst>
                                </p:cTn>
                              </p:par>
                              <p:par>
                                <p:cTn id="16" presetID="42" presetClass="path" presetSubtype="0" decel="100000" fill="hold" grpId="1" nodeType="withEffect">
                                  <p:stCondLst>
                                    <p:cond delay="0"/>
                                  </p:stCondLst>
                                  <p:childTnLst>
                                    <p:animMotion origin="layout" path="M 2.65765E-6 -4.77985E-6 L 2.65765E-6 0.09646 " pathEditMode="relative" rAng="0" ptsTypes="AA">
                                      <p:cBhvr>
                                        <p:cTn id="17" dur="1000" spd="-100000" fill="hold"/>
                                        <p:tgtEl>
                                          <p:spTgt spid="39"/>
                                        </p:tgtEl>
                                        <p:attrNameLst>
                                          <p:attrName>ppt_x</p:attrName>
                                          <p:attrName>ppt_y</p:attrName>
                                        </p:attrNameLst>
                                      </p:cBhvr>
                                      <p:rCtr x="0" y="4812"/>
                                    </p:animMotion>
                                  </p:childTnLst>
                                </p:cTn>
                              </p:par>
                              <p:par>
                                <p:cTn id="18" presetID="10"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1000"/>
                                        <p:tgtEl>
                                          <p:spTgt spid="51"/>
                                        </p:tgtEl>
                                      </p:cBhvr>
                                    </p:animEffect>
                                  </p:childTnLst>
                                </p:cTn>
                              </p:par>
                              <p:par>
                                <p:cTn id="25" presetID="42" presetClass="path" presetSubtype="0" decel="100000" fill="hold" grpId="1" nodeType="withEffect">
                                  <p:stCondLst>
                                    <p:cond delay="0"/>
                                  </p:stCondLst>
                                  <p:childTnLst>
                                    <p:animMotion origin="layout" path="M -3.17335E-6 -5.5833E-7 L -3.17335E-6 0.09646 " pathEditMode="relative" rAng="0" ptsTypes="AA">
                                      <p:cBhvr>
                                        <p:cTn id="26" dur="1000" spd="-100000" fill="hold"/>
                                        <p:tgtEl>
                                          <p:spTgt spid="51"/>
                                        </p:tgtEl>
                                        <p:attrNameLst>
                                          <p:attrName>ppt_x</p:attrName>
                                          <p:attrName>ppt_y</p:attrName>
                                        </p:attrNameLst>
                                      </p:cBhvr>
                                      <p:rCtr x="0" y="4812"/>
                                    </p:animMotion>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childTnLst>
                                </p:cTn>
                              </p:par>
                              <p:par>
                                <p:cTn id="34" presetID="42" presetClass="path" presetSubtype="0" decel="100000" fill="hold" grpId="1" nodeType="withEffect">
                                  <p:stCondLst>
                                    <p:cond delay="0"/>
                                  </p:stCondLst>
                                  <p:childTnLst>
                                    <p:animMotion origin="layout" path="M 2.66275E-6 4.40763E-6 L 2.66275E-6 0.09645 " pathEditMode="relative" rAng="0" ptsTypes="AA">
                                      <p:cBhvr>
                                        <p:cTn id="35" dur="1000" spd="-100000" fill="hold"/>
                                        <p:tgtEl>
                                          <p:spTgt spid="53"/>
                                        </p:tgtEl>
                                        <p:attrNameLst>
                                          <p:attrName>ppt_x</p:attrName>
                                          <p:attrName>ppt_y</p:attrName>
                                        </p:attrNameLst>
                                      </p:cBhvr>
                                      <p:rCtr x="0" y="4812"/>
                                    </p:animMotion>
                                  </p:childTnLst>
                                </p:cTn>
                              </p:par>
                              <p:par>
                                <p:cTn id="36" presetID="10" presetClass="entr" presetSubtype="0"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1000"/>
                                        <p:tgtEl>
                                          <p:spTgt spid="46"/>
                                        </p:tgtEl>
                                      </p:cBhvr>
                                    </p:animEffect>
                                  </p:childTnLst>
                                </p:cTn>
                              </p:par>
                              <p:par>
                                <p:cTn id="46" presetID="42" presetClass="path" presetSubtype="0" decel="100000" fill="hold" grpId="1" nodeType="withEffect">
                                  <p:stCondLst>
                                    <p:cond delay="0"/>
                                  </p:stCondLst>
                                  <p:childTnLst>
                                    <p:animMotion origin="layout" path="M 2.65765E-6 -4.77985E-6 L 2.65765E-6 0.09646 " pathEditMode="relative" rAng="0" ptsTypes="AA">
                                      <p:cBhvr>
                                        <p:cTn id="47" dur="1000" spd="-100000" fill="hold"/>
                                        <p:tgtEl>
                                          <p:spTgt spid="46"/>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9" grpId="0"/>
      <p:bldP spid="39" grpId="1"/>
      <p:bldP spid="40" grpId="0" animBg="1"/>
      <p:bldP spid="50" grpId="0" animBg="1"/>
      <p:bldP spid="51" grpId="0"/>
      <p:bldP spid="51" grpId="1"/>
      <p:bldP spid="53" grpId="0"/>
      <p:bldP spid="53" grpId="1"/>
      <p:bldP spid="54" grpId="0" animBg="1"/>
      <p:bldP spid="44" grpId="0" animBg="1"/>
      <p:bldP spid="46" grpId="0"/>
      <p:bldP spid="4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891183"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354742" y="5661990"/>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15" name="Text Placeholder 1">
            <a:extLst>
              <a:ext uri="{FF2B5EF4-FFF2-40B4-BE49-F238E27FC236}">
                <a16:creationId xmlns:a16="http://schemas.microsoft.com/office/drawing/2014/main" id="{B0608F08-A1C3-48E5-8F6C-DA965D10A2DB}"/>
              </a:ext>
            </a:extLst>
          </p:cNvPr>
          <p:cNvSpPr>
            <a:spLocks noGrp="1"/>
          </p:cNvSpPr>
          <p:nvPr>
            <p:ph type="body" sz="quarter" idx="10"/>
          </p:nvPr>
        </p:nvSpPr>
        <p:spPr>
          <a:xfrm>
            <a:off x="4974766" y="2024495"/>
            <a:ext cx="7240629" cy="2747804"/>
          </a:xfrm>
        </p:spPr>
        <p:txBody>
          <a:bodyPr/>
          <a:lstStyle/>
          <a:p>
            <a:r>
              <a:rPr lang="en-US">
                <a:cs typeface="Segoe UI"/>
              </a:rPr>
              <a:t>Secure by design</a:t>
            </a:r>
          </a:p>
          <a:p>
            <a:pPr marL="699313" lvl="1" indent="-466209">
              <a:buFont typeface="Wingdings" panose="05000000000000000000" pitchFamily="2" charset="2"/>
              <a:buChar char="§"/>
            </a:pPr>
            <a:r>
              <a:rPr lang="en-US"/>
              <a:t>Identity and access management (AAD, RBAC, MFA, PIM)</a:t>
            </a:r>
          </a:p>
          <a:p>
            <a:pPr marL="699313" lvl="1" indent="-466209">
              <a:buFont typeface="Wingdings" panose="05000000000000000000" pitchFamily="2" charset="2"/>
              <a:buChar char="§"/>
            </a:pPr>
            <a:r>
              <a:rPr lang="en-US"/>
              <a:t>Secure Network Design (NSG, Firewall, WAF, DDoS)</a:t>
            </a:r>
          </a:p>
          <a:p>
            <a:pPr marL="699313" lvl="1" indent="-466209">
              <a:buFont typeface="Wingdings" panose="05000000000000000000" pitchFamily="2" charset="2"/>
              <a:buChar char="§"/>
            </a:pPr>
            <a:r>
              <a:rPr lang="en-US"/>
              <a:t>Encryption / Key Management (SSE with MMK/CMK, Key Vault - Access Policies)</a:t>
            </a:r>
          </a:p>
          <a:p>
            <a:pPr marL="699313" lvl="1" indent="-466209">
              <a:buFont typeface="Wingdings" panose="05000000000000000000" pitchFamily="2" charset="2"/>
              <a:buChar char="§"/>
            </a:pPr>
            <a:r>
              <a:rPr lang="en-US">
                <a:cs typeface="Segoe UI"/>
              </a:rPr>
              <a:t>Business Continuity (Azure Backup, Multi-region, HA)</a:t>
            </a:r>
          </a:p>
          <a:p>
            <a:pPr marL="699313" lvl="1" indent="-466209">
              <a:buFont typeface="Wingdings" panose="05000000000000000000" pitchFamily="2" charset="2"/>
              <a:buChar char="§"/>
            </a:pPr>
            <a:r>
              <a:rPr lang="en-US">
                <a:cs typeface="Segoe UI"/>
              </a:rPr>
              <a:t>Service Enablement Framework</a:t>
            </a:r>
          </a:p>
        </p:txBody>
      </p:sp>
    </p:spTree>
    <p:extLst>
      <p:ext uri="{BB962C8B-B14F-4D97-AF65-F5344CB8AC3E}">
        <p14:creationId xmlns:p14="http://schemas.microsoft.com/office/powerpoint/2010/main" val="67310017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2" y="500159"/>
            <a:ext cx="2947139" cy="2896166"/>
          </a:xfrm>
          <a:prstGeom prst="rect">
            <a:avLst/>
          </a:prstGeom>
        </p:spPr>
        <p:txBody>
          <a:bodyPr wrap="square" anchor="ctr">
            <a:normAutofit/>
          </a:bodyPr>
          <a:lstStyle/>
          <a:p>
            <a:r>
              <a:rPr lang="en-GB"/>
              <a:t>Security, Governance &amp; Compliance</a:t>
            </a:r>
            <a:br>
              <a:rPr lang="en-GB"/>
            </a:br>
            <a:endParaRPr lang="en-GB"/>
          </a:p>
        </p:txBody>
      </p:sp>
      <p:sp>
        <p:nvSpPr>
          <p:cNvPr id="3" name="TextBox 2">
            <a:extLst>
              <a:ext uri="{FF2B5EF4-FFF2-40B4-BE49-F238E27FC236}">
                <a16:creationId xmlns:a16="http://schemas.microsoft.com/office/drawing/2014/main" id="{B8891AC4-0F34-417B-8221-4976E1240D08}"/>
              </a:ext>
            </a:extLst>
          </p:cNvPr>
          <p:cNvSpPr txBox="1"/>
          <p:nvPr/>
        </p:nvSpPr>
        <p:spPr>
          <a:xfrm>
            <a:off x="254293" y="5765178"/>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and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15047B6-530B-46CD-BFC5-4191AC701F1A}"/>
              </a:ext>
            </a:extLst>
          </p:cNvPr>
          <p:cNvSpPr txBox="1"/>
          <p:nvPr/>
        </p:nvSpPr>
        <p:spPr>
          <a:xfrm>
            <a:off x="5168481" y="4365795"/>
            <a:ext cx="7437157" cy="2123658"/>
          </a:xfrm>
          <a:prstGeom prst="rect">
            <a:avLst/>
          </a:prstGeom>
          <a:noFill/>
        </p:spPr>
        <p:txBody>
          <a:bodyPr wrap="square" anchor="t">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4292E"/>
                </a:solidFill>
                <a:effectLst/>
                <a:uLnTx/>
                <a:uFillTx/>
                <a:latin typeface="Segoe UI"/>
                <a:ea typeface="+mn-ea"/>
                <a:cs typeface="+mn-cs"/>
              </a:rPr>
              <a:t>Define Encryption and Key Management</a:t>
            </a:r>
            <a:endParaRPr kumimoji="0" lang="en-US" sz="1600" b="0" i="0" u="none" strike="noStrike" kern="1200" cap="none" spc="0" normalizeH="0" baseline="0" noProof="0" dirty="0">
              <a:ln>
                <a:noFill/>
              </a:ln>
              <a:solidFill>
                <a:srgbClr val="24292E"/>
              </a:solidFill>
              <a:effectLst/>
              <a:uLnTx/>
              <a:uFillTx/>
              <a:latin typeface="Segoe UI"/>
              <a:ea typeface="+mn-ea"/>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Subscription and scale limits as they apply to Key Vault</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Key Vault serves as a security boundary since access permissions for keys, secrets and certificates are at the vault level</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Premium SKU can be leveraged where HSM-protected keys are required</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Key rotation and secret expiration</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Use a federated Key Vault model to avoid transaction scale limits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291436" marR="0" lvl="0" indent="-291436"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4292E"/>
                </a:solidFill>
                <a:effectLst/>
                <a:uLnTx/>
                <a:uFillTx/>
                <a:latin typeface="Segoe UI"/>
                <a:ea typeface="+mn-ea"/>
                <a:cs typeface="+mn-cs"/>
              </a:rPr>
              <a:t>Establish an automated process for key and certificate rotation</a:t>
            </a:r>
            <a:endParaRPr kumimoji="0" lang="en-US" sz="1600" b="0" i="0" u="none" strike="noStrike" kern="1200" cap="none" spc="0" normalizeH="0" baseline="0" noProof="0" dirty="0">
              <a:ln>
                <a:noFill/>
              </a:ln>
              <a:solidFill>
                <a:srgbClr val="24292E"/>
              </a:solidFill>
              <a:effectLst/>
              <a:uLnTx/>
              <a:uFillTx/>
              <a:latin typeface="Segoe UI"/>
              <a:ea typeface="+mn-ea"/>
              <a:cs typeface="Segoe UI"/>
            </a:endParaRPr>
          </a:p>
        </p:txBody>
      </p:sp>
      <p:pic>
        <p:nvPicPr>
          <p:cNvPr id="6" name="Picture 5">
            <a:extLst>
              <a:ext uri="{FF2B5EF4-FFF2-40B4-BE49-F238E27FC236}">
                <a16:creationId xmlns:a16="http://schemas.microsoft.com/office/drawing/2014/main" id="{3E91307C-A45D-4F1F-87AD-634B2206FD55}"/>
              </a:ext>
            </a:extLst>
          </p:cNvPr>
          <p:cNvPicPr>
            <a:picLocks noChangeAspect="1"/>
          </p:cNvPicPr>
          <p:nvPr/>
        </p:nvPicPr>
        <p:blipFill rotWithShape="1">
          <a:blip r:embed="rId5"/>
          <a:srcRect t="27414" r="30723" b="12703"/>
          <a:stretch/>
        </p:blipFill>
        <p:spPr>
          <a:xfrm>
            <a:off x="5168481" y="295421"/>
            <a:ext cx="6125399" cy="3671669"/>
          </a:xfrm>
          <a:prstGeom prst="rect">
            <a:avLst/>
          </a:prstGeom>
        </p:spPr>
      </p:pic>
    </p:spTree>
    <p:extLst>
      <p:ext uri="{BB962C8B-B14F-4D97-AF65-F5344CB8AC3E}">
        <p14:creationId xmlns:p14="http://schemas.microsoft.com/office/powerpoint/2010/main" val="290542770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6" name="TextBox 5">
            <a:extLst>
              <a:ext uri="{FF2B5EF4-FFF2-40B4-BE49-F238E27FC236}">
                <a16:creationId xmlns:a16="http://schemas.microsoft.com/office/drawing/2014/main" id="{E6E3F25D-E845-4D50-A03D-ECE3EECBDC33}"/>
              </a:ext>
            </a:extLst>
          </p:cNvPr>
          <p:cNvSpPr txBox="1"/>
          <p:nvPr/>
        </p:nvSpPr>
        <p:spPr>
          <a:xfrm>
            <a:off x="5020155" y="1389466"/>
            <a:ext cx="7169856" cy="2629759"/>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Subscription and scale limits as they apply to Key Vault</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Key Vault serves a security boundary since access permissions for keys, secrets and certificates are at the vault level</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Premium SKU can be leveraged where HSM protected keys are required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32" b="1" i="0" u="none" strike="noStrike" kern="1200" cap="none" spc="0" normalizeH="0" baseline="0" noProof="0">
              <a:ln>
                <a:noFill/>
              </a:ln>
              <a:solidFill>
                <a:srgbClr val="24292E"/>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Key rotation and secret expiration</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Use a federated Key Vault model to avoid transaction scale limits</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Establish an automated process for key and certificate rotation</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800" b="0" i="0" u="none" strike="noStrike" kern="1200" cap="none" spc="0" normalizeH="0" baseline="0" noProof="0">
                <a:ln>
                  <a:noFill/>
                </a:ln>
                <a:solidFill>
                  <a:srgbClr val="24292E"/>
                </a:solidFill>
                <a:effectLst/>
                <a:uLnTx/>
                <a:uFillTx/>
                <a:latin typeface="Segoe UI"/>
                <a:ea typeface="+mn-ea"/>
                <a:cs typeface="Segoe UI"/>
              </a:rPr>
              <a:t>SSE with MMK/CMK, Key Vault - Access Policies</a:t>
            </a:r>
            <a:endParaRPr kumimoji="0" lang="en-US" sz="1632" b="0" i="0" u="none" strike="noStrike" kern="1200" cap="none" spc="0" normalizeH="0" baseline="0" noProof="0">
              <a:ln>
                <a:noFill/>
              </a:ln>
              <a:solidFill>
                <a:srgbClr val="24292E"/>
              </a:solidFill>
              <a:effectLst/>
              <a:uLnTx/>
              <a:uFillTx/>
              <a:latin typeface="Segoe UI"/>
              <a:ea typeface="+mn-ea"/>
              <a:cs typeface="+mn-cs"/>
            </a:endParaRPr>
          </a:p>
        </p:txBody>
      </p:sp>
      <p:sp>
        <p:nvSpPr>
          <p:cNvPr id="3" name="TextBox 2">
            <a:extLst>
              <a:ext uri="{FF2B5EF4-FFF2-40B4-BE49-F238E27FC236}">
                <a16:creationId xmlns:a16="http://schemas.microsoft.com/office/drawing/2014/main" id="{B8891AC4-0F34-417B-8221-4976E1240D08}"/>
              </a:ext>
            </a:extLst>
          </p:cNvPr>
          <p:cNvSpPr txBox="1"/>
          <p:nvPr/>
        </p:nvSpPr>
        <p:spPr>
          <a:xfrm>
            <a:off x="223243" y="5857935"/>
            <a:ext cx="3575899" cy="9906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201404808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Keep in mind!</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74283" y="500159"/>
            <a:ext cx="2844552" cy="2896166"/>
          </a:xfrm>
          <a:prstGeom prst="rect">
            <a:avLst/>
          </a:prstGeom>
        </p:spPr>
        <p:txBody>
          <a:bodyPr wrap="square" anchor="ctr">
            <a:normAutofit/>
          </a:bodyPr>
          <a:lstStyle/>
          <a:p>
            <a:r>
              <a:rPr lang="en-GB"/>
              <a:t>Security, Governance &amp; Compliance</a:t>
            </a:r>
          </a:p>
        </p:txBody>
      </p:sp>
      <p:sp>
        <p:nvSpPr>
          <p:cNvPr id="6" name="TextBox 5">
            <a:extLst>
              <a:ext uri="{FF2B5EF4-FFF2-40B4-BE49-F238E27FC236}">
                <a16:creationId xmlns:a16="http://schemas.microsoft.com/office/drawing/2014/main" id="{E6E3F25D-E845-4D50-A03D-ECE3EECBDC33}"/>
              </a:ext>
            </a:extLst>
          </p:cNvPr>
          <p:cNvSpPr txBox="1"/>
          <p:nvPr/>
        </p:nvSpPr>
        <p:spPr>
          <a:xfrm>
            <a:off x="5020155" y="1389466"/>
            <a:ext cx="7169856" cy="436202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a:ln>
                  <a:noFill/>
                </a:ln>
                <a:solidFill>
                  <a:srgbClr val="24292E"/>
                </a:solidFill>
                <a:effectLst/>
                <a:uLnTx/>
                <a:uFillTx/>
                <a:latin typeface="Segoe UI"/>
                <a:ea typeface="+mn-ea"/>
                <a:cs typeface="+mn-cs"/>
              </a:rPr>
              <a:t>Key Takeaways</a:t>
            </a:r>
          </a:p>
          <a:p>
            <a:pPr marL="466299" marR="0" lvl="1" indent="0" algn="l" defTabSz="932742"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Know how to audit and implement services in the cloud securely using the Azure Security Benchmarks or the Service enablement framework</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Know the Enterprise Scale recommendations for managing keys, certificates, and secrets</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Understand how Enterprise Scale utilizes Policy to secure resources for governance</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Use the Security Center, Benchmarks, and centralized logging to build a continuous improvement for security</a:t>
            </a: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32" b="0" i="0" u="none" strike="noStrike" kern="1200" cap="none" spc="0" normalizeH="0" baseline="0" noProof="0">
              <a:ln>
                <a:noFill/>
              </a:ln>
              <a:solidFill>
                <a:srgbClr val="24292E"/>
              </a:solidFill>
              <a:effectLst/>
              <a:uLnTx/>
              <a:uFillTx/>
              <a:latin typeface="Segoe UI"/>
              <a:ea typeface="+mn-ea"/>
              <a:cs typeface="+mn-cs"/>
            </a:endParaRPr>
          </a:p>
          <a:p>
            <a:pPr marL="757735" marR="0" lvl="1" indent="-291436" algn="l" defTabSz="932742"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32" b="0" i="0" u="none" strike="noStrike" kern="1200" cap="none" spc="0" normalizeH="0" baseline="0" noProof="0">
                <a:ln>
                  <a:noFill/>
                </a:ln>
                <a:solidFill>
                  <a:srgbClr val="24292E"/>
                </a:solidFill>
                <a:effectLst/>
                <a:uLnTx/>
                <a:uFillTx/>
                <a:latin typeface="Segoe UI"/>
                <a:ea typeface="+mn-ea"/>
                <a:cs typeface="+mn-cs"/>
              </a:rPr>
              <a:t>Explain how to Identify threats and get hardening recommendations from Azure Security Center</a:t>
            </a:r>
          </a:p>
        </p:txBody>
      </p:sp>
      <p:sp>
        <p:nvSpPr>
          <p:cNvPr id="3" name="TextBox 2">
            <a:extLst>
              <a:ext uri="{FF2B5EF4-FFF2-40B4-BE49-F238E27FC236}">
                <a16:creationId xmlns:a16="http://schemas.microsoft.com/office/drawing/2014/main" id="{B8891AC4-0F34-417B-8221-4976E1240D08}"/>
              </a:ext>
            </a:extLst>
          </p:cNvPr>
          <p:cNvSpPr txBox="1"/>
          <p:nvPr/>
        </p:nvSpPr>
        <p:spPr>
          <a:xfrm>
            <a:off x="223243" y="5857935"/>
            <a:ext cx="3575899" cy="53181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56" b="1" i="0" u="none" strike="noStrike" kern="1200" cap="none" spc="0" normalizeH="0" baseline="0" noProof="0">
                <a:ln>
                  <a:noFill/>
                </a:ln>
                <a:solidFill>
                  <a:srgbClr val="0078D4"/>
                </a:solidFill>
                <a:effectLst/>
                <a:uLnTx/>
                <a:uFillTx/>
                <a:latin typeface="Segoe UI Semibold"/>
                <a:ea typeface="+mn-ea"/>
                <a:cs typeface="+mn-cs"/>
              </a:rPr>
              <a:t>Key Takeaways</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354742" y="641276"/>
            <a:ext cx="933071" cy="933071"/>
            <a:chOff x="5638570" y="2971571"/>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638570" y="2971571"/>
              <a:ext cx="914859" cy="914859"/>
            </a:xfrm>
            <a:prstGeom prst="ellipse">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830690"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891178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1CE8424A-4BD9-4172-8853-F2DF4EDC87AC}"/>
              </a:ext>
              <a:ext uri="{C183D7F6-B498-43B3-948B-1728B52AA6E4}">
                <adec:decorative xmlns:adec="http://schemas.microsoft.com/office/drawing/2017/decorative" val="1"/>
              </a:ext>
            </a:extLst>
          </p:cNvPr>
          <p:cNvSpPr/>
          <p:nvPr/>
        </p:nvSpPr>
        <p:spPr bwMode="auto">
          <a:xfrm>
            <a:off x="7290802" y="1697088"/>
            <a:ext cx="4557056" cy="4745157"/>
          </a:xfrm>
          <a:prstGeom prst="rect">
            <a:avLst/>
          </a:prstGeom>
          <a:noFill/>
          <a:ln w="25400">
            <a:solidFill>
              <a:srgbClr val="007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27AA90E1-4D19-46FD-97F2-EFA3CA25FCD5}"/>
              </a:ext>
              <a:ext uri="{C183D7F6-B498-43B3-948B-1728B52AA6E4}">
                <adec:decorative xmlns:adec="http://schemas.microsoft.com/office/drawing/2017/decorative" val="1"/>
              </a:ext>
            </a:extLst>
          </p:cNvPr>
          <p:cNvSpPr/>
          <p:nvPr/>
        </p:nvSpPr>
        <p:spPr>
          <a:xfrm>
            <a:off x="9162300" y="1618097"/>
            <a:ext cx="839343" cy="185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IN" sz="1836">
              <a:solidFill>
                <a:prstClr val="white"/>
              </a:solidFill>
              <a:latin typeface="Segoe UI"/>
            </a:endParaRPr>
          </a:p>
        </p:txBody>
      </p:sp>
      <p:sp>
        <p:nvSpPr>
          <p:cNvPr id="127" name="Title 1">
            <a:extLst>
              <a:ext uri="{FF2B5EF4-FFF2-40B4-BE49-F238E27FC236}">
                <a16:creationId xmlns:a16="http://schemas.microsoft.com/office/drawing/2014/main" id="{00C5394A-48E8-4960-A83B-0C0A48598926}"/>
              </a:ext>
            </a:extLst>
          </p:cNvPr>
          <p:cNvSpPr>
            <a:spLocks noGrp="1"/>
          </p:cNvSpPr>
          <p:nvPr>
            <p:ph type="title"/>
          </p:nvPr>
        </p:nvSpPr>
        <p:spPr/>
        <p:txBody>
          <a:bodyPr/>
          <a:lstStyle/>
          <a:p>
            <a:r>
              <a:rPr lang="en-US"/>
              <a:t>Simplify data protection with built-in backup</a:t>
            </a:r>
            <a:br>
              <a:rPr lang="en-US"/>
            </a:br>
            <a:r>
              <a:rPr lang="en-US" sz="2040">
                <a:solidFill>
                  <a:schemeClr val="accent3"/>
                </a:solidFill>
                <a:latin typeface="+mn-lt"/>
              </a:rPr>
              <a:t>Azure Backup</a:t>
            </a:r>
          </a:p>
        </p:txBody>
      </p:sp>
      <p:sp>
        <p:nvSpPr>
          <p:cNvPr id="239" name="TextBox 238">
            <a:extLst>
              <a:ext uri="{FF2B5EF4-FFF2-40B4-BE49-F238E27FC236}">
                <a16:creationId xmlns:a16="http://schemas.microsoft.com/office/drawing/2014/main" id="{989B9F14-04AB-4A7F-B0A8-A5401CC4591A}"/>
              </a:ext>
            </a:extLst>
          </p:cNvPr>
          <p:cNvSpPr txBox="1"/>
          <p:nvPr/>
        </p:nvSpPr>
        <p:spPr>
          <a:xfrm>
            <a:off x="1484943" y="2254267"/>
            <a:ext cx="2741339"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Built-in management</a:t>
            </a:r>
            <a:br>
              <a:rPr lang="en-US" sz="1836">
                <a:solidFill>
                  <a:prstClr val="white"/>
                </a:solidFill>
                <a:latin typeface="Segoe UI"/>
              </a:rPr>
            </a:br>
            <a:r>
              <a:rPr lang="en-US" sz="1836">
                <a:solidFill>
                  <a:prstClr val="white"/>
                </a:solidFill>
                <a:latin typeface="Segoe UI"/>
              </a:rPr>
              <a:t>at scale</a:t>
            </a:r>
          </a:p>
        </p:txBody>
      </p:sp>
      <p:sp>
        <p:nvSpPr>
          <p:cNvPr id="130" name="TextBox 129">
            <a:extLst>
              <a:ext uri="{FF2B5EF4-FFF2-40B4-BE49-F238E27FC236}">
                <a16:creationId xmlns:a16="http://schemas.microsoft.com/office/drawing/2014/main" id="{8C39A7C8-76F7-4AE7-8BE7-8FAAF399EAB5}"/>
              </a:ext>
            </a:extLst>
          </p:cNvPr>
          <p:cNvSpPr txBox="1"/>
          <p:nvPr/>
        </p:nvSpPr>
        <p:spPr>
          <a:xfrm>
            <a:off x="1484943" y="5363562"/>
            <a:ext cx="2816060"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Native workload integration</a:t>
            </a:r>
          </a:p>
        </p:txBody>
      </p:sp>
      <p:sp>
        <p:nvSpPr>
          <p:cNvPr id="236" name="TextBox 235">
            <a:extLst>
              <a:ext uri="{FF2B5EF4-FFF2-40B4-BE49-F238E27FC236}">
                <a16:creationId xmlns:a16="http://schemas.microsoft.com/office/drawing/2014/main" id="{723130A2-3E47-4D20-BD1A-F6E215368509}"/>
              </a:ext>
            </a:extLst>
          </p:cNvPr>
          <p:cNvSpPr txBox="1"/>
          <p:nvPr/>
        </p:nvSpPr>
        <p:spPr>
          <a:xfrm>
            <a:off x="1484943" y="3787152"/>
            <a:ext cx="2167248" cy="576274"/>
          </a:xfrm>
          <a:prstGeom prst="rect">
            <a:avLst/>
          </a:prstGeom>
          <a:noFill/>
        </p:spPr>
        <p:txBody>
          <a:bodyPr wrap="square" lIns="0" tIns="0" rIns="0" bIns="0" rtlCol="0">
            <a:spAutoFit/>
          </a:bodyPr>
          <a:lstStyle/>
          <a:p>
            <a:pPr defTabSz="932563">
              <a:defRPr/>
            </a:pPr>
            <a:r>
              <a:rPr lang="en-US" sz="1836">
                <a:solidFill>
                  <a:prstClr val="white"/>
                </a:solidFill>
                <a:latin typeface="Segoe UI"/>
              </a:rPr>
              <a:t>Scalable, durable and secure storage</a:t>
            </a:r>
          </a:p>
        </p:txBody>
      </p:sp>
      <p:sp>
        <p:nvSpPr>
          <p:cNvPr id="185" name="Rectangle 184">
            <a:extLst>
              <a:ext uri="{FF2B5EF4-FFF2-40B4-BE49-F238E27FC236}">
                <a16:creationId xmlns:a16="http://schemas.microsoft.com/office/drawing/2014/main" id="{E6E008FE-20BD-4498-949B-B43568DF08C2}"/>
              </a:ext>
              <a:ext uri="{C183D7F6-B498-43B3-948B-1728B52AA6E4}">
                <adec:decorative xmlns:adec="http://schemas.microsoft.com/office/drawing/2017/decorative" val="1"/>
              </a:ext>
            </a:extLst>
          </p:cNvPr>
          <p:cNvSpPr/>
          <p:nvPr/>
        </p:nvSpPr>
        <p:spPr bwMode="auto">
          <a:xfrm>
            <a:off x="8176275" y="2907767"/>
            <a:ext cx="2736112" cy="1453414"/>
          </a:xfrm>
          <a:prstGeom prst="rect">
            <a:avLst/>
          </a:prstGeom>
          <a:noFill/>
          <a:ln w="254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a:extLst>
              <a:ext uri="{FF2B5EF4-FFF2-40B4-BE49-F238E27FC236}">
                <a16:creationId xmlns:a16="http://schemas.microsoft.com/office/drawing/2014/main" id="{FAA38ADC-6122-4CE8-918A-0B6A04E9E5FE}"/>
              </a:ext>
            </a:extLst>
          </p:cNvPr>
          <p:cNvSpPr txBox="1"/>
          <p:nvPr/>
        </p:nvSpPr>
        <p:spPr>
          <a:xfrm>
            <a:off x="8307820" y="2059529"/>
            <a:ext cx="2379372" cy="259783"/>
          </a:xfrm>
          <a:prstGeom prst="rect">
            <a:avLst/>
          </a:prstGeom>
          <a:noFill/>
        </p:spPr>
        <p:txBody>
          <a:bodyPr wrap="square" lIns="0" tIns="0" rIns="0" bIns="0" rtlCol="0">
            <a:noAutofit/>
          </a:bodyPr>
          <a:lstStyle/>
          <a:p>
            <a:pPr algn="ctr" defTabSz="931505" fontAlgn="base">
              <a:spcAft>
                <a:spcPct val="0"/>
              </a:spcAft>
              <a:buSzPct val="90000"/>
              <a:defRPr/>
            </a:pPr>
            <a:r>
              <a:rPr lang="en-US" sz="1632" b="1">
                <a:solidFill>
                  <a:srgbClr val="0072C6"/>
                </a:solidFill>
                <a:latin typeface="Segoe UI" panose="020B0502040204020203" pitchFamily="34" charset="0"/>
                <a:ea typeface="Segoe UI" panose="020B0502040204020203" pitchFamily="34" charset="0"/>
                <a:cs typeface="Segoe UI" panose="020B0502040204020203" pitchFamily="34" charset="0"/>
              </a:rPr>
              <a:t>Azure Backup Service</a:t>
            </a:r>
          </a:p>
        </p:txBody>
      </p:sp>
      <p:sp>
        <p:nvSpPr>
          <p:cNvPr id="187" name="TextBox 186">
            <a:extLst>
              <a:ext uri="{FF2B5EF4-FFF2-40B4-BE49-F238E27FC236}">
                <a16:creationId xmlns:a16="http://schemas.microsoft.com/office/drawing/2014/main" id="{4D508A3C-C294-4857-A73A-682022573768}"/>
              </a:ext>
            </a:extLst>
          </p:cNvPr>
          <p:cNvSpPr txBox="1"/>
          <p:nvPr/>
        </p:nvSpPr>
        <p:spPr>
          <a:xfrm>
            <a:off x="7546027" y="2598047"/>
            <a:ext cx="860672" cy="93099"/>
          </a:xfrm>
          <a:prstGeom prst="rect">
            <a:avLst/>
          </a:prstGeom>
          <a:noFill/>
        </p:spPr>
        <p:txBody>
          <a:bodyPr wrap="square" lIns="0" tIns="0" rIns="0" bIns="0" rtlCol="0">
            <a:noAutofit/>
          </a:bodyPr>
          <a:lstStyle/>
          <a:p>
            <a:pPr defTabSz="932418" fontAlgn="base">
              <a:lnSpc>
                <a:spcPct val="90000"/>
              </a:lnSpc>
              <a:spcBef>
                <a:spcPct val="0"/>
              </a:spcBef>
              <a:spcAft>
                <a:spcPct val="0"/>
              </a:spcAft>
              <a:defRPr/>
            </a:pPr>
            <a:r>
              <a:rPr lang="en-US" sz="1224" b="1">
                <a:solidFill>
                  <a:srgbClr val="0078D4"/>
                </a:solidFill>
                <a:latin typeface="Segoe UI" panose="020B0502040204020203" pitchFamily="34" charset="0"/>
                <a:ea typeface="Segoe UI" panose="020B0502040204020203" pitchFamily="34" charset="0"/>
                <a:cs typeface="Segoe UI" panose="020B0502040204020203" pitchFamily="34" charset="0"/>
              </a:rPr>
              <a:t>Data plane</a:t>
            </a:r>
          </a:p>
        </p:txBody>
      </p:sp>
      <p:sp>
        <p:nvSpPr>
          <p:cNvPr id="188" name="TextBox 187">
            <a:extLst>
              <a:ext uri="{FF2B5EF4-FFF2-40B4-BE49-F238E27FC236}">
                <a16:creationId xmlns:a16="http://schemas.microsoft.com/office/drawing/2014/main" id="{D4780948-08B4-442E-818C-47D67EB3E6C4}"/>
              </a:ext>
            </a:extLst>
          </p:cNvPr>
          <p:cNvSpPr txBox="1"/>
          <p:nvPr/>
        </p:nvSpPr>
        <p:spPr>
          <a:xfrm>
            <a:off x="7546026" y="4802614"/>
            <a:ext cx="1839667" cy="142600"/>
          </a:xfrm>
          <a:prstGeom prst="rect">
            <a:avLst/>
          </a:prstGeom>
          <a:noFill/>
        </p:spPr>
        <p:txBody>
          <a:bodyPr wrap="square" lIns="0" tIns="0" rIns="0" bIns="0" rtlCol="0" anchor="t" anchorCtr="0">
            <a:noAutofit/>
          </a:bodyPr>
          <a:lstStyle/>
          <a:p>
            <a:pPr defTabSz="932418" fontAlgn="base">
              <a:lnSpc>
                <a:spcPct val="90000"/>
              </a:lnSpc>
              <a:spcBef>
                <a:spcPct val="0"/>
              </a:spcBef>
              <a:spcAft>
                <a:spcPct val="0"/>
              </a:spcAft>
              <a:defRPr/>
            </a:pPr>
            <a:r>
              <a:rPr lang="en-US" sz="1224" b="1">
                <a:solidFill>
                  <a:srgbClr val="50E6FF"/>
                </a:solidFill>
                <a:latin typeface="Segoe UI" panose="020B0502040204020203" pitchFamily="34" charset="0"/>
                <a:ea typeface="Segoe UI" panose="020B0502040204020203" pitchFamily="34" charset="0"/>
                <a:cs typeface="Segoe UI" panose="020B0502040204020203" pitchFamily="34" charset="0"/>
              </a:rPr>
              <a:t>Management plane</a:t>
            </a:r>
          </a:p>
        </p:txBody>
      </p:sp>
      <p:sp>
        <p:nvSpPr>
          <p:cNvPr id="189" name="Rectangle 188">
            <a:extLst>
              <a:ext uri="{FF2B5EF4-FFF2-40B4-BE49-F238E27FC236}">
                <a16:creationId xmlns:a16="http://schemas.microsoft.com/office/drawing/2014/main" id="{44AE5172-D25A-4935-B26A-B0DF34917067}"/>
              </a:ext>
            </a:extLst>
          </p:cNvPr>
          <p:cNvSpPr/>
          <p:nvPr/>
        </p:nvSpPr>
        <p:spPr bwMode="auto">
          <a:xfrm>
            <a:off x="7601790" y="3024050"/>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Automated backup c</a:t>
            </a:r>
            <a:r>
              <a:rPr lang="en-US" sz="1020" err="1">
                <a:solidFill>
                  <a:srgbClr val="0072C6"/>
                </a:solidFill>
                <a:latin typeface="Segoe UI" panose="020B0502040204020203" pitchFamily="34" charset="0"/>
                <a:ea typeface="Segoe UI" panose="020B0502040204020203" pitchFamily="34" charset="0"/>
                <a:cs typeface="Segoe UI" panose="020B0502040204020203" pitchFamily="34" charset="0"/>
              </a:rPr>
              <a:t>leanup</a:t>
            </a:r>
            <a:endParaRPr lang="en-US" sz="1020">
              <a:solidFill>
                <a:srgbClr val="0072C6"/>
              </a:solidFill>
              <a:latin typeface="Segoe UI" panose="020B0502040204020203" pitchFamily="34" charset="0"/>
              <a:ea typeface="Segoe UI" panose="020B0502040204020203" pitchFamily="34" charset="0"/>
              <a:cs typeface="Segoe UI" panose="020B0502040204020203" pitchFamily="34" charset="0"/>
            </a:endParaRPr>
          </a:p>
        </p:txBody>
      </p:sp>
      <p:sp>
        <p:nvSpPr>
          <p:cNvPr id="191" name="Rectangle 190">
            <a:extLst>
              <a:ext uri="{FF2B5EF4-FFF2-40B4-BE49-F238E27FC236}">
                <a16:creationId xmlns:a16="http://schemas.microsoft.com/office/drawing/2014/main" id="{BA9B7DFF-F821-4081-8268-A255EEE0E1F8}"/>
              </a:ext>
            </a:extLst>
          </p:cNvPr>
          <p:cNvSpPr/>
          <p:nvPr/>
        </p:nvSpPr>
        <p:spPr bwMode="auto">
          <a:xfrm>
            <a:off x="7618285" y="3778605"/>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Automated storage management</a:t>
            </a:r>
          </a:p>
        </p:txBody>
      </p:sp>
      <p:sp>
        <p:nvSpPr>
          <p:cNvPr id="193" name="Rectangle 192">
            <a:extLst>
              <a:ext uri="{FF2B5EF4-FFF2-40B4-BE49-F238E27FC236}">
                <a16:creationId xmlns:a16="http://schemas.microsoft.com/office/drawing/2014/main" id="{61765A4A-E431-40D8-8E4F-72470F8507DB}"/>
              </a:ext>
            </a:extLst>
          </p:cNvPr>
          <p:cNvSpPr/>
          <p:nvPr/>
        </p:nvSpPr>
        <p:spPr bwMode="auto">
          <a:xfrm>
            <a:off x="10143661" y="3024050"/>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Malicious delete protection</a:t>
            </a:r>
          </a:p>
        </p:txBody>
      </p:sp>
      <p:sp>
        <p:nvSpPr>
          <p:cNvPr id="195" name="Rectangle 194">
            <a:extLst>
              <a:ext uri="{FF2B5EF4-FFF2-40B4-BE49-F238E27FC236}">
                <a16:creationId xmlns:a16="http://schemas.microsoft.com/office/drawing/2014/main" id="{99949409-CC9C-4812-AEA4-DB84242B4E58}"/>
              </a:ext>
            </a:extLst>
          </p:cNvPr>
          <p:cNvSpPr/>
          <p:nvPr/>
        </p:nvSpPr>
        <p:spPr bwMode="auto">
          <a:xfrm>
            <a:off x="10150359" y="3745954"/>
            <a:ext cx="1172144" cy="499004"/>
          </a:xfrm>
          <a:prstGeom prst="rect">
            <a:avLst/>
          </a:prstGeom>
          <a:solidFill>
            <a:schemeClr val="tx1"/>
          </a:solidFill>
          <a:ln w="254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Secure </a:t>
            </a:r>
            <a:r>
              <a:rPr lang="en-US" sz="1020" err="1">
                <a:solidFill>
                  <a:srgbClr val="0072C6"/>
                </a:solidFill>
                <a:latin typeface="Segoe UI" panose="020B0502040204020203" pitchFamily="34" charset="0"/>
                <a:ea typeface="Segoe UI" panose="020B0502040204020203" pitchFamily="34" charset="0"/>
                <a:cs typeface="Segoe UI" panose="020B0502040204020203" pitchFamily="34" charset="0"/>
              </a:rPr>
              <a:t>en</a:t>
            </a:r>
            <a:r>
              <a:rPr lang="en-US" sz="1020">
                <a:solidFill>
                  <a:srgbClr val="0072C6"/>
                </a:solidFill>
                <a:latin typeface="Segoe UI" panose="020B0502040204020203" pitchFamily="34" charset="0"/>
                <a:ea typeface="Segoe UI" panose="020B0502040204020203" pitchFamily="34" charset="0"/>
                <a:cs typeface="Segoe UI" panose="020B0502040204020203" pitchFamily="34" charset="0"/>
              </a:rPr>
              <a:t>crypted backups</a:t>
            </a:r>
          </a:p>
        </p:txBody>
      </p:sp>
      <p:sp>
        <p:nvSpPr>
          <p:cNvPr id="196" name="Rectangle 195">
            <a:extLst>
              <a:ext uri="{FF2B5EF4-FFF2-40B4-BE49-F238E27FC236}">
                <a16:creationId xmlns:a16="http://schemas.microsoft.com/office/drawing/2014/main" id="{8560453F-2965-4139-98AE-ACAF70FB3A68}"/>
              </a:ext>
              <a:ext uri="{C183D7F6-B498-43B3-948B-1728B52AA6E4}">
                <adec:decorative xmlns:adec="http://schemas.microsoft.com/office/drawing/2017/decorative" val="1"/>
              </a:ext>
            </a:extLst>
          </p:cNvPr>
          <p:cNvSpPr/>
          <p:nvPr/>
        </p:nvSpPr>
        <p:spPr bwMode="auto">
          <a:xfrm>
            <a:off x="8176276" y="2985601"/>
            <a:ext cx="2665729" cy="1364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3830F3B-81AE-476C-BF76-1C5403BAC933}"/>
              </a:ext>
            </a:extLst>
          </p:cNvPr>
          <p:cNvSpPr/>
          <p:nvPr/>
        </p:nvSpPr>
        <p:spPr bwMode="auto">
          <a:xfrm>
            <a:off x="7599552" y="5201367"/>
            <a:ext cx="1181676" cy="968036"/>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Snapshot</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a:t>
            </a:r>
            <a:r>
              <a:rPr lang="en-US" sz="1020" err="1">
                <a:solidFill>
                  <a:srgbClr val="50E6FF"/>
                </a:solidFill>
                <a:latin typeface="Segoe UI" panose="020B0502040204020203" pitchFamily="34" charset="0"/>
                <a:ea typeface="Segoe UI" panose="020B0502040204020203" pitchFamily="34" charset="0"/>
                <a:cs typeface="Segoe UI" panose="020B0502040204020203" pitchFamily="34" charset="0"/>
              </a:rPr>
              <a:t>anagement</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sp>
        <p:nvSpPr>
          <p:cNvPr id="198" name="Rectangle 197">
            <a:extLst>
              <a:ext uri="{FF2B5EF4-FFF2-40B4-BE49-F238E27FC236}">
                <a16:creationId xmlns:a16="http://schemas.microsoft.com/office/drawing/2014/main" id="{03E8514C-8741-439F-B699-B0ABD6BD79D2}"/>
              </a:ext>
            </a:extLst>
          </p:cNvPr>
          <p:cNvSpPr/>
          <p:nvPr/>
        </p:nvSpPr>
        <p:spPr bwMode="auto">
          <a:xfrm>
            <a:off x="8906669" y="5221745"/>
            <a:ext cx="1181676" cy="424330"/>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Policy management</a:t>
            </a:r>
          </a:p>
        </p:txBody>
      </p:sp>
      <p:sp>
        <p:nvSpPr>
          <p:cNvPr id="199" name="Rectangle 198">
            <a:extLst>
              <a:ext uri="{FF2B5EF4-FFF2-40B4-BE49-F238E27FC236}">
                <a16:creationId xmlns:a16="http://schemas.microsoft.com/office/drawing/2014/main" id="{DEFEFEDB-30C6-4DCB-B37D-FDAFC220C6E0}"/>
              </a:ext>
            </a:extLst>
          </p:cNvPr>
          <p:cNvSpPr/>
          <p:nvPr/>
        </p:nvSpPr>
        <p:spPr bwMode="auto">
          <a:xfrm>
            <a:off x="8901776" y="5721148"/>
            <a:ext cx="1181676" cy="448659"/>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Access control</a:t>
            </a:r>
          </a:p>
        </p:txBody>
      </p:sp>
      <p:sp>
        <p:nvSpPr>
          <p:cNvPr id="241" name="Rectangle 240">
            <a:extLst>
              <a:ext uri="{FF2B5EF4-FFF2-40B4-BE49-F238E27FC236}">
                <a16:creationId xmlns:a16="http://schemas.microsoft.com/office/drawing/2014/main" id="{C8621B52-AFD8-4CD8-8700-E924EED08710}"/>
              </a:ext>
            </a:extLst>
          </p:cNvPr>
          <p:cNvSpPr/>
          <p:nvPr/>
        </p:nvSpPr>
        <p:spPr bwMode="auto">
          <a:xfrm>
            <a:off x="10207052" y="5201366"/>
            <a:ext cx="1307116" cy="968442"/>
          </a:xfrm>
          <a:prstGeom prst="rect">
            <a:avLst/>
          </a:prstGeom>
          <a:solidFill>
            <a:schemeClr val="tx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Monitoring </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and</a:t>
            </a:r>
          </a:p>
          <a:p>
            <a:pPr algn="ctr" defTabSz="932418" fontAlgn="base">
              <a:lnSpc>
                <a:spcPct val="90000"/>
              </a:lnSpc>
              <a:spcBef>
                <a:spcPct val="0"/>
              </a:spcBef>
              <a:spcAft>
                <a:spcPct val="0"/>
              </a:spcAft>
              <a:defRPr/>
            </a:pPr>
            <a:r>
              <a:rPr lang="en-US" sz="1020">
                <a:solidFill>
                  <a:srgbClr val="50E6FF"/>
                </a:solidFill>
                <a:latin typeface="Segoe UI" panose="020B0502040204020203" pitchFamily="34" charset="0"/>
                <a:ea typeface="Segoe UI" panose="020B0502040204020203" pitchFamily="34" charset="0"/>
                <a:cs typeface="Segoe UI" panose="020B0502040204020203" pitchFamily="34" charset="0"/>
              </a:rPr>
              <a:t>r</a:t>
            </a:r>
            <a:r>
              <a:rPr lang="en-US" sz="1020" err="1">
                <a:solidFill>
                  <a:srgbClr val="50E6FF"/>
                </a:solidFill>
                <a:latin typeface="Segoe UI" panose="020B0502040204020203" pitchFamily="34" charset="0"/>
                <a:ea typeface="Segoe UI" panose="020B0502040204020203" pitchFamily="34" charset="0"/>
                <a:cs typeface="Segoe UI" panose="020B0502040204020203" pitchFamily="34" charset="0"/>
              </a:rPr>
              <a:t>eporting</a:t>
            </a:r>
            <a:endParaRPr lang="en-US" sz="1020">
              <a:solidFill>
                <a:srgbClr val="50E6F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43" name="Straight Connector 242">
            <a:extLst>
              <a:ext uri="{FF2B5EF4-FFF2-40B4-BE49-F238E27FC236}">
                <a16:creationId xmlns:a16="http://schemas.microsoft.com/office/drawing/2014/main" id="{C7EBB555-F70A-4AC4-8AC0-19C95ADDCD4F}"/>
              </a:ext>
              <a:ext uri="{C183D7F6-B498-43B3-948B-1728B52AA6E4}">
                <adec:decorative xmlns:adec="http://schemas.microsoft.com/office/drawing/2017/decorative" val="1"/>
              </a:ext>
            </a:extLst>
          </p:cNvPr>
          <p:cNvCxnSpPr>
            <a:cxnSpLocks/>
          </p:cNvCxnSpPr>
          <p:nvPr/>
        </p:nvCxnSpPr>
        <p:spPr>
          <a:xfrm>
            <a:off x="8773933" y="3273552"/>
            <a:ext cx="322331" cy="167136"/>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5DC8DE0-7D9B-4EF3-9280-8CDAA75C46E9}"/>
              </a:ext>
              <a:ext uri="{C183D7F6-B498-43B3-948B-1728B52AA6E4}">
                <adec:decorative xmlns:adec="http://schemas.microsoft.com/office/drawing/2017/decorative" val="1"/>
              </a:ext>
            </a:extLst>
          </p:cNvPr>
          <p:cNvCxnSpPr>
            <a:cxnSpLocks/>
          </p:cNvCxnSpPr>
          <p:nvPr/>
        </p:nvCxnSpPr>
        <p:spPr>
          <a:xfrm flipV="1">
            <a:off x="8797095" y="3863835"/>
            <a:ext cx="299169" cy="16133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985FE7E-8EA0-4FCE-81DA-7ACBFF3D7419}"/>
              </a:ext>
              <a:ext uri="{C183D7F6-B498-43B3-948B-1728B52AA6E4}">
                <adec:decorative xmlns:adec="http://schemas.microsoft.com/office/drawing/2017/decorative" val="1"/>
              </a:ext>
            </a:extLst>
          </p:cNvPr>
          <p:cNvCxnSpPr>
            <a:cxnSpLocks/>
          </p:cNvCxnSpPr>
          <p:nvPr/>
        </p:nvCxnSpPr>
        <p:spPr>
          <a:xfrm flipV="1">
            <a:off x="9740005" y="3258858"/>
            <a:ext cx="407037" cy="260472"/>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B27C5EA-E2CD-4B27-9838-D848F92AEABC}"/>
              </a:ext>
              <a:ext uri="{C183D7F6-B498-43B3-948B-1728B52AA6E4}">
                <adec:decorative xmlns:adec="http://schemas.microsoft.com/office/drawing/2017/decorative" val="1"/>
              </a:ext>
            </a:extLst>
          </p:cNvPr>
          <p:cNvCxnSpPr>
            <a:cxnSpLocks/>
          </p:cNvCxnSpPr>
          <p:nvPr/>
        </p:nvCxnSpPr>
        <p:spPr>
          <a:xfrm>
            <a:off x="9862893" y="3863833"/>
            <a:ext cx="283632" cy="149190"/>
          </a:xfrm>
          <a:prstGeom prst="line">
            <a:avLst/>
          </a:prstGeom>
          <a:ln w="2540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247" name="Picture 246" descr="Calendar icon">
            <a:extLst>
              <a:ext uri="{FF2B5EF4-FFF2-40B4-BE49-F238E27FC236}">
                <a16:creationId xmlns:a16="http://schemas.microsoft.com/office/drawing/2014/main" id="{24DA9A7B-2C20-49D7-A8D7-F1E9ADDE72F3}"/>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162459" y="3449686"/>
            <a:ext cx="578340" cy="608898"/>
          </a:xfrm>
          <a:prstGeom prst="rect">
            <a:avLst/>
          </a:prstGeom>
        </p:spPr>
      </p:pic>
      <p:cxnSp>
        <p:nvCxnSpPr>
          <p:cNvPr id="248" name="Straight Arrow Connector 247">
            <a:extLst>
              <a:ext uri="{FF2B5EF4-FFF2-40B4-BE49-F238E27FC236}">
                <a16:creationId xmlns:a16="http://schemas.microsoft.com/office/drawing/2014/main" id="{97A1FD04-7A10-4608-93D2-ECA8F8256123}"/>
              </a:ext>
              <a:ext uri="{C183D7F6-B498-43B3-948B-1728B52AA6E4}">
                <adec:decorative xmlns:adec="http://schemas.microsoft.com/office/drawing/2017/decorative" val="1"/>
              </a:ext>
            </a:extLst>
          </p:cNvPr>
          <p:cNvCxnSpPr>
            <a:cxnSpLocks/>
          </p:cNvCxnSpPr>
          <p:nvPr/>
        </p:nvCxnSpPr>
        <p:spPr>
          <a:xfrm>
            <a:off x="5898113" y="5827774"/>
            <a:ext cx="1269090"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36A0CBC6-D879-40E4-B94F-1FA2687A81D0}"/>
              </a:ext>
              <a:ext uri="{C183D7F6-B498-43B3-948B-1728B52AA6E4}">
                <adec:decorative xmlns:adec="http://schemas.microsoft.com/office/drawing/2017/decorative" val="1"/>
              </a:ext>
            </a:extLst>
          </p:cNvPr>
          <p:cNvCxnSpPr>
            <a:cxnSpLocks/>
          </p:cNvCxnSpPr>
          <p:nvPr/>
        </p:nvCxnSpPr>
        <p:spPr>
          <a:xfrm flipH="1">
            <a:off x="4396262" y="1701837"/>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9511A28-26E6-4A50-A0A0-8BD6C86EFFD2}"/>
              </a:ext>
              <a:ext uri="{C183D7F6-B498-43B3-948B-1728B52AA6E4}">
                <adec:decorative xmlns:adec="http://schemas.microsoft.com/office/drawing/2017/decorative" val="1"/>
              </a:ext>
            </a:extLst>
          </p:cNvPr>
          <p:cNvCxnSpPr>
            <a:cxnSpLocks/>
          </p:cNvCxnSpPr>
          <p:nvPr/>
        </p:nvCxnSpPr>
        <p:spPr>
          <a:xfrm>
            <a:off x="4396259" y="1688884"/>
            <a:ext cx="0" cy="4756277"/>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336ADF5-2729-4DFF-B393-B0F79EE080BA}"/>
              </a:ext>
              <a:ext uri="{C183D7F6-B498-43B3-948B-1728B52AA6E4}">
                <adec:decorative xmlns:adec="http://schemas.microsoft.com/office/drawing/2017/decorative" val="1"/>
              </a:ext>
            </a:extLst>
          </p:cNvPr>
          <p:cNvCxnSpPr>
            <a:cxnSpLocks/>
          </p:cNvCxnSpPr>
          <p:nvPr/>
        </p:nvCxnSpPr>
        <p:spPr>
          <a:xfrm flipH="1">
            <a:off x="4380448" y="6443524"/>
            <a:ext cx="2172966" cy="0"/>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40270E9F-78F7-414D-95E6-8ACDAEBC3AF3}"/>
              </a:ext>
              <a:ext uri="{C183D7F6-B498-43B3-948B-1728B52AA6E4}">
                <adec:decorative xmlns:adec="http://schemas.microsoft.com/office/drawing/2017/decorative" val="1"/>
              </a:ext>
            </a:extLst>
          </p:cNvPr>
          <p:cNvCxnSpPr>
            <a:cxnSpLocks/>
          </p:cNvCxnSpPr>
          <p:nvPr/>
        </p:nvCxnSpPr>
        <p:spPr>
          <a:xfrm>
            <a:off x="6540974" y="2551212"/>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A6BAB140-DD1C-458F-B152-CB0D204DAEC1}"/>
              </a:ext>
              <a:ext uri="{C183D7F6-B498-43B3-948B-1728B52AA6E4}">
                <adec:decorative xmlns:adec="http://schemas.microsoft.com/office/drawing/2017/decorative" val="1"/>
              </a:ext>
            </a:extLst>
          </p:cNvPr>
          <p:cNvCxnSpPr>
            <a:cxnSpLocks/>
          </p:cNvCxnSpPr>
          <p:nvPr/>
        </p:nvCxnSpPr>
        <p:spPr>
          <a:xfrm>
            <a:off x="6812992" y="496787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98940A8E-4DDB-469C-BDB3-D52D78FF8D01}"/>
              </a:ext>
              <a:ext uri="{C183D7F6-B498-43B3-948B-1728B52AA6E4}">
                <adec:decorative xmlns:adec="http://schemas.microsoft.com/office/drawing/2017/decorative" val="1"/>
              </a:ext>
            </a:extLst>
          </p:cNvPr>
          <p:cNvCxnSpPr>
            <a:cxnSpLocks/>
          </p:cNvCxnSpPr>
          <p:nvPr/>
        </p:nvCxnSpPr>
        <p:spPr>
          <a:xfrm>
            <a:off x="5886915" y="496787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14F93F3-5FDC-4C51-83A0-C7B658C0BD51}"/>
              </a:ext>
              <a:ext uri="{C183D7F6-B498-43B3-948B-1728B52AA6E4}">
                <adec:decorative xmlns:adec="http://schemas.microsoft.com/office/drawing/2017/decorative" val="1"/>
              </a:ext>
            </a:extLst>
          </p:cNvPr>
          <p:cNvCxnSpPr>
            <a:cxnSpLocks/>
          </p:cNvCxnSpPr>
          <p:nvPr/>
        </p:nvCxnSpPr>
        <p:spPr>
          <a:xfrm>
            <a:off x="6540830" y="4438131"/>
            <a:ext cx="0" cy="27978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2037FC2-7E6A-431B-BA1D-90689E72260E}"/>
              </a:ext>
              <a:ext uri="{C183D7F6-B498-43B3-948B-1728B52AA6E4}">
                <adec:decorative xmlns:adec="http://schemas.microsoft.com/office/drawing/2017/decorative" val="1"/>
              </a:ext>
            </a:extLst>
          </p:cNvPr>
          <p:cNvCxnSpPr>
            <a:cxnSpLocks/>
          </p:cNvCxnSpPr>
          <p:nvPr/>
        </p:nvCxnSpPr>
        <p:spPr>
          <a:xfrm>
            <a:off x="6540974" y="5521320"/>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1B30E43-A251-4D3A-9712-2402CC974B6B}"/>
              </a:ext>
              <a:ext uri="{C183D7F6-B498-43B3-948B-1728B52AA6E4}">
                <adec:decorative xmlns:adec="http://schemas.microsoft.com/office/drawing/2017/decorative" val="1"/>
              </a:ext>
            </a:extLst>
          </p:cNvPr>
          <p:cNvCxnSpPr>
            <a:cxnSpLocks/>
          </p:cNvCxnSpPr>
          <p:nvPr/>
        </p:nvCxnSpPr>
        <p:spPr>
          <a:xfrm>
            <a:off x="6540974" y="5953965"/>
            <a:ext cx="0" cy="475329"/>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5" name="Freeform: Shape 204">
            <a:extLst>
              <a:ext uri="{FF2B5EF4-FFF2-40B4-BE49-F238E27FC236}">
                <a16:creationId xmlns:a16="http://schemas.microsoft.com/office/drawing/2014/main" id="{6653D2A2-998F-40BB-9D2C-75C7BBD379B9}"/>
              </a:ext>
              <a:ext uri="{C183D7F6-B498-43B3-948B-1728B52AA6E4}">
                <adec:decorative xmlns:adec="http://schemas.microsoft.com/office/drawing/2017/decorative" val="1"/>
              </a:ext>
            </a:extLst>
          </p:cNvPr>
          <p:cNvSpPr/>
          <p:nvPr/>
        </p:nvSpPr>
        <p:spPr bwMode="auto">
          <a:xfrm>
            <a:off x="5050896" y="2803298"/>
            <a:ext cx="608257" cy="559828"/>
          </a:xfrm>
          <a:custGeom>
            <a:avLst/>
            <a:gdLst>
              <a:gd name="connsiteX0" fmla="*/ 2552470 w 3844003"/>
              <a:gd name="connsiteY0" fmla="*/ 1141176 h 3537946"/>
              <a:gd name="connsiteX1" fmla="*/ 2552848 w 3844003"/>
              <a:gd name="connsiteY1" fmla="*/ 1796266 h 3537946"/>
              <a:gd name="connsiteX2" fmla="*/ 1985333 w 3844003"/>
              <a:gd name="connsiteY2" fmla="*/ 2123483 h 3537946"/>
              <a:gd name="connsiteX3" fmla="*/ 1984954 w 3844003"/>
              <a:gd name="connsiteY3" fmla="*/ 1468394 h 3537946"/>
              <a:gd name="connsiteX4" fmla="*/ 1302263 w 3844003"/>
              <a:gd name="connsiteY4" fmla="*/ 1141176 h 3537946"/>
              <a:gd name="connsiteX5" fmla="*/ 1869779 w 3844003"/>
              <a:gd name="connsiteY5" fmla="*/ 1468394 h 3537946"/>
              <a:gd name="connsiteX6" fmla="*/ 1869400 w 3844003"/>
              <a:gd name="connsiteY6" fmla="*/ 2123483 h 3537946"/>
              <a:gd name="connsiteX7" fmla="*/ 1301885 w 3844003"/>
              <a:gd name="connsiteY7" fmla="*/ 1796266 h 3537946"/>
              <a:gd name="connsiteX8" fmla="*/ 1919306 w 3844003"/>
              <a:gd name="connsiteY8" fmla="*/ 681844 h 3537946"/>
              <a:gd name="connsiteX9" fmla="*/ 2486442 w 3844003"/>
              <a:gd name="connsiteY9" fmla="*/ 1006980 h 3537946"/>
              <a:gd name="connsiteX10" fmla="*/ 1919306 w 3844003"/>
              <a:gd name="connsiteY10" fmla="*/ 1332115 h 3537946"/>
              <a:gd name="connsiteX11" fmla="*/ 1352169 w 3844003"/>
              <a:gd name="connsiteY11" fmla="*/ 1006980 h 3537946"/>
              <a:gd name="connsiteX12" fmla="*/ 3291867 w 3844003"/>
              <a:gd name="connsiteY12" fmla="*/ 298308 h 3537946"/>
              <a:gd name="connsiteX13" fmla="*/ 3291866 w 3844003"/>
              <a:gd name="connsiteY13" fmla="*/ 298309 h 3537946"/>
              <a:gd name="connsiteX14" fmla="*/ 311972 w 3844003"/>
              <a:gd name="connsiteY14" fmla="*/ 298309 h 3537946"/>
              <a:gd name="connsiteX15" fmla="*/ 311972 w 3844003"/>
              <a:gd name="connsiteY15" fmla="*/ 2507025 h 3537946"/>
              <a:gd name="connsiteX16" fmla="*/ 599796 w 3844003"/>
              <a:gd name="connsiteY16" fmla="*/ 2507025 h 3537946"/>
              <a:gd name="connsiteX17" fmla="*/ 603968 w 3844003"/>
              <a:gd name="connsiteY17" fmla="*/ 2507025 h 3537946"/>
              <a:gd name="connsiteX18" fmla="*/ 3531286 w 3844003"/>
              <a:gd name="connsiteY18" fmla="*/ 2507025 h 3537946"/>
              <a:gd name="connsiteX19" fmla="*/ 3531286 w 3844003"/>
              <a:gd name="connsiteY19" fmla="*/ 298308 h 3537946"/>
              <a:gd name="connsiteX20" fmla="*/ 219293 w 3844003"/>
              <a:gd name="connsiteY20" fmla="*/ 0 h 3537946"/>
              <a:gd name="connsiteX21" fmla="*/ 3624710 w 3844003"/>
              <a:gd name="connsiteY21" fmla="*/ 0 h 3537946"/>
              <a:gd name="connsiteX22" fmla="*/ 3844003 w 3844003"/>
              <a:gd name="connsiteY22" fmla="*/ 219292 h 3537946"/>
              <a:gd name="connsiteX23" fmla="*/ 3844003 w 3844003"/>
              <a:gd name="connsiteY23" fmla="*/ 2586039 h 3537946"/>
              <a:gd name="connsiteX24" fmla="*/ 3624710 w 3844003"/>
              <a:gd name="connsiteY24" fmla="*/ 2805333 h 3537946"/>
              <a:gd name="connsiteX25" fmla="*/ 2469581 w 3844003"/>
              <a:gd name="connsiteY25" fmla="*/ 2805333 h 3537946"/>
              <a:gd name="connsiteX26" fmla="*/ 2439331 w 3844003"/>
              <a:gd name="connsiteY26" fmla="*/ 2884658 h 3537946"/>
              <a:gd name="connsiteX27" fmla="*/ 2673611 w 3844003"/>
              <a:gd name="connsiteY27" fmla="*/ 3281012 h 3537946"/>
              <a:gd name="connsiteX28" fmla="*/ 2801720 w 3844003"/>
              <a:gd name="connsiteY28" fmla="*/ 3310565 h 3537946"/>
              <a:gd name="connsiteX29" fmla="*/ 3165347 w 3844003"/>
              <a:gd name="connsiteY29" fmla="*/ 3310565 h 3537946"/>
              <a:gd name="connsiteX30" fmla="*/ 3165347 w 3844003"/>
              <a:gd name="connsiteY30" fmla="*/ 3537946 h 3537946"/>
              <a:gd name="connsiteX31" fmla="*/ 678654 w 3844003"/>
              <a:gd name="connsiteY31" fmla="*/ 3537946 h 3537946"/>
              <a:gd name="connsiteX32" fmla="*/ 678654 w 3844003"/>
              <a:gd name="connsiteY32" fmla="*/ 3310565 h 3537946"/>
              <a:gd name="connsiteX33" fmla="*/ 1051085 w 3844003"/>
              <a:gd name="connsiteY33" fmla="*/ 3310565 h 3537946"/>
              <a:gd name="connsiteX34" fmla="*/ 1148476 w 3844003"/>
              <a:gd name="connsiteY34" fmla="*/ 3294241 h 3537946"/>
              <a:gd name="connsiteX35" fmla="*/ 1471132 w 3844003"/>
              <a:gd name="connsiteY35" fmla="*/ 2870616 h 3537946"/>
              <a:gd name="connsiteX36" fmla="*/ 1439332 w 3844003"/>
              <a:gd name="connsiteY36" fmla="*/ 2805333 h 3537946"/>
              <a:gd name="connsiteX37" fmla="*/ 219293 w 3844003"/>
              <a:gd name="connsiteY37" fmla="*/ 2805333 h 3537946"/>
              <a:gd name="connsiteX38" fmla="*/ 0 w 3844003"/>
              <a:gd name="connsiteY38" fmla="*/ 2586039 h 3537946"/>
              <a:gd name="connsiteX39" fmla="*/ 0 w 3844003"/>
              <a:gd name="connsiteY39" fmla="*/ 219292 h 3537946"/>
              <a:gd name="connsiteX40" fmla="*/ 219293 w 3844003"/>
              <a:gd name="connsiteY40" fmla="*/ 0 h 35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44003" h="3537946">
                <a:moveTo>
                  <a:pt x="2552470" y="1141176"/>
                </a:moveTo>
                <a:lnTo>
                  <a:pt x="2552848" y="1796266"/>
                </a:lnTo>
                <a:lnTo>
                  <a:pt x="1985333" y="2123483"/>
                </a:lnTo>
                <a:lnTo>
                  <a:pt x="1984954" y="1468394"/>
                </a:lnTo>
                <a:close/>
                <a:moveTo>
                  <a:pt x="1302263" y="1141176"/>
                </a:moveTo>
                <a:lnTo>
                  <a:pt x="1869779" y="1468394"/>
                </a:lnTo>
                <a:lnTo>
                  <a:pt x="1869400" y="2123483"/>
                </a:lnTo>
                <a:lnTo>
                  <a:pt x="1301885" y="1796266"/>
                </a:lnTo>
                <a:close/>
                <a:moveTo>
                  <a:pt x="1919306" y="681844"/>
                </a:moveTo>
                <a:lnTo>
                  <a:pt x="2486442" y="1006980"/>
                </a:lnTo>
                <a:lnTo>
                  <a:pt x="1919306" y="1332115"/>
                </a:lnTo>
                <a:lnTo>
                  <a:pt x="1352169" y="1006980"/>
                </a:lnTo>
                <a:close/>
                <a:moveTo>
                  <a:pt x="3291867" y="298308"/>
                </a:moveTo>
                <a:lnTo>
                  <a:pt x="3291866" y="298309"/>
                </a:lnTo>
                <a:lnTo>
                  <a:pt x="311972" y="298309"/>
                </a:lnTo>
                <a:lnTo>
                  <a:pt x="311972" y="2507025"/>
                </a:lnTo>
                <a:lnTo>
                  <a:pt x="599796" y="2507025"/>
                </a:lnTo>
                <a:lnTo>
                  <a:pt x="603968" y="2507025"/>
                </a:lnTo>
                <a:lnTo>
                  <a:pt x="3531286" y="2507025"/>
                </a:lnTo>
                <a:lnTo>
                  <a:pt x="3531286" y="298308"/>
                </a:lnTo>
                <a:close/>
                <a:moveTo>
                  <a:pt x="219293" y="0"/>
                </a:moveTo>
                <a:lnTo>
                  <a:pt x="3624710" y="0"/>
                </a:lnTo>
                <a:cubicBezTo>
                  <a:pt x="3745822" y="0"/>
                  <a:pt x="3844003" y="98180"/>
                  <a:pt x="3844003" y="219292"/>
                </a:cubicBezTo>
                <a:lnTo>
                  <a:pt x="3844003" y="2586039"/>
                </a:lnTo>
                <a:cubicBezTo>
                  <a:pt x="3844003" y="2707152"/>
                  <a:pt x="3745822" y="2805333"/>
                  <a:pt x="3624710" y="2805333"/>
                </a:cubicBezTo>
                <a:lnTo>
                  <a:pt x="2469581" y="2805333"/>
                </a:lnTo>
                <a:lnTo>
                  <a:pt x="2439331" y="2884658"/>
                </a:lnTo>
                <a:cubicBezTo>
                  <a:pt x="2392120" y="3048775"/>
                  <a:pt x="2443490" y="3204077"/>
                  <a:pt x="2673611" y="3281012"/>
                </a:cubicBezTo>
                <a:lnTo>
                  <a:pt x="2801720" y="3310565"/>
                </a:lnTo>
                <a:lnTo>
                  <a:pt x="3165347" y="3310565"/>
                </a:lnTo>
                <a:lnTo>
                  <a:pt x="3165347" y="3537946"/>
                </a:lnTo>
                <a:lnTo>
                  <a:pt x="678654" y="3537946"/>
                </a:lnTo>
                <a:lnTo>
                  <a:pt x="678654" y="3310565"/>
                </a:lnTo>
                <a:lnTo>
                  <a:pt x="1051085" y="3310565"/>
                </a:lnTo>
                <a:lnTo>
                  <a:pt x="1148476" y="3294241"/>
                </a:lnTo>
                <a:cubicBezTo>
                  <a:pt x="1514678" y="3213531"/>
                  <a:pt x="1527404" y="3018337"/>
                  <a:pt x="1471132" y="2870616"/>
                </a:cubicBezTo>
                <a:lnTo>
                  <a:pt x="1439332" y="2805333"/>
                </a:lnTo>
                <a:lnTo>
                  <a:pt x="219293" y="2805333"/>
                </a:lnTo>
                <a:cubicBezTo>
                  <a:pt x="98181" y="2805333"/>
                  <a:pt x="0" y="2707152"/>
                  <a:pt x="0" y="2586039"/>
                </a:cubicBezTo>
                <a:lnTo>
                  <a:pt x="0" y="219292"/>
                </a:lnTo>
                <a:cubicBezTo>
                  <a:pt x="0" y="98180"/>
                  <a:pt x="98181" y="0"/>
                  <a:pt x="2192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7" name="Group 296">
            <a:extLst>
              <a:ext uri="{FF2B5EF4-FFF2-40B4-BE49-F238E27FC236}">
                <a16:creationId xmlns:a16="http://schemas.microsoft.com/office/drawing/2014/main" id="{EC426A98-6FAD-4172-8E1E-1F52DABCF26C}"/>
              </a:ext>
              <a:ext uri="{C183D7F6-B498-43B3-948B-1728B52AA6E4}">
                <adec:decorative xmlns:adec="http://schemas.microsoft.com/office/drawing/2017/decorative" val="1"/>
              </a:ext>
            </a:extLst>
          </p:cNvPr>
          <p:cNvGrpSpPr>
            <a:grpSpLocks noChangeAspect="1"/>
          </p:cNvGrpSpPr>
          <p:nvPr/>
        </p:nvGrpSpPr>
        <p:grpSpPr>
          <a:xfrm>
            <a:off x="5052074" y="3724638"/>
            <a:ext cx="605898" cy="559562"/>
            <a:chOff x="3464003" y="2243788"/>
            <a:chExt cx="405488" cy="374479"/>
          </a:xfrm>
        </p:grpSpPr>
        <p:grpSp>
          <p:nvGrpSpPr>
            <p:cNvPr id="298" name="Virtual Machines 2" descr="Virtual Machines">
              <a:extLst>
                <a:ext uri="{FF2B5EF4-FFF2-40B4-BE49-F238E27FC236}">
                  <a16:creationId xmlns:a16="http://schemas.microsoft.com/office/drawing/2014/main" id="{9B97C15B-ADB4-475B-847A-B6432C53089D}"/>
                </a:ext>
              </a:extLst>
            </p:cNvPr>
            <p:cNvGrpSpPr/>
            <p:nvPr/>
          </p:nvGrpSpPr>
          <p:grpSpPr>
            <a:xfrm>
              <a:off x="3464003" y="2243788"/>
              <a:ext cx="405488" cy="374479"/>
              <a:chOff x="3464003" y="2243788"/>
              <a:chExt cx="405488" cy="374479"/>
            </a:xfrm>
            <a:solidFill>
              <a:srgbClr val="0078D4"/>
            </a:solidFill>
          </p:grpSpPr>
          <p:sp>
            <p:nvSpPr>
              <p:cNvPr id="300" name="Freeform: Shape 299">
                <a:extLst>
                  <a:ext uri="{FF2B5EF4-FFF2-40B4-BE49-F238E27FC236}">
                    <a16:creationId xmlns:a16="http://schemas.microsoft.com/office/drawing/2014/main" id="{1AAD83D1-8896-46DA-AAEF-B213FB20A57B}"/>
                  </a:ext>
                </a:extLst>
              </p:cNvPr>
              <p:cNvSpPr/>
              <p:nvPr/>
            </p:nvSpPr>
            <p:spPr>
              <a:xfrm>
                <a:off x="3534182" y="2540244"/>
                <a:ext cx="265130" cy="78020"/>
              </a:xfrm>
              <a:custGeom>
                <a:avLst/>
                <a:gdLst>
                  <a:gd name="connsiteX0" fmla="*/ 192782 w 265130"/>
                  <a:gd name="connsiteY0" fmla="*/ 0 h 78020"/>
                  <a:gd name="connsiteX1" fmla="*/ 183123 w 265130"/>
                  <a:gd name="connsiteY1" fmla="*/ 0 h 78020"/>
                  <a:gd name="connsiteX2" fmla="*/ 87507 w 265130"/>
                  <a:gd name="connsiteY2" fmla="*/ 0 h 78020"/>
                  <a:gd name="connsiteX3" fmla="*/ 82519 w 265130"/>
                  <a:gd name="connsiteY3" fmla="*/ 0 h 78020"/>
                  <a:gd name="connsiteX4" fmla="*/ 0 w 265130"/>
                  <a:gd name="connsiteY4" fmla="*/ 53516 h 78020"/>
                  <a:gd name="connsiteX5" fmla="*/ 0 w 265130"/>
                  <a:gd name="connsiteY5" fmla="*/ 78021 h 78020"/>
                  <a:gd name="connsiteX6" fmla="*/ 99160 w 265130"/>
                  <a:gd name="connsiteY6" fmla="*/ 78021 h 78020"/>
                  <a:gd name="connsiteX7" fmla="*/ 171558 w 265130"/>
                  <a:gd name="connsiteY7" fmla="*/ 78021 h 78020"/>
                  <a:gd name="connsiteX8" fmla="*/ 265131 w 265130"/>
                  <a:gd name="connsiteY8" fmla="*/ 78021 h 78020"/>
                  <a:gd name="connsiteX9" fmla="*/ 265131 w 265130"/>
                  <a:gd name="connsiteY9" fmla="*/ 53516 h 78020"/>
                  <a:gd name="connsiteX10" fmla="*/ 192782 w 265130"/>
                  <a:gd name="connsiteY10" fmla="*/ 0 h 7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0" h="78020">
                    <a:moveTo>
                      <a:pt x="192782" y="0"/>
                    </a:moveTo>
                    <a:lnTo>
                      <a:pt x="183123" y="0"/>
                    </a:lnTo>
                    <a:lnTo>
                      <a:pt x="87507" y="0"/>
                    </a:lnTo>
                    <a:lnTo>
                      <a:pt x="82519" y="0"/>
                    </a:lnTo>
                    <a:cubicBezTo>
                      <a:pt x="95771" y="46805"/>
                      <a:pt x="77969" y="53516"/>
                      <a:pt x="0" y="53516"/>
                    </a:cubicBezTo>
                    <a:lnTo>
                      <a:pt x="0" y="78021"/>
                    </a:lnTo>
                    <a:lnTo>
                      <a:pt x="99160" y="78021"/>
                    </a:lnTo>
                    <a:lnTo>
                      <a:pt x="171558" y="78021"/>
                    </a:lnTo>
                    <a:lnTo>
                      <a:pt x="265131" y="78021"/>
                    </a:lnTo>
                    <a:lnTo>
                      <a:pt x="265131" y="53516"/>
                    </a:lnTo>
                    <a:cubicBezTo>
                      <a:pt x="187161" y="53516"/>
                      <a:pt x="179514" y="46829"/>
                      <a:pt x="192782"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1" name="Freeform: Shape 300">
                <a:extLst>
                  <a:ext uri="{FF2B5EF4-FFF2-40B4-BE49-F238E27FC236}">
                    <a16:creationId xmlns:a16="http://schemas.microsoft.com/office/drawing/2014/main" id="{4078D67E-4F1B-4DBB-93DE-8E781200AB1D}"/>
                  </a:ext>
                </a:extLst>
              </p:cNvPr>
              <p:cNvSpPr/>
              <p:nvPr/>
            </p:nvSpPr>
            <p:spPr>
              <a:xfrm>
                <a:off x="3494569" y="2243824"/>
                <a:ext cx="374922" cy="296448"/>
              </a:xfrm>
              <a:custGeom>
                <a:avLst/>
                <a:gdLst>
                  <a:gd name="connsiteX0" fmla="*/ 350674 w 374922"/>
                  <a:gd name="connsiteY0" fmla="*/ 0 h 296448"/>
                  <a:gd name="connsiteX1" fmla="*/ 313774 w 374922"/>
                  <a:gd name="connsiteY1" fmla="*/ 31192 h 296448"/>
                  <a:gd name="connsiteX2" fmla="*/ 343270 w 374922"/>
                  <a:gd name="connsiteY2" fmla="*/ 31192 h 296448"/>
                  <a:gd name="connsiteX3" fmla="*/ 343270 w 374922"/>
                  <a:gd name="connsiteY3" fmla="*/ 265232 h 296448"/>
                  <a:gd name="connsiteX4" fmla="*/ 36933 w 374922"/>
                  <a:gd name="connsiteY4" fmla="*/ 265232 h 296448"/>
                  <a:gd name="connsiteX5" fmla="*/ 0 w 374922"/>
                  <a:gd name="connsiteY5" fmla="*/ 296448 h 296448"/>
                  <a:gd name="connsiteX6" fmla="*/ 350423 w 374922"/>
                  <a:gd name="connsiteY6" fmla="*/ 296448 h 296448"/>
                  <a:gd name="connsiteX7" fmla="*/ 374923 w 374922"/>
                  <a:gd name="connsiteY7" fmla="*/ 273533 h 296448"/>
                  <a:gd name="connsiteX8" fmla="*/ 374923 w 374922"/>
                  <a:gd name="connsiteY8" fmla="*/ 23078 h 296448"/>
                  <a:gd name="connsiteX9" fmla="*/ 350674 w 374922"/>
                  <a:gd name="connsiteY9" fmla="*/ 0 h 2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22" h="296448">
                    <a:moveTo>
                      <a:pt x="350674" y="0"/>
                    </a:moveTo>
                    <a:lnTo>
                      <a:pt x="313774" y="31192"/>
                    </a:lnTo>
                    <a:lnTo>
                      <a:pt x="343270" y="31192"/>
                    </a:lnTo>
                    <a:lnTo>
                      <a:pt x="343270" y="265232"/>
                    </a:lnTo>
                    <a:lnTo>
                      <a:pt x="36933" y="265232"/>
                    </a:lnTo>
                    <a:lnTo>
                      <a:pt x="0" y="296448"/>
                    </a:lnTo>
                    <a:lnTo>
                      <a:pt x="350423" y="296448"/>
                    </a:lnTo>
                    <a:cubicBezTo>
                      <a:pt x="362596" y="296448"/>
                      <a:pt x="374923" y="285656"/>
                      <a:pt x="374923" y="273533"/>
                    </a:cubicBezTo>
                    <a:lnTo>
                      <a:pt x="374923" y="23078"/>
                    </a:lnTo>
                    <a:cubicBezTo>
                      <a:pt x="374923" y="10938"/>
                      <a:pt x="362766" y="146"/>
                      <a:pt x="350674"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2" name="Freeform: Shape 301">
                <a:extLst>
                  <a:ext uri="{FF2B5EF4-FFF2-40B4-BE49-F238E27FC236}">
                    <a16:creationId xmlns:a16="http://schemas.microsoft.com/office/drawing/2014/main" id="{46768FA0-582B-469C-A8A1-211DB49AFF19}"/>
                  </a:ext>
                </a:extLst>
              </p:cNvPr>
              <p:cNvSpPr/>
              <p:nvPr/>
            </p:nvSpPr>
            <p:spPr>
              <a:xfrm>
                <a:off x="3534182" y="2593754"/>
                <a:ext cx="265123" cy="24513"/>
              </a:xfrm>
              <a:custGeom>
                <a:avLst/>
                <a:gdLst>
                  <a:gd name="connsiteX0" fmla="*/ 0 w 265123"/>
                  <a:gd name="connsiteY0" fmla="*/ 24513 h 24513"/>
                  <a:gd name="connsiteX1" fmla="*/ 265123 w 265123"/>
                  <a:gd name="connsiteY1" fmla="*/ 24513 h 24513"/>
                  <a:gd name="connsiteX2" fmla="*/ 265123 w 265123"/>
                  <a:gd name="connsiteY2" fmla="*/ 0 h 24513"/>
                  <a:gd name="connsiteX3" fmla="*/ 0 w 265123"/>
                  <a:gd name="connsiteY3" fmla="*/ 0 h 24513"/>
                  <a:gd name="connsiteX4" fmla="*/ 0 w 265123"/>
                  <a:gd name="connsiteY4" fmla="*/ 24513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3" h="24513">
                    <a:moveTo>
                      <a:pt x="0" y="24513"/>
                    </a:moveTo>
                    <a:lnTo>
                      <a:pt x="265123" y="24513"/>
                    </a:lnTo>
                    <a:lnTo>
                      <a:pt x="265123" y="0"/>
                    </a:lnTo>
                    <a:lnTo>
                      <a:pt x="0" y="0"/>
                    </a:lnTo>
                    <a:lnTo>
                      <a:pt x="0" y="24513"/>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3" name="Freeform: Shape 302">
                <a:extLst>
                  <a:ext uri="{FF2B5EF4-FFF2-40B4-BE49-F238E27FC236}">
                    <a16:creationId xmlns:a16="http://schemas.microsoft.com/office/drawing/2014/main" id="{301CEE32-34C1-4F14-8FD9-3371D2069D42}"/>
                  </a:ext>
                </a:extLst>
              </p:cNvPr>
              <p:cNvSpPr/>
              <p:nvPr/>
            </p:nvSpPr>
            <p:spPr>
              <a:xfrm>
                <a:off x="3464003" y="2243788"/>
                <a:ext cx="381249" cy="296464"/>
              </a:xfrm>
              <a:custGeom>
                <a:avLst/>
                <a:gdLst>
                  <a:gd name="connsiteX0" fmla="*/ 30729 w 381249"/>
                  <a:gd name="connsiteY0" fmla="*/ 265248 h 296464"/>
                  <a:gd name="connsiteX1" fmla="*/ 30729 w 381249"/>
                  <a:gd name="connsiteY1" fmla="*/ 31217 h 296464"/>
                  <a:gd name="connsiteX2" fmla="*/ 344349 w 381249"/>
                  <a:gd name="connsiteY2" fmla="*/ 31217 h 296464"/>
                  <a:gd name="connsiteX3" fmla="*/ 381249 w 381249"/>
                  <a:gd name="connsiteY3" fmla="*/ 16 h 296464"/>
                  <a:gd name="connsiteX4" fmla="*/ 381160 w 381249"/>
                  <a:gd name="connsiteY4" fmla="*/ 8 h 296464"/>
                  <a:gd name="connsiteX5" fmla="*/ 380997 w 381249"/>
                  <a:gd name="connsiteY5" fmla="*/ 0 h 296464"/>
                  <a:gd name="connsiteX6" fmla="*/ 22035 w 381249"/>
                  <a:gd name="connsiteY6" fmla="*/ 0 h 296464"/>
                  <a:gd name="connsiteX7" fmla="*/ 8264 w 381249"/>
                  <a:gd name="connsiteY7" fmla="*/ 5364 h 296464"/>
                  <a:gd name="connsiteX8" fmla="*/ 0 w 381249"/>
                  <a:gd name="connsiteY8" fmla="*/ 23094 h 296464"/>
                  <a:gd name="connsiteX9" fmla="*/ 0 w 381249"/>
                  <a:gd name="connsiteY9" fmla="*/ 273558 h 296464"/>
                  <a:gd name="connsiteX10" fmla="*/ 22035 w 381249"/>
                  <a:gd name="connsiteY10" fmla="*/ 296465 h 296464"/>
                  <a:gd name="connsiteX11" fmla="*/ 30575 w 381249"/>
                  <a:gd name="connsiteY11" fmla="*/ 296465 h 296464"/>
                  <a:gd name="connsiteX12" fmla="*/ 67507 w 381249"/>
                  <a:gd name="connsiteY12" fmla="*/ 265248 h 296464"/>
                  <a:gd name="connsiteX13" fmla="*/ 30729 w 381249"/>
                  <a:gd name="connsiteY13" fmla="*/ 265248 h 2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49" h="296464">
                    <a:moveTo>
                      <a:pt x="30729" y="265248"/>
                    </a:moveTo>
                    <a:lnTo>
                      <a:pt x="30729" y="31217"/>
                    </a:lnTo>
                    <a:lnTo>
                      <a:pt x="344349" y="31217"/>
                    </a:lnTo>
                    <a:lnTo>
                      <a:pt x="381249" y="16"/>
                    </a:lnTo>
                    <a:cubicBezTo>
                      <a:pt x="381217" y="16"/>
                      <a:pt x="381193" y="8"/>
                      <a:pt x="381160" y="8"/>
                    </a:cubicBezTo>
                    <a:cubicBezTo>
                      <a:pt x="381111" y="0"/>
                      <a:pt x="381054" y="0"/>
                      <a:pt x="380997" y="0"/>
                    </a:cubicBezTo>
                    <a:lnTo>
                      <a:pt x="22035" y="0"/>
                    </a:lnTo>
                    <a:cubicBezTo>
                      <a:pt x="16788" y="0"/>
                      <a:pt x="12043" y="2094"/>
                      <a:pt x="8264" y="5364"/>
                    </a:cubicBezTo>
                    <a:cubicBezTo>
                      <a:pt x="3260" y="9697"/>
                      <a:pt x="0" y="16148"/>
                      <a:pt x="0" y="23094"/>
                    </a:cubicBezTo>
                    <a:lnTo>
                      <a:pt x="0" y="273558"/>
                    </a:lnTo>
                    <a:cubicBezTo>
                      <a:pt x="0" y="285672"/>
                      <a:pt x="9837" y="296465"/>
                      <a:pt x="22035" y="296465"/>
                    </a:cubicBezTo>
                    <a:lnTo>
                      <a:pt x="30575" y="296465"/>
                    </a:lnTo>
                    <a:lnTo>
                      <a:pt x="67507" y="265248"/>
                    </a:lnTo>
                    <a:lnTo>
                      <a:pt x="30729" y="265248"/>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4" name="Freeform: Shape 303">
                <a:extLst>
                  <a:ext uri="{FF2B5EF4-FFF2-40B4-BE49-F238E27FC236}">
                    <a16:creationId xmlns:a16="http://schemas.microsoft.com/office/drawing/2014/main" id="{C6800510-D430-46DA-8F08-B443EE8593FE}"/>
                  </a:ext>
                </a:extLst>
              </p:cNvPr>
              <p:cNvSpPr/>
              <p:nvPr/>
            </p:nvSpPr>
            <p:spPr>
              <a:xfrm>
                <a:off x="3659439" y="2255022"/>
                <a:ext cx="11507" cy="11522"/>
              </a:xfrm>
              <a:custGeom>
                <a:avLst/>
                <a:gdLst>
                  <a:gd name="connsiteX0" fmla="*/ 11508 w 11507"/>
                  <a:gd name="connsiteY0" fmla="*/ 5761 h 11522"/>
                  <a:gd name="connsiteX1" fmla="*/ 5750 w 11507"/>
                  <a:gd name="connsiteY1" fmla="*/ 11523 h 11522"/>
                  <a:gd name="connsiteX2" fmla="*/ 0 w 11507"/>
                  <a:gd name="connsiteY2" fmla="*/ 5761 h 11522"/>
                  <a:gd name="connsiteX3" fmla="*/ 5750 w 11507"/>
                  <a:gd name="connsiteY3" fmla="*/ 0 h 11522"/>
                  <a:gd name="connsiteX4" fmla="*/ 11508 w 11507"/>
                  <a:gd name="connsiteY4" fmla="*/ 5761 h 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 h="11522">
                    <a:moveTo>
                      <a:pt x="11508" y="5761"/>
                    </a:moveTo>
                    <a:cubicBezTo>
                      <a:pt x="11508" y="8942"/>
                      <a:pt x="8937" y="11523"/>
                      <a:pt x="5750" y="11523"/>
                    </a:cubicBezTo>
                    <a:cubicBezTo>
                      <a:pt x="2562" y="11523"/>
                      <a:pt x="0" y="8942"/>
                      <a:pt x="0" y="5761"/>
                    </a:cubicBezTo>
                    <a:cubicBezTo>
                      <a:pt x="0" y="2572"/>
                      <a:pt x="2562" y="0"/>
                      <a:pt x="5750" y="0"/>
                    </a:cubicBezTo>
                    <a:cubicBezTo>
                      <a:pt x="8937" y="0"/>
                      <a:pt x="11508" y="2572"/>
                      <a:pt x="11508" y="5761"/>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grpSp>
        <p:sp>
          <p:nvSpPr>
            <p:cNvPr id="299" name="Freeform 188">
              <a:extLst>
                <a:ext uri="{FF2B5EF4-FFF2-40B4-BE49-F238E27FC236}">
                  <a16:creationId xmlns:a16="http://schemas.microsoft.com/office/drawing/2014/main" id="{21484F35-258D-4F1D-9C4F-AE7A2CA48409}"/>
                </a:ext>
              </a:extLst>
            </p:cNvPr>
            <p:cNvSpPr>
              <a:spLocks noChangeAspect="1"/>
            </p:cNvSpPr>
            <p:nvPr/>
          </p:nvSpPr>
          <p:spPr bwMode="auto">
            <a:xfrm>
              <a:off x="3586766" y="2291435"/>
              <a:ext cx="156850" cy="20116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Virtual Machines 2" descr="Virtual Machines">
            <a:extLst>
              <a:ext uri="{FF2B5EF4-FFF2-40B4-BE49-F238E27FC236}">
                <a16:creationId xmlns:a16="http://schemas.microsoft.com/office/drawing/2014/main" id="{0DE7D8F2-C396-4C5D-B2C3-CB60F0FCEF7A}"/>
              </a:ext>
            </a:extLst>
          </p:cNvPr>
          <p:cNvGrpSpPr/>
          <p:nvPr/>
        </p:nvGrpSpPr>
        <p:grpSpPr>
          <a:xfrm>
            <a:off x="5052074" y="4694943"/>
            <a:ext cx="605898" cy="559561"/>
            <a:chOff x="3464003" y="2243788"/>
            <a:chExt cx="405488" cy="374479"/>
          </a:xfrm>
          <a:solidFill>
            <a:srgbClr val="0078D4"/>
          </a:solidFill>
        </p:grpSpPr>
        <p:sp>
          <p:nvSpPr>
            <p:cNvPr id="308" name="Freeform: Shape 307">
              <a:extLst>
                <a:ext uri="{FF2B5EF4-FFF2-40B4-BE49-F238E27FC236}">
                  <a16:creationId xmlns:a16="http://schemas.microsoft.com/office/drawing/2014/main" id="{1672C8C7-D8A7-4179-9E74-37AF4A9C7EA0}"/>
                </a:ext>
              </a:extLst>
            </p:cNvPr>
            <p:cNvSpPr/>
            <p:nvPr/>
          </p:nvSpPr>
          <p:spPr>
            <a:xfrm>
              <a:off x="3534182" y="2540244"/>
              <a:ext cx="265130" cy="78020"/>
            </a:xfrm>
            <a:custGeom>
              <a:avLst/>
              <a:gdLst>
                <a:gd name="connsiteX0" fmla="*/ 192782 w 265130"/>
                <a:gd name="connsiteY0" fmla="*/ 0 h 78020"/>
                <a:gd name="connsiteX1" fmla="*/ 183123 w 265130"/>
                <a:gd name="connsiteY1" fmla="*/ 0 h 78020"/>
                <a:gd name="connsiteX2" fmla="*/ 87507 w 265130"/>
                <a:gd name="connsiteY2" fmla="*/ 0 h 78020"/>
                <a:gd name="connsiteX3" fmla="*/ 82519 w 265130"/>
                <a:gd name="connsiteY3" fmla="*/ 0 h 78020"/>
                <a:gd name="connsiteX4" fmla="*/ 0 w 265130"/>
                <a:gd name="connsiteY4" fmla="*/ 53516 h 78020"/>
                <a:gd name="connsiteX5" fmla="*/ 0 w 265130"/>
                <a:gd name="connsiteY5" fmla="*/ 78021 h 78020"/>
                <a:gd name="connsiteX6" fmla="*/ 99160 w 265130"/>
                <a:gd name="connsiteY6" fmla="*/ 78021 h 78020"/>
                <a:gd name="connsiteX7" fmla="*/ 171558 w 265130"/>
                <a:gd name="connsiteY7" fmla="*/ 78021 h 78020"/>
                <a:gd name="connsiteX8" fmla="*/ 265131 w 265130"/>
                <a:gd name="connsiteY8" fmla="*/ 78021 h 78020"/>
                <a:gd name="connsiteX9" fmla="*/ 265131 w 265130"/>
                <a:gd name="connsiteY9" fmla="*/ 53516 h 78020"/>
                <a:gd name="connsiteX10" fmla="*/ 192782 w 265130"/>
                <a:gd name="connsiteY10" fmla="*/ 0 h 7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130" h="78020">
                  <a:moveTo>
                    <a:pt x="192782" y="0"/>
                  </a:moveTo>
                  <a:lnTo>
                    <a:pt x="183123" y="0"/>
                  </a:lnTo>
                  <a:lnTo>
                    <a:pt x="87507" y="0"/>
                  </a:lnTo>
                  <a:lnTo>
                    <a:pt x="82519" y="0"/>
                  </a:lnTo>
                  <a:cubicBezTo>
                    <a:pt x="95771" y="46805"/>
                    <a:pt x="77969" y="53516"/>
                    <a:pt x="0" y="53516"/>
                  </a:cubicBezTo>
                  <a:lnTo>
                    <a:pt x="0" y="78021"/>
                  </a:lnTo>
                  <a:lnTo>
                    <a:pt x="99160" y="78021"/>
                  </a:lnTo>
                  <a:lnTo>
                    <a:pt x="171558" y="78021"/>
                  </a:lnTo>
                  <a:lnTo>
                    <a:pt x="265131" y="78021"/>
                  </a:lnTo>
                  <a:lnTo>
                    <a:pt x="265131" y="53516"/>
                  </a:lnTo>
                  <a:cubicBezTo>
                    <a:pt x="187161" y="53516"/>
                    <a:pt x="179514" y="46829"/>
                    <a:pt x="192782"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09" name="Freeform: Shape 308">
              <a:extLst>
                <a:ext uri="{FF2B5EF4-FFF2-40B4-BE49-F238E27FC236}">
                  <a16:creationId xmlns:a16="http://schemas.microsoft.com/office/drawing/2014/main" id="{517AA40A-FCDD-4939-ABC8-28159BA919EA}"/>
                </a:ext>
              </a:extLst>
            </p:cNvPr>
            <p:cNvSpPr/>
            <p:nvPr/>
          </p:nvSpPr>
          <p:spPr>
            <a:xfrm>
              <a:off x="3494569" y="2243824"/>
              <a:ext cx="374922" cy="296448"/>
            </a:xfrm>
            <a:custGeom>
              <a:avLst/>
              <a:gdLst>
                <a:gd name="connsiteX0" fmla="*/ 350674 w 374922"/>
                <a:gd name="connsiteY0" fmla="*/ 0 h 296448"/>
                <a:gd name="connsiteX1" fmla="*/ 313774 w 374922"/>
                <a:gd name="connsiteY1" fmla="*/ 31192 h 296448"/>
                <a:gd name="connsiteX2" fmla="*/ 343270 w 374922"/>
                <a:gd name="connsiteY2" fmla="*/ 31192 h 296448"/>
                <a:gd name="connsiteX3" fmla="*/ 343270 w 374922"/>
                <a:gd name="connsiteY3" fmla="*/ 265232 h 296448"/>
                <a:gd name="connsiteX4" fmla="*/ 36933 w 374922"/>
                <a:gd name="connsiteY4" fmla="*/ 265232 h 296448"/>
                <a:gd name="connsiteX5" fmla="*/ 0 w 374922"/>
                <a:gd name="connsiteY5" fmla="*/ 296448 h 296448"/>
                <a:gd name="connsiteX6" fmla="*/ 350423 w 374922"/>
                <a:gd name="connsiteY6" fmla="*/ 296448 h 296448"/>
                <a:gd name="connsiteX7" fmla="*/ 374923 w 374922"/>
                <a:gd name="connsiteY7" fmla="*/ 273533 h 296448"/>
                <a:gd name="connsiteX8" fmla="*/ 374923 w 374922"/>
                <a:gd name="connsiteY8" fmla="*/ 23078 h 296448"/>
                <a:gd name="connsiteX9" fmla="*/ 350674 w 374922"/>
                <a:gd name="connsiteY9" fmla="*/ 0 h 2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22" h="296448">
                  <a:moveTo>
                    <a:pt x="350674" y="0"/>
                  </a:moveTo>
                  <a:lnTo>
                    <a:pt x="313774" y="31192"/>
                  </a:lnTo>
                  <a:lnTo>
                    <a:pt x="343270" y="31192"/>
                  </a:lnTo>
                  <a:lnTo>
                    <a:pt x="343270" y="265232"/>
                  </a:lnTo>
                  <a:lnTo>
                    <a:pt x="36933" y="265232"/>
                  </a:lnTo>
                  <a:lnTo>
                    <a:pt x="0" y="296448"/>
                  </a:lnTo>
                  <a:lnTo>
                    <a:pt x="350423" y="296448"/>
                  </a:lnTo>
                  <a:cubicBezTo>
                    <a:pt x="362596" y="296448"/>
                    <a:pt x="374923" y="285656"/>
                    <a:pt x="374923" y="273533"/>
                  </a:cubicBezTo>
                  <a:lnTo>
                    <a:pt x="374923" y="23078"/>
                  </a:lnTo>
                  <a:cubicBezTo>
                    <a:pt x="374923" y="10938"/>
                    <a:pt x="362766" y="146"/>
                    <a:pt x="350674" y="0"/>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0" name="Freeform: Shape 309">
              <a:extLst>
                <a:ext uri="{FF2B5EF4-FFF2-40B4-BE49-F238E27FC236}">
                  <a16:creationId xmlns:a16="http://schemas.microsoft.com/office/drawing/2014/main" id="{FDD992AF-371A-4243-81DC-DCC33DE966E6}"/>
                </a:ext>
              </a:extLst>
            </p:cNvPr>
            <p:cNvSpPr/>
            <p:nvPr/>
          </p:nvSpPr>
          <p:spPr>
            <a:xfrm>
              <a:off x="3534182" y="2593754"/>
              <a:ext cx="265123" cy="24513"/>
            </a:xfrm>
            <a:custGeom>
              <a:avLst/>
              <a:gdLst>
                <a:gd name="connsiteX0" fmla="*/ 0 w 265123"/>
                <a:gd name="connsiteY0" fmla="*/ 24513 h 24513"/>
                <a:gd name="connsiteX1" fmla="*/ 265123 w 265123"/>
                <a:gd name="connsiteY1" fmla="*/ 24513 h 24513"/>
                <a:gd name="connsiteX2" fmla="*/ 265123 w 265123"/>
                <a:gd name="connsiteY2" fmla="*/ 0 h 24513"/>
                <a:gd name="connsiteX3" fmla="*/ 0 w 265123"/>
                <a:gd name="connsiteY3" fmla="*/ 0 h 24513"/>
                <a:gd name="connsiteX4" fmla="*/ 0 w 265123"/>
                <a:gd name="connsiteY4" fmla="*/ 24513 h 2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23" h="24513">
                  <a:moveTo>
                    <a:pt x="0" y="24513"/>
                  </a:moveTo>
                  <a:lnTo>
                    <a:pt x="265123" y="24513"/>
                  </a:lnTo>
                  <a:lnTo>
                    <a:pt x="265123" y="0"/>
                  </a:lnTo>
                  <a:lnTo>
                    <a:pt x="0" y="0"/>
                  </a:lnTo>
                  <a:lnTo>
                    <a:pt x="0" y="24513"/>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1" name="Freeform: Shape 310">
              <a:extLst>
                <a:ext uri="{FF2B5EF4-FFF2-40B4-BE49-F238E27FC236}">
                  <a16:creationId xmlns:a16="http://schemas.microsoft.com/office/drawing/2014/main" id="{ECC5163D-1B29-4A9C-BC04-C2ADC601FD5C}"/>
                </a:ext>
              </a:extLst>
            </p:cNvPr>
            <p:cNvSpPr/>
            <p:nvPr/>
          </p:nvSpPr>
          <p:spPr>
            <a:xfrm>
              <a:off x="3464003" y="2243788"/>
              <a:ext cx="381249" cy="296464"/>
            </a:xfrm>
            <a:custGeom>
              <a:avLst/>
              <a:gdLst>
                <a:gd name="connsiteX0" fmla="*/ 30729 w 381249"/>
                <a:gd name="connsiteY0" fmla="*/ 265248 h 296464"/>
                <a:gd name="connsiteX1" fmla="*/ 30729 w 381249"/>
                <a:gd name="connsiteY1" fmla="*/ 31217 h 296464"/>
                <a:gd name="connsiteX2" fmla="*/ 344349 w 381249"/>
                <a:gd name="connsiteY2" fmla="*/ 31217 h 296464"/>
                <a:gd name="connsiteX3" fmla="*/ 381249 w 381249"/>
                <a:gd name="connsiteY3" fmla="*/ 16 h 296464"/>
                <a:gd name="connsiteX4" fmla="*/ 381160 w 381249"/>
                <a:gd name="connsiteY4" fmla="*/ 8 h 296464"/>
                <a:gd name="connsiteX5" fmla="*/ 380997 w 381249"/>
                <a:gd name="connsiteY5" fmla="*/ 0 h 296464"/>
                <a:gd name="connsiteX6" fmla="*/ 22035 w 381249"/>
                <a:gd name="connsiteY6" fmla="*/ 0 h 296464"/>
                <a:gd name="connsiteX7" fmla="*/ 8264 w 381249"/>
                <a:gd name="connsiteY7" fmla="*/ 5364 h 296464"/>
                <a:gd name="connsiteX8" fmla="*/ 0 w 381249"/>
                <a:gd name="connsiteY8" fmla="*/ 23094 h 296464"/>
                <a:gd name="connsiteX9" fmla="*/ 0 w 381249"/>
                <a:gd name="connsiteY9" fmla="*/ 273558 h 296464"/>
                <a:gd name="connsiteX10" fmla="*/ 22035 w 381249"/>
                <a:gd name="connsiteY10" fmla="*/ 296465 h 296464"/>
                <a:gd name="connsiteX11" fmla="*/ 30575 w 381249"/>
                <a:gd name="connsiteY11" fmla="*/ 296465 h 296464"/>
                <a:gd name="connsiteX12" fmla="*/ 67507 w 381249"/>
                <a:gd name="connsiteY12" fmla="*/ 265248 h 296464"/>
                <a:gd name="connsiteX13" fmla="*/ 30729 w 381249"/>
                <a:gd name="connsiteY13" fmla="*/ 265248 h 2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249" h="296464">
                  <a:moveTo>
                    <a:pt x="30729" y="265248"/>
                  </a:moveTo>
                  <a:lnTo>
                    <a:pt x="30729" y="31217"/>
                  </a:lnTo>
                  <a:lnTo>
                    <a:pt x="344349" y="31217"/>
                  </a:lnTo>
                  <a:lnTo>
                    <a:pt x="381249" y="16"/>
                  </a:lnTo>
                  <a:cubicBezTo>
                    <a:pt x="381217" y="16"/>
                    <a:pt x="381193" y="8"/>
                    <a:pt x="381160" y="8"/>
                  </a:cubicBezTo>
                  <a:cubicBezTo>
                    <a:pt x="381111" y="0"/>
                    <a:pt x="381054" y="0"/>
                    <a:pt x="380997" y="0"/>
                  </a:cubicBezTo>
                  <a:lnTo>
                    <a:pt x="22035" y="0"/>
                  </a:lnTo>
                  <a:cubicBezTo>
                    <a:pt x="16788" y="0"/>
                    <a:pt x="12043" y="2094"/>
                    <a:pt x="8264" y="5364"/>
                  </a:cubicBezTo>
                  <a:cubicBezTo>
                    <a:pt x="3260" y="9697"/>
                    <a:pt x="0" y="16148"/>
                    <a:pt x="0" y="23094"/>
                  </a:cubicBezTo>
                  <a:lnTo>
                    <a:pt x="0" y="273558"/>
                  </a:lnTo>
                  <a:cubicBezTo>
                    <a:pt x="0" y="285672"/>
                    <a:pt x="9837" y="296465"/>
                    <a:pt x="22035" y="296465"/>
                  </a:cubicBezTo>
                  <a:lnTo>
                    <a:pt x="30575" y="296465"/>
                  </a:lnTo>
                  <a:lnTo>
                    <a:pt x="67507" y="265248"/>
                  </a:lnTo>
                  <a:lnTo>
                    <a:pt x="30729" y="265248"/>
                  </a:ln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sp>
          <p:nvSpPr>
            <p:cNvPr id="312" name="Freeform: Shape 311">
              <a:extLst>
                <a:ext uri="{FF2B5EF4-FFF2-40B4-BE49-F238E27FC236}">
                  <a16:creationId xmlns:a16="http://schemas.microsoft.com/office/drawing/2014/main" id="{1DA31ECB-6A59-47A3-90FB-96F1AF3FBFAA}"/>
                </a:ext>
              </a:extLst>
            </p:cNvPr>
            <p:cNvSpPr/>
            <p:nvPr/>
          </p:nvSpPr>
          <p:spPr>
            <a:xfrm>
              <a:off x="3659439" y="2255022"/>
              <a:ext cx="11507" cy="11522"/>
            </a:xfrm>
            <a:custGeom>
              <a:avLst/>
              <a:gdLst>
                <a:gd name="connsiteX0" fmla="*/ 11508 w 11507"/>
                <a:gd name="connsiteY0" fmla="*/ 5761 h 11522"/>
                <a:gd name="connsiteX1" fmla="*/ 5750 w 11507"/>
                <a:gd name="connsiteY1" fmla="*/ 11523 h 11522"/>
                <a:gd name="connsiteX2" fmla="*/ 0 w 11507"/>
                <a:gd name="connsiteY2" fmla="*/ 5761 h 11522"/>
                <a:gd name="connsiteX3" fmla="*/ 5750 w 11507"/>
                <a:gd name="connsiteY3" fmla="*/ 0 h 11522"/>
                <a:gd name="connsiteX4" fmla="*/ 11508 w 11507"/>
                <a:gd name="connsiteY4" fmla="*/ 5761 h 1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 h="11522">
                  <a:moveTo>
                    <a:pt x="11508" y="5761"/>
                  </a:moveTo>
                  <a:cubicBezTo>
                    <a:pt x="11508" y="8942"/>
                    <a:pt x="8937" y="11523"/>
                    <a:pt x="5750" y="11523"/>
                  </a:cubicBezTo>
                  <a:cubicBezTo>
                    <a:pt x="2562" y="11523"/>
                    <a:pt x="0" y="8942"/>
                    <a:pt x="0" y="5761"/>
                  </a:cubicBezTo>
                  <a:cubicBezTo>
                    <a:pt x="0" y="2572"/>
                    <a:pt x="2562" y="0"/>
                    <a:pt x="5750" y="0"/>
                  </a:cubicBezTo>
                  <a:cubicBezTo>
                    <a:pt x="8937" y="0"/>
                    <a:pt x="11508" y="2572"/>
                    <a:pt x="11508" y="5761"/>
                  </a:cubicBezTo>
                  <a:close/>
                </a:path>
              </a:pathLst>
            </a:custGeom>
            <a:grpFill/>
            <a:ln w="9331" cap="flat">
              <a:noFill/>
              <a:prstDash val="solid"/>
              <a:miter/>
            </a:ln>
          </p:spPr>
          <p:txBody>
            <a:bodyPr rtlCol="0" anchor="ctr"/>
            <a:lstStyle/>
            <a:p>
              <a:pPr defTabSz="932597"/>
              <a:endParaRPr lang="en-IN" sz="1836">
                <a:solidFill>
                  <a:prstClr val="black"/>
                </a:solidFill>
                <a:latin typeface="Segoe UI"/>
              </a:endParaRPr>
            </a:p>
          </p:txBody>
        </p:sp>
      </p:grpSp>
      <p:pic>
        <p:nvPicPr>
          <p:cNvPr id="313" name="Graphic 312">
            <a:extLst>
              <a:ext uri="{FF2B5EF4-FFF2-40B4-BE49-F238E27FC236}">
                <a16:creationId xmlns:a16="http://schemas.microsoft.com/office/drawing/2014/main" id="{757B213A-064F-4EB5-A3EE-0FB1FB29AD6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3219" y="5556111"/>
            <a:ext cx="583609" cy="559562"/>
          </a:xfrm>
          <a:prstGeom prst="rect">
            <a:avLst/>
          </a:prstGeom>
        </p:spPr>
      </p:pic>
      <p:cxnSp>
        <p:nvCxnSpPr>
          <p:cNvPr id="314" name="Straight Arrow Connector 313">
            <a:extLst>
              <a:ext uri="{FF2B5EF4-FFF2-40B4-BE49-F238E27FC236}">
                <a16:creationId xmlns:a16="http://schemas.microsoft.com/office/drawing/2014/main" id="{D8CC68BE-F601-4111-AC9C-BDE689436CFB}"/>
              </a:ext>
              <a:ext uri="{C183D7F6-B498-43B3-948B-1728B52AA6E4}">
                <adec:decorative xmlns:adec="http://schemas.microsoft.com/office/drawing/2017/decorative" val="1"/>
              </a:ext>
            </a:extLst>
          </p:cNvPr>
          <p:cNvCxnSpPr>
            <a:cxnSpLocks/>
          </p:cNvCxnSpPr>
          <p:nvPr/>
        </p:nvCxnSpPr>
        <p:spPr>
          <a:xfrm>
            <a:off x="6780756" y="3964066"/>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FFDEDF38-8793-4143-B1C3-FED41A7E8904}"/>
              </a:ext>
              <a:ext uri="{C183D7F6-B498-43B3-948B-1728B52AA6E4}">
                <adec:decorative xmlns:adec="http://schemas.microsoft.com/office/drawing/2017/decorative" val="1"/>
              </a:ext>
            </a:extLst>
          </p:cNvPr>
          <p:cNvCxnSpPr>
            <a:cxnSpLocks/>
          </p:cNvCxnSpPr>
          <p:nvPr/>
        </p:nvCxnSpPr>
        <p:spPr>
          <a:xfrm>
            <a:off x="5898113" y="3937623"/>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B47724C-229C-42CA-97D2-B51DCFBF1698}"/>
              </a:ext>
              <a:ext uri="{C183D7F6-B498-43B3-948B-1728B52AA6E4}">
                <adec:decorative xmlns:adec="http://schemas.microsoft.com/office/drawing/2017/decorative" val="1"/>
              </a:ext>
            </a:extLst>
          </p:cNvPr>
          <p:cNvCxnSpPr>
            <a:cxnSpLocks/>
          </p:cNvCxnSpPr>
          <p:nvPr/>
        </p:nvCxnSpPr>
        <p:spPr>
          <a:xfrm>
            <a:off x="6547556" y="3505082"/>
            <a:ext cx="0" cy="27978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969B7C5-840D-4B6C-BC6B-1A82E6CB9727}"/>
              </a:ext>
              <a:ext uri="{C183D7F6-B498-43B3-948B-1728B52AA6E4}">
                <adec:decorative xmlns:adec="http://schemas.microsoft.com/office/drawing/2017/decorative" val="1"/>
              </a:ext>
            </a:extLst>
          </p:cNvPr>
          <p:cNvCxnSpPr>
            <a:cxnSpLocks/>
          </p:cNvCxnSpPr>
          <p:nvPr/>
        </p:nvCxnSpPr>
        <p:spPr>
          <a:xfrm>
            <a:off x="6774012" y="3012380"/>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DA15C856-B186-40C2-82CB-5ECDAE7D15F9}"/>
              </a:ext>
              <a:ext uri="{C183D7F6-B498-43B3-948B-1728B52AA6E4}">
                <adec:decorative xmlns:adec="http://schemas.microsoft.com/office/drawing/2017/decorative" val="1"/>
              </a:ext>
            </a:extLst>
          </p:cNvPr>
          <p:cNvCxnSpPr>
            <a:cxnSpLocks/>
          </p:cNvCxnSpPr>
          <p:nvPr/>
        </p:nvCxnSpPr>
        <p:spPr>
          <a:xfrm>
            <a:off x="5912406" y="3012380"/>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19" name="TextBox 22">
            <a:extLst>
              <a:ext uri="{FF2B5EF4-FFF2-40B4-BE49-F238E27FC236}">
                <a16:creationId xmlns:a16="http://schemas.microsoft.com/office/drawing/2014/main" id="{B4DD5D8B-B483-4491-8A41-1E5B486952D0}"/>
              </a:ext>
            </a:extLst>
          </p:cNvPr>
          <p:cNvSpPr txBox="1"/>
          <p:nvPr/>
        </p:nvSpPr>
        <p:spPr>
          <a:xfrm>
            <a:off x="4786768" y="6163939"/>
            <a:ext cx="113651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Files</a:t>
            </a:r>
          </a:p>
        </p:txBody>
      </p:sp>
      <p:sp>
        <p:nvSpPr>
          <p:cNvPr id="320" name="TextBox 22">
            <a:extLst>
              <a:ext uri="{FF2B5EF4-FFF2-40B4-BE49-F238E27FC236}">
                <a16:creationId xmlns:a16="http://schemas.microsoft.com/office/drawing/2014/main" id="{8A2FC098-8D0E-4AC5-91C8-6E972711EC77}"/>
              </a:ext>
            </a:extLst>
          </p:cNvPr>
          <p:cNvSpPr txBox="1"/>
          <p:nvPr/>
        </p:nvSpPr>
        <p:spPr>
          <a:xfrm>
            <a:off x="4640727" y="3440251"/>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Azure Virtual Machine</a:t>
            </a:r>
          </a:p>
        </p:txBody>
      </p:sp>
      <p:sp>
        <p:nvSpPr>
          <p:cNvPr id="321" name="TextBox 22">
            <a:extLst>
              <a:ext uri="{FF2B5EF4-FFF2-40B4-BE49-F238E27FC236}">
                <a16:creationId xmlns:a16="http://schemas.microsoft.com/office/drawing/2014/main" id="{FE975DA8-9C1C-47D5-B76E-89FBA4759332}"/>
              </a:ext>
            </a:extLst>
          </p:cNvPr>
          <p:cNvSpPr txBox="1"/>
          <p:nvPr/>
        </p:nvSpPr>
        <p:spPr>
          <a:xfrm>
            <a:off x="4640727" y="4385481"/>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SQL in Azure VM</a:t>
            </a:r>
          </a:p>
        </p:txBody>
      </p:sp>
      <p:sp>
        <p:nvSpPr>
          <p:cNvPr id="322" name="TextBox 22">
            <a:extLst>
              <a:ext uri="{FF2B5EF4-FFF2-40B4-BE49-F238E27FC236}">
                <a16:creationId xmlns:a16="http://schemas.microsoft.com/office/drawing/2014/main" id="{05BCD8F5-9BEA-4044-AA7F-C40523ACD37F}"/>
              </a:ext>
            </a:extLst>
          </p:cNvPr>
          <p:cNvSpPr txBox="1"/>
          <p:nvPr/>
        </p:nvSpPr>
        <p:spPr>
          <a:xfrm>
            <a:off x="4605981" y="5342234"/>
            <a:ext cx="1498085" cy="155427"/>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SAP HANA in Azure VM</a:t>
            </a:r>
          </a:p>
        </p:txBody>
      </p:sp>
      <p:grpSp>
        <p:nvGrpSpPr>
          <p:cNvPr id="323" name="Group 322">
            <a:extLst>
              <a:ext uri="{FF2B5EF4-FFF2-40B4-BE49-F238E27FC236}">
                <a16:creationId xmlns:a16="http://schemas.microsoft.com/office/drawing/2014/main" id="{6E668E72-87D8-44D6-8588-A1E5204153B0}"/>
              </a:ext>
              <a:ext uri="{C183D7F6-B498-43B3-948B-1728B52AA6E4}">
                <adec:decorative xmlns:adec="http://schemas.microsoft.com/office/drawing/2017/decorative" val="1"/>
              </a:ext>
            </a:extLst>
          </p:cNvPr>
          <p:cNvGrpSpPr/>
          <p:nvPr/>
        </p:nvGrpSpPr>
        <p:grpSpPr>
          <a:xfrm>
            <a:off x="5086214" y="1992200"/>
            <a:ext cx="537618" cy="373824"/>
            <a:chOff x="4775995" y="1644173"/>
            <a:chExt cx="527124" cy="366527"/>
          </a:xfrm>
        </p:grpSpPr>
        <p:grpSp>
          <p:nvGrpSpPr>
            <p:cNvPr id="324" name="Group 323">
              <a:extLst>
                <a:ext uri="{FF2B5EF4-FFF2-40B4-BE49-F238E27FC236}">
                  <a16:creationId xmlns:a16="http://schemas.microsoft.com/office/drawing/2014/main" id="{6F210223-8ABB-4DD7-9460-4115B623A6AF}"/>
                </a:ext>
              </a:extLst>
            </p:cNvPr>
            <p:cNvGrpSpPr>
              <a:grpSpLocks noChangeAspect="1"/>
            </p:cNvGrpSpPr>
            <p:nvPr/>
          </p:nvGrpSpPr>
          <p:grpSpPr>
            <a:xfrm>
              <a:off x="4775995" y="1644173"/>
              <a:ext cx="182880" cy="365760"/>
              <a:chOff x="8703752" y="4823555"/>
              <a:chExt cx="247650" cy="495301"/>
            </a:xfrm>
          </p:grpSpPr>
          <p:sp>
            <p:nvSpPr>
              <p:cNvPr id="343" name="Rectangle 192">
                <a:extLst>
                  <a:ext uri="{FF2B5EF4-FFF2-40B4-BE49-F238E27FC236}">
                    <a16:creationId xmlns:a16="http://schemas.microsoft.com/office/drawing/2014/main" id="{E10BAE71-8FFC-43EA-8BBA-F2EC4063FFD4}"/>
                  </a:ext>
                </a:extLst>
              </p:cNvPr>
              <p:cNvSpPr>
                <a:spLocks noChangeArrowheads="1"/>
              </p:cNvSpPr>
              <p:nvPr/>
            </p:nvSpPr>
            <p:spPr bwMode="auto">
              <a:xfrm>
                <a:off x="8703752" y="4823555"/>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4" name="Rectangle 193">
                <a:extLst>
                  <a:ext uri="{FF2B5EF4-FFF2-40B4-BE49-F238E27FC236}">
                    <a16:creationId xmlns:a16="http://schemas.microsoft.com/office/drawing/2014/main" id="{B6BF926D-F886-4B32-B753-15F3A4DE0AEF}"/>
                  </a:ext>
                </a:extLst>
              </p:cNvPr>
              <p:cNvSpPr>
                <a:spLocks noChangeArrowheads="1"/>
              </p:cNvSpPr>
              <p:nvPr/>
            </p:nvSpPr>
            <p:spPr bwMode="auto">
              <a:xfrm>
                <a:off x="8765665" y="4901343"/>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5" name="Rectangle 194">
                <a:extLst>
                  <a:ext uri="{FF2B5EF4-FFF2-40B4-BE49-F238E27FC236}">
                    <a16:creationId xmlns:a16="http://schemas.microsoft.com/office/drawing/2014/main" id="{8C8C5B2D-C9B1-479C-BA8A-EE941C21D4BB}"/>
                  </a:ext>
                </a:extLst>
              </p:cNvPr>
              <p:cNvSpPr>
                <a:spLocks noChangeArrowheads="1"/>
              </p:cNvSpPr>
              <p:nvPr/>
            </p:nvSpPr>
            <p:spPr bwMode="auto">
              <a:xfrm>
                <a:off x="8843452" y="4901343"/>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6" name="Rectangle 195">
                <a:extLst>
                  <a:ext uri="{FF2B5EF4-FFF2-40B4-BE49-F238E27FC236}">
                    <a16:creationId xmlns:a16="http://schemas.microsoft.com/office/drawing/2014/main" id="{FAB99FE8-082B-4F9E-8359-10A64B2A66DF}"/>
                  </a:ext>
                </a:extLst>
              </p:cNvPr>
              <p:cNvSpPr>
                <a:spLocks noChangeArrowheads="1"/>
              </p:cNvSpPr>
              <p:nvPr/>
            </p:nvSpPr>
            <p:spPr bwMode="auto">
              <a:xfrm>
                <a:off x="8765665" y="4977543"/>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7" name="Rectangle 196">
                <a:extLst>
                  <a:ext uri="{FF2B5EF4-FFF2-40B4-BE49-F238E27FC236}">
                    <a16:creationId xmlns:a16="http://schemas.microsoft.com/office/drawing/2014/main" id="{3CAD8C61-1863-4D12-AD10-1B3765886AA3}"/>
                  </a:ext>
                </a:extLst>
              </p:cNvPr>
              <p:cNvSpPr>
                <a:spLocks noChangeArrowheads="1"/>
              </p:cNvSpPr>
              <p:nvPr/>
            </p:nvSpPr>
            <p:spPr bwMode="auto">
              <a:xfrm>
                <a:off x="8843452" y="4977543"/>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8" name="Rectangle 197">
                <a:extLst>
                  <a:ext uri="{FF2B5EF4-FFF2-40B4-BE49-F238E27FC236}">
                    <a16:creationId xmlns:a16="http://schemas.microsoft.com/office/drawing/2014/main" id="{06867917-9288-45C8-93BB-FEDF4601FB6D}"/>
                  </a:ext>
                </a:extLst>
              </p:cNvPr>
              <p:cNvSpPr>
                <a:spLocks noChangeArrowheads="1"/>
              </p:cNvSpPr>
              <p:nvPr/>
            </p:nvSpPr>
            <p:spPr bwMode="auto">
              <a:xfrm>
                <a:off x="8765665" y="5055330"/>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9" name="Rectangle 198">
                <a:extLst>
                  <a:ext uri="{FF2B5EF4-FFF2-40B4-BE49-F238E27FC236}">
                    <a16:creationId xmlns:a16="http://schemas.microsoft.com/office/drawing/2014/main" id="{D0BD4FC0-815C-49E8-949F-276FDD42A656}"/>
                  </a:ext>
                </a:extLst>
              </p:cNvPr>
              <p:cNvSpPr>
                <a:spLocks noChangeArrowheads="1"/>
              </p:cNvSpPr>
              <p:nvPr/>
            </p:nvSpPr>
            <p:spPr bwMode="auto">
              <a:xfrm>
                <a:off x="8843452" y="5055330"/>
                <a:ext cx="46038" cy="476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0" name="Rectangle 199">
                <a:extLst>
                  <a:ext uri="{FF2B5EF4-FFF2-40B4-BE49-F238E27FC236}">
                    <a16:creationId xmlns:a16="http://schemas.microsoft.com/office/drawing/2014/main" id="{445DD7EB-5A9D-4B23-88DF-3CAC99D01ACF}"/>
                  </a:ext>
                </a:extLst>
              </p:cNvPr>
              <p:cNvSpPr>
                <a:spLocks noChangeArrowheads="1"/>
              </p:cNvSpPr>
              <p:nvPr/>
            </p:nvSpPr>
            <p:spPr bwMode="auto">
              <a:xfrm>
                <a:off x="8765665" y="5133118"/>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1" name="Rectangle 200">
                <a:extLst>
                  <a:ext uri="{FF2B5EF4-FFF2-40B4-BE49-F238E27FC236}">
                    <a16:creationId xmlns:a16="http://schemas.microsoft.com/office/drawing/2014/main" id="{82C7575C-BC01-4C3C-A43E-0FB56A7CA0D8}"/>
                  </a:ext>
                </a:extLst>
              </p:cNvPr>
              <p:cNvSpPr>
                <a:spLocks noChangeArrowheads="1"/>
              </p:cNvSpPr>
              <p:nvPr/>
            </p:nvSpPr>
            <p:spPr bwMode="auto">
              <a:xfrm>
                <a:off x="8843452" y="5133118"/>
                <a:ext cx="46038" cy="460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52" name="Rectangle 201">
                <a:extLst>
                  <a:ext uri="{FF2B5EF4-FFF2-40B4-BE49-F238E27FC236}">
                    <a16:creationId xmlns:a16="http://schemas.microsoft.com/office/drawing/2014/main" id="{EE646E99-9577-4AB0-97E4-E856DEC597B4}"/>
                  </a:ext>
                </a:extLst>
              </p:cNvPr>
              <p:cNvSpPr>
                <a:spLocks noChangeArrowheads="1"/>
              </p:cNvSpPr>
              <p:nvPr/>
            </p:nvSpPr>
            <p:spPr bwMode="auto">
              <a:xfrm>
                <a:off x="8797415" y="5256943"/>
                <a:ext cx="61913" cy="61913"/>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325" name="Group 105">
              <a:extLst>
                <a:ext uri="{FF2B5EF4-FFF2-40B4-BE49-F238E27FC236}">
                  <a16:creationId xmlns:a16="http://schemas.microsoft.com/office/drawing/2014/main" id="{0660C103-F007-484B-BFE0-B1CD7DCB59F4}"/>
                </a:ext>
              </a:extLst>
            </p:cNvPr>
            <p:cNvGrpSpPr>
              <a:grpSpLocks noChangeAspect="1"/>
            </p:cNvGrpSpPr>
            <p:nvPr/>
          </p:nvGrpSpPr>
          <p:grpSpPr bwMode="auto">
            <a:xfrm>
              <a:off x="4983079" y="1690660"/>
              <a:ext cx="320040" cy="320040"/>
              <a:chOff x="2208" y="2781"/>
              <a:chExt cx="312" cy="312"/>
            </a:xfrm>
          </p:grpSpPr>
          <p:sp>
            <p:nvSpPr>
              <p:cNvPr id="326" name="AutoShape 104">
                <a:extLst>
                  <a:ext uri="{FF2B5EF4-FFF2-40B4-BE49-F238E27FC236}">
                    <a16:creationId xmlns:a16="http://schemas.microsoft.com/office/drawing/2014/main" id="{E04AE8A3-DE20-48E4-B51F-8D825850B53A}"/>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7" name="Rectangle 107">
                <a:extLst>
                  <a:ext uri="{FF2B5EF4-FFF2-40B4-BE49-F238E27FC236}">
                    <a16:creationId xmlns:a16="http://schemas.microsoft.com/office/drawing/2014/main" id="{4C5E38F5-CCE9-4FF2-81E8-4FB8F64998A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8" name="Rectangle 108">
                <a:extLst>
                  <a:ext uri="{FF2B5EF4-FFF2-40B4-BE49-F238E27FC236}">
                    <a16:creationId xmlns:a16="http://schemas.microsoft.com/office/drawing/2014/main" id="{60CDDA05-6C4C-4B5B-A673-83D8076C7D71}"/>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29" name="Rectangle 109">
                <a:extLst>
                  <a:ext uri="{FF2B5EF4-FFF2-40B4-BE49-F238E27FC236}">
                    <a16:creationId xmlns:a16="http://schemas.microsoft.com/office/drawing/2014/main" id="{23B31D9F-453D-4989-B26A-CFF7A321A5DA}"/>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0" name="Rectangle 110">
                <a:extLst>
                  <a:ext uri="{FF2B5EF4-FFF2-40B4-BE49-F238E27FC236}">
                    <a16:creationId xmlns:a16="http://schemas.microsoft.com/office/drawing/2014/main" id="{E61100CC-B5BF-4A41-8E9D-74E2549B93F7}"/>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1" name="Oval 111">
                <a:extLst>
                  <a:ext uri="{FF2B5EF4-FFF2-40B4-BE49-F238E27FC236}">
                    <a16:creationId xmlns:a16="http://schemas.microsoft.com/office/drawing/2014/main" id="{B5D6717C-6D36-4B66-A043-07F458259665}"/>
                  </a:ext>
                </a:extLst>
              </p:cNvPr>
              <p:cNvSpPr>
                <a:spLocks noChangeArrowheads="1"/>
              </p:cNvSpPr>
              <p:nvPr/>
            </p:nvSpPr>
            <p:spPr bwMode="auto">
              <a:xfrm>
                <a:off x="2227" y="3040"/>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2" name="Oval 112">
                <a:extLst>
                  <a:ext uri="{FF2B5EF4-FFF2-40B4-BE49-F238E27FC236}">
                    <a16:creationId xmlns:a16="http://schemas.microsoft.com/office/drawing/2014/main" id="{C41D36B6-E1E5-4156-91A6-EF4A0995E8C3}"/>
                  </a:ext>
                </a:extLst>
              </p:cNvPr>
              <p:cNvSpPr>
                <a:spLocks noChangeArrowheads="1"/>
              </p:cNvSpPr>
              <p:nvPr/>
            </p:nvSpPr>
            <p:spPr bwMode="auto">
              <a:xfrm>
                <a:off x="2271" y="3040"/>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3" name="Oval 113">
                <a:extLst>
                  <a:ext uri="{FF2B5EF4-FFF2-40B4-BE49-F238E27FC236}">
                    <a16:creationId xmlns:a16="http://schemas.microsoft.com/office/drawing/2014/main" id="{115F542C-EC79-4CEC-B79B-CA6FED2D1019}"/>
                  </a:ext>
                </a:extLst>
              </p:cNvPr>
              <p:cNvSpPr>
                <a:spLocks noChangeArrowheads="1"/>
              </p:cNvSpPr>
              <p:nvPr/>
            </p:nvSpPr>
            <p:spPr bwMode="auto">
              <a:xfrm>
                <a:off x="2315" y="3040"/>
                <a:ext cx="29"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4" name="Oval 114">
                <a:extLst>
                  <a:ext uri="{FF2B5EF4-FFF2-40B4-BE49-F238E27FC236}">
                    <a16:creationId xmlns:a16="http://schemas.microsoft.com/office/drawing/2014/main" id="{AEEEBA53-9700-421E-835A-3E80EDACFC55}"/>
                  </a:ext>
                </a:extLst>
              </p:cNvPr>
              <p:cNvSpPr>
                <a:spLocks noChangeArrowheads="1"/>
              </p:cNvSpPr>
              <p:nvPr/>
            </p:nvSpPr>
            <p:spPr bwMode="auto">
              <a:xfrm>
                <a:off x="2227" y="2961"/>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5" name="Oval 115">
                <a:extLst>
                  <a:ext uri="{FF2B5EF4-FFF2-40B4-BE49-F238E27FC236}">
                    <a16:creationId xmlns:a16="http://schemas.microsoft.com/office/drawing/2014/main" id="{42599654-8DF8-453E-BC88-68F8BFAD16E3}"/>
                  </a:ext>
                </a:extLst>
              </p:cNvPr>
              <p:cNvSpPr>
                <a:spLocks noChangeArrowheads="1"/>
              </p:cNvSpPr>
              <p:nvPr/>
            </p:nvSpPr>
            <p:spPr bwMode="auto">
              <a:xfrm>
                <a:off x="2271" y="2961"/>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6" name="Oval 116">
                <a:extLst>
                  <a:ext uri="{FF2B5EF4-FFF2-40B4-BE49-F238E27FC236}">
                    <a16:creationId xmlns:a16="http://schemas.microsoft.com/office/drawing/2014/main" id="{60ED6117-994D-402D-B502-5E2C31BD79C4}"/>
                  </a:ext>
                </a:extLst>
              </p:cNvPr>
              <p:cNvSpPr>
                <a:spLocks noChangeArrowheads="1"/>
              </p:cNvSpPr>
              <p:nvPr/>
            </p:nvSpPr>
            <p:spPr bwMode="auto">
              <a:xfrm>
                <a:off x="2315" y="2961"/>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7" name="Oval 117">
                <a:extLst>
                  <a:ext uri="{FF2B5EF4-FFF2-40B4-BE49-F238E27FC236}">
                    <a16:creationId xmlns:a16="http://schemas.microsoft.com/office/drawing/2014/main" id="{B673AEB0-D0F6-454A-9EB2-C313D9BE8979}"/>
                  </a:ext>
                </a:extLst>
              </p:cNvPr>
              <p:cNvSpPr>
                <a:spLocks noChangeArrowheads="1"/>
              </p:cNvSpPr>
              <p:nvPr/>
            </p:nvSpPr>
            <p:spPr bwMode="auto">
              <a:xfrm>
                <a:off x="2227" y="2883"/>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8" name="Oval 118">
                <a:extLst>
                  <a:ext uri="{FF2B5EF4-FFF2-40B4-BE49-F238E27FC236}">
                    <a16:creationId xmlns:a16="http://schemas.microsoft.com/office/drawing/2014/main" id="{331B898A-5E0D-4376-AD17-6C59BADC98BE}"/>
                  </a:ext>
                </a:extLst>
              </p:cNvPr>
              <p:cNvSpPr>
                <a:spLocks noChangeArrowheads="1"/>
              </p:cNvSpPr>
              <p:nvPr/>
            </p:nvSpPr>
            <p:spPr bwMode="auto">
              <a:xfrm>
                <a:off x="2271" y="2883"/>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39" name="Oval 119">
                <a:extLst>
                  <a:ext uri="{FF2B5EF4-FFF2-40B4-BE49-F238E27FC236}">
                    <a16:creationId xmlns:a16="http://schemas.microsoft.com/office/drawing/2014/main" id="{346FCAB3-BA94-4ACB-9CF6-A6B154D073B3}"/>
                  </a:ext>
                </a:extLst>
              </p:cNvPr>
              <p:cNvSpPr>
                <a:spLocks noChangeArrowheads="1"/>
              </p:cNvSpPr>
              <p:nvPr/>
            </p:nvSpPr>
            <p:spPr bwMode="auto">
              <a:xfrm>
                <a:off x="2315" y="2883"/>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0" name="Oval 120">
                <a:extLst>
                  <a:ext uri="{FF2B5EF4-FFF2-40B4-BE49-F238E27FC236}">
                    <a16:creationId xmlns:a16="http://schemas.microsoft.com/office/drawing/2014/main" id="{646D7FC1-3823-4BA0-913B-E39B7289283F}"/>
                  </a:ext>
                </a:extLst>
              </p:cNvPr>
              <p:cNvSpPr>
                <a:spLocks noChangeArrowheads="1"/>
              </p:cNvSpPr>
              <p:nvPr/>
            </p:nvSpPr>
            <p:spPr bwMode="auto">
              <a:xfrm>
                <a:off x="2227" y="2805"/>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1" name="Oval 121">
                <a:extLst>
                  <a:ext uri="{FF2B5EF4-FFF2-40B4-BE49-F238E27FC236}">
                    <a16:creationId xmlns:a16="http://schemas.microsoft.com/office/drawing/2014/main" id="{D914596D-BC38-42FF-8CEF-0FEFFE72CF7B}"/>
                  </a:ext>
                </a:extLst>
              </p:cNvPr>
              <p:cNvSpPr>
                <a:spLocks noChangeArrowheads="1"/>
              </p:cNvSpPr>
              <p:nvPr/>
            </p:nvSpPr>
            <p:spPr bwMode="auto">
              <a:xfrm>
                <a:off x="2271" y="2805"/>
                <a:ext cx="30"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342" name="Oval 122">
                <a:extLst>
                  <a:ext uri="{FF2B5EF4-FFF2-40B4-BE49-F238E27FC236}">
                    <a16:creationId xmlns:a16="http://schemas.microsoft.com/office/drawing/2014/main" id="{887385B9-48AF-48E6-964B-228E2155F1AE}"/>
                  </a:ext>
                </a:extLst>
              </p:cNvPr>
              <p:cNvSpPr>
                <a:spLocks noChangeArrowheads="1"/>
              </p:cNvSpPr>
              <p:nvPr/>
            </p:nvSpPr>
            <p:spPr bwMode="auto">
              <a:xfrm>
                <a:off x="2315" y="2805"/>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sp>
        <p:nvSpPr>
          <p:cNvPr id="353" name="TextBox 22">
            <a:extLst>
              <a:ext uri="{FF2B5EF4-FFF2-40B4-BE49-F238E27FC236}">
                <a16:creationId xmlns:a16="http://schemas.microsoft.com/office/drawing/2014/main" id="{321E143D-681A-4B3C-A911-F7EF24AEFE00}"/>
              </a:ext>
            </a:extLst>
          </p:cNvPr>
          <p:cNvSpPr txBox="1"/>
          <p:nvPr/>
        </p:nvSpPr>
        <p:spPr>
          <a:xfrm>
            <a:off x="4640727" y="2501652"/>
            <a:ext cx="1428592" cy="158521"/>
          </a:xfrm>
          <a:prstGeom prst="rect">
            <a:avLst/>
          </a:prstGeom>
          <a:noFill/>
        </p:spPr>
        <p:txBody>
          <a:bodyPr wrap="square" lIns="0" tIns="0" rIns="0" bIns="0" rtlCol="0">
            <a:spAutoFit/>
          </a:bodyPr>
          <a:lstStyle/>
          <a:p>
            <a:pPr algn="ctr" defTabSz="932468" fontAlgn="base">
              <a:lnSpc>
                <a:spcPct val="90000"/>
              </a:lnSpc>
              <a:spcBef>
                <a:spcPct val="0"/>
              </a:spcBef>
              <a:spcAft>
                <a:spcPct val="0"/>
              </a:spcAft>
              <a:defRPr/>
            </a:pPr>
            <a:r>
              <a:rPr lang="en-US" sz="1122">
                <a:solidFill>
                  <a:srgbClr val="0078D4"/>
                </a:solidFill>
                <a:latin typeface="Segoe UI" panose="020B0502040204020203" pitchFamily="34" charset="0"/>
                <a:ea typeface="Segoe UI" panose="020B0502040204020203" pitchFamily="34" charset="0"/>
                <a:cs typeface="Segoe UI" panose="020B0502040204020203" pitchFamily="34" charset="0"/>
              </a:rPr>
              <a:t>On-premises Servers</a:t>
            </a:r>
          </a:p>
        </p:txBody>
      </p:sp>
      <p:cxnSp>
        <p:nvCxnSpPr>
          <p:cNvPr id="354" name="Straight Connector 353">
            <a:extLst>
              <a:ext uri="{FF2B5EF4-FFF2-40B4-BE49-F238E27FC236}">
                <a16:creationId xmlns:a16="http://schemas.microsoft.com/office/drawing/2014/main" id="{944D39CC-65C3-4A55-8C90-104C1C923EB8}"/>
              </a:ext>
              <a:ext uri="{C183D7F6-B498-43B3-948B-1728B52AA6E4}">
                <adec:decorative xmlns:adec="http://schemas.microsoft.com/office/drawing/2017/decorative" val="1"/>
              </a:ext>
            </a:extLst>
          </p:cNvPr>
          <p:cNvCxnSpPr>
            <a:cxnSpLocks/>
          </p:cNvCxnSpPr>
          <p:nvPr/>
        </p:nvCxnSpPr>
        <p:spPr>
          <a:xfrm>
            <a:off x="6569228" y="1697088"/>
            <a:ext cx="0" cy="233151"/>
          </a:xfrm>
          <a:prstGeom prst="line">
            <a:avLst/>
          </a:prstGeom>
          <a:ln w="25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AB1F74A1-D37F-439F-AAE7-1FAAB5B73411}"/>
              </a:ext>
              <a:ext uri="{C183D7F6-B498-43B3-948B-1728B52AA6E4}">
                <adec:decorative xmlns:adec="http://schemas.microsoft.com/office/drawing/2017/decorative" val="1"/>
              </a:ext>
            </a:extLst>
          </p:cNvPr>
          <p:cNvCxnSpPr>
            <a:cxnSpLocks/>
          </p:cNvCxnSpPr>
          <p:nvPr/>
        </p:nvCxnSpPr>
        <p:spPr>
          <a:xfrm>
            <a:off x="6767536" y="2151017"/>
            <a:ext cx="347925" cy="0"/>
          </a:xfrm>
          <a:prstGeom prst="straightConnector1">
            <a:avLst/>
          </a:prstGeom>
          <a:ln w="25400" cap="rnd">
            <a:solidFill>
              <a:schemeClr val="accent3"/>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809DDE60-DDD7-43CE-90E4-328F0ED638E1}"/>
              </a:ext>
              <a:ext uri="{C183D7F6-B498-43B3-948B-1728B52AA6E4}">
                <adec:decorative xmlns:adec="http://schemas.microsoft.com/office/drawing/2017/decorative" val="1"/>
              </a:ext>
            </a:extLst>
          </p:cNvPr>
          <p:cNvCxnSpPr>
            <a:cxnSpLocks/>
          </p:cNvCxnSpPr>
          <p:nvPr/>
        </p:nvCxnSpPr>
        <p:spPr>
          <a:xfrm>
            <a:off x="5905929" y="2151017"/>
            <a:ext cx="291228" cy="0"/>
          </a:xfrm>
          <a:prstGeom prst="straightConnector1">
            <a:avLst/>
          </a:prstGeom>
          <a:ln w="2540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357" name="Group 356" descr="Backup extension">
            <a:extLst>
              <a:ext uri="{FF2B5EF4-FFF2-40B4-BE49-F238E27FC236}">
                <a16:creationId xmlns:a16="http://schemas.microsoft.com/office/drawing/2014/main" id="{60738C1C-089D-486C-9A4D-D720DEE028D9}"/>
              </a:ext>
            </a:extLst>
          </p:cNvPr>
          <p:cNvGrpSpPr/>
          <p:nvPr/>
        </p:nvGrpSpPr>
        <p:grpSpPr>
          <a:xfrm>
            <a:off x="6195471" y="3831139"/>
            <a:ext cx="700467" cy="597818"/>
            <a:chOff x="5916123" y="4212604"/>
            <a:chExt cx="686795" cy="586149"/>
          </a:xfrm>
        </p:grpSpPr>
        <p:sp>
          <p:nvSpPr>
            <p:cNvPr id="358" name="TextBox 357">
              <a:extLst>
                <a:ext uri="{FF2B5EF4-FFF2-40B4-BE49-F238E27FC236}">
                  <a16:creationId xmlns:a16="http://schemas.microsoft.com/office/drawing/2014/main" id="{12924470-AB7E-4E66-AED1-1840A33A40E5}"/>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359" name="Group 251">
              <a:extLst>
                <a:ext uri="{FF2B5EF4-FFF2-40B4-BE49-F238E27FC236}">
                  <a16:creationId xmlns:a16="http://schemas.microsoft.com/office/drawing/2014/main" id="{A907DC8B-5490-4E7E-8900-39937F06C902}"/>
                </a:ext>
              </a:extLst>
            </p:cNvPr>
            <p:cNvGrpSpPr>
              <a:grpSpLocks noChangeAspect="1"/>
            </p:cNvGrpSpPr>
            <p:nvPr/>
          </p:nvGrpSpPr>
          <p:grpSpPr bwMode="auto">
            <a:xfrm>
              <a:off x="6131734" y="4212604"/>
              <a:ext cx="250053" cy="246888"/>
              <a:chOff x="7014" y="2781"/>
              <a:chExt cx="316" cy="312"/>
            </a:xfrm>
          </p:grpSpPr>
          <p:sp>
            <p:nvSpPr>
              <p:cNvPr id="360" name="AutoShape 250">
                <a:extLst>
                  <a:ext uri="{FF2B5EF4-FFF2-40B4-BE49-F238E27FC236}">
                    <a16:creationId xmlns:a16="http://schemas.microsoft.com/office/drawing/2014/main" id="{2FD2916E-2744-4C56-A604-E03EE7CBBBF8}"/>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1" name="Freeform 252">
                <a:extLst>
                  <a:ext uri="{FF2B5EF4-FFF2-40B4-BE49-F238E27FC236}">
                    <a16:creationId xmlns:a16="http://schemas.microsoft.com/office/drawing/2014/main" id="{ED7D64C3-FF35-47C8-AE72-EACD29946F30}"/>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2" name="Freeform 253">
                <a:extLst>
                  <a:ext uri="{FF2B5EF4-FFF2-40B4-BE49-F238E27FC236}">
                    <a16:creationId xmlns:a16="http://schemas.microsoft.com/office/drawing/2014/main" id="{99BA1765-857E-45A3-9C15-070A8A473CBF}"/>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3" name="Freeform 254">
                <a:extLst>
                  <a:ext uri="{FF2B5EF4-FFF2-40B4-BE49-F238E27FC236}">
                    <a16:creationId xmlns:a16="http://schemas.microsoft.com/office/drawing/2014/main" id="{B5AFA3C1-6DD1-4383-BCD4-E83BB3A10FFB}"/>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4" name="Freeform 255">
                <a:extLst>
                  <a:ext uri="{FF2B5EF4-FFF2-40B4-BE49-F238E27FC236}">
                    <a16:creationId xmlns:a16="http://schemas.microsoft.com/office/drawing/2014/main" id="{0F257C4B-0136-4FD7-A52F-F69FA07674A4}"/>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5" name="Freeform 256">
                <a:extLst>
                  <a:ext uri="{FF2B5EF4-FFF2-40B4-BE49-F238E27FC236}">
                    <a16:creationId xmlns:a16="http://schemas.microsoft.com/office/drawing/2014/main" id="{9204EBC3-638F-4FFA-AE6B-C536EF9BFCB0}"/>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6" name="Freeform 257">
                <a:extLst>
                  <a:ext uri="{FF2B5EF4-FFF2-40B4-BE49-F238E27FC236}">
                    <a16:creationId xmlns:a16="http://schemas.microsoft.com/office/drawing/2014/main" id="{A78C7F1D-D090-496C-AA65-D0C577BA1BEC}"/>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7" name="Freeform 258">
                <a:extLst>
                  <a:ext uri="{FF2B5EF4-FFF2-40B4-BE49-F238E27FC236}">
                    <a16:creationId xmlns:a16="http://schemas.microsoft.com/office/drawing/2014/main" id="{ADA2A9EA-16C8-43D9-840F-99BDCD7D6216}"/>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8" name="Freeform 259">
                <a:extLst>
                  <a:ext uri="{FF2B5EF4-FFF2-40B4-BE49-F238E27FC236}">
                    <a16:creationId xmlns:a16="http://schemas.microsoft.com/office/drawing/2014/main" id="{5CBBF258-141F-4BB9-8992-DBBE02F439ED}"/>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69" name="Freeform 260">
                <a:extLst>
                  <a:ext uri="{FF2B5EF4-FFF2-40B4-BE49-F238E27FC236}">
                    <a16:creationId xmlns:a16="http://schemas.microsoft.com/office/drawing/2014/main" id="{04FB212A-3559-4007-BEB7-64940200F73F}"/>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0" name="Freeform 261">
                <a:extLst>
                  <a:ext uri="{FF2B5EF4-FFF2-40B4-BE49-F238E27FC236}">
                    <a16:creationId xmlns:a16="http://schemas.microsoft.com/office/drawing/2014/main" id="{065AB84D-F344-42E7-BC74-6665D24288CB}"/>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1" name="Freeform 262">
                <a:extLst>
                  <a:ext uri="{FF2B5EF4-FFF2-40B4-BE49-F238E27FC236}">
                    <a16:creationId xmlns:a16="http://schemas.microsoft.com/office/drawing/2014/main" id="{502E963F-8816-4E6C-8FFD-00C225F5C70E}"/>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2" name="Rectangle 263">
                <a:extLst>
                  <a:ext uri="{FF2B5EF4-FFF2-40B4-BE49-F238E27FC236}">
                    <a16:creationId xmlns:a16="http://schemas.microsoft.com/office/drawing/2014/main" id="{3B55558A-9635-4BB1-9745-447066E083A7}"/>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3" name="Rectangle 264">
                <a:extLst>
                  <a:ext uri="{FF2B5EF4-FFF2-40B4-BE49-F238E27FC236}">
                    <a16:creationId xmlns:a16="http://schemas.microsoft.com/office/drawing/2014/main" id="{74E49CC5-CEFE-4BC1-852F-36E8F20C82F1}"/>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4" name="Rectangle 265">
                <a:extLst>
                  <a:ext uri="{FF2B5EF4-FFF2-40B4-BE49-F238E27FC236}">
                    <a16:creationId xmlns:a16="http://schemas.microsoft.com/office/drawing/2014/main" id="{AD096356-59E8-4659-B0FE-9B1B31EA653F}"/>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5" name="Freeform 266">
                <a:extLst>
                  <a:ext uri="{FF2B5EF4-FFF2-40B4-BE49-F238E27FC236}">
                    <a16:creationId xmlns:a16="http://schemas.microsoft.com/office/drawing/2014/main" id="{E904934C-C57F-49EE-B1D1-1B6CBEE53765}"/>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6" name="Freeform 267">
                <a:extLst>
                  <a:ext uri="{FF2B5EF4-FFF2-40B4-BE49-F238E27FC236}">
                    <a16:creationId xmlns:a16="http://schemas.microsoft.com/office/drawing/2014/main" id="{0604C6BB-F54B-4B9C-923C-7437400100AA}"/>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7" name="Freeform 268">
                <a:extLst>
                  <a:ext uri="{FF2B5EF4-FFF2-40B4-BE49-F238E27FC236}">
                    <a16:creationId xmlns:a16="http://schemas.microsoft.com/office/drawing/2014/main" id="{9FC1ECDC-5168-4565-B7F0-33D7D3DBA242}"/>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8" name="Freeform 269">
                <a:extLst>
                  <a:ext uri="{FF2B5EF4-FFF2-40B4-BE49-F238E27FC236}">
                    <a16:creationId xmlns:a16="http://schemas.microsoft.com/office/drawing/2014/main" id="{1322F385-9652-4FF5-98D0-C8FFA0D3CBEB}"/>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79" name="Freeform 270">
                <a:extLst>
                  <a:ext uri="{FF2B5EF4-FFF2-40B4-BE49-F238E27FC236}">
                    <a16:creationId xmlns:a16="http://schemas.microsoft.com/office/drawing/2014/main" id="{5F26567A-0F17-4C04-B82A-2D4DDCB10642}"/>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0" name="Rectangle 271">
                <a:extLst>
                  <a:ext uri="{FF2B5EF4-FFF2-40B4-BE49-F238E27FC236}">
                    <a16:creationId xmlns:a16="http://schemas.microsoft.com/office/drawing/2014/main" id="{432DCFCD-F76A-4C72-AC87-7D0A99A62B2B}"/>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1" name="Freeform 272">
                <a:extLst>
                  <a:ext uri="{FF2B5EF4-FFF2-40B4-BE49-F238E27FC236}">
                    <a16:creationId xmlns:a16="http://schemas.microsoft.com/office/drawing/2014/main" id="{A347DB7D-7C70-4099-B445-C5F5CA0CE6BF}"/>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2" name="Rectangle 273">
                <a:extLst>
                  <a:ext uri="{FF2B5EF4-FFF2-40B4-BE49-F238E27FC236}">
                    <a16:creationId xmlns:a16="http://schemas.microsoft.com/office/drawing/2014/main" id="{402DB7E5-56A5-4ED7-8E30-70E83D690EA4}"/>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3" name="Rectangle 274">
                <a:extLst>
                  <a:ext uri="{FF2B5EF4-FFF2-40B4-BE49-F238E27FC236}">
                    <a16:creationId xmlns:a16="http://schemas.microsoft.com/office/drawing/2014/main" id="{CB870C4B-F2DB-485F-ABDE-BC8E79EA5655}"/>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4" name="Freeform 275">
                <a:extLst>
                  <a:ext uri="{FF2B5EF4-FFF2-40B4-BE49-F238E27FC236}">
                    <a16:creationId xmlns:a16="http://schemas.microsoft.com/office/drawing/2014/main" id="{0DF6D768-2F57-4275-AFC7-953B88DAC84A}"/>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5" name="Freeform 276">
                <a:extLst>
                  <a:ext uri="{FF2B5EF4-FFF2-40B4-BE49-F238E27FC236}">
                    <a16:creationId xmlns:a16="http://schemas.microsoft.com/office/drawing/2014/main" id="{8782F2B0-EAD5-4A21-85E1-0ED1C94B4E32}"/>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6" name="Freeform 277">
                <a:extLst>
                  <a:ext uri="{FF2B5EF4-FFF2-40B4-BE49-F238E27FC236}">
                    <a16:creationId xmlns:a16="http://schemas.microsoft.com/office/drawing/2014/main" id="{5CB30115-AF8A-4D11-B914-8073D11C84DC}"/>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87" name="Freeform 278">
                <a:extLst>
                  <a:ext uri="{FF2B5EF4-FFF2-40B4-BE49-F238E27FC236}">
                    <a16:creationId xmlns:a16="http://schemas.microsoft.com/office/drawing/2014/main" id="{3330A851-D439-42E8-B23D-22324825DEFA}"/>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450" name="Group 449">
            <a:extLst>
              <a:ext uri="{FF2B5EF4-FFF2-40B4-BE49-F238E27FC236}">
                <a16:creationId xmlns:a16="http://schemas.microsoft.com/office/drawing/2014/main" id="{3AF7D970-0E87-410A-AE89-6B7F3859EE4D}"/>
              </a:ext>
              <a:ext uri="{C183D7F6-B498-43B3-948B-1728B52AA6E4}">
                <adec:decorative xmlns:adec="http://schemas.microsoft.com/office/drawing/2017/decorative" val="1"/>
              </a:ext>
            </a:extLst>
          </p:cNvPr>
          <p:cNvGrpSpPr/>
          <p:nvPr/>
        </p:nvGrpSpPr>
        <p:grpSpPr>
          <a:xfrm>
            <a:off x="528011" y="2135262"/>
            <a:ext cx="776043" cy="684032"/>
            <a:chOff x="8507388" y="2477816"/>
            <a:chExt cx="859591" cy="757673"/>
          </a:xfrm>
        </p:grpSpPr>
        <p:sp>
          <p:nvSpPr>
            <p:cNvPr id="451" name="Freeform: Shape 450">
              <a:extLst>
                <a:ext uri="{FF2B5EF4-FFF2-40B4-BE49-F238E27FC236}">
                  <a16:creationId xmlns:a16="http://schemas.microsoft.com/office/drawing/2014/main" id="{F363EDE9-6CA1-4D03-970D-05CF7615BC08}"/>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2" name="Freeform: Shape 451">
              <a:extLst>
                <a:ext uri="{FF2B5EF4-FFF2-40B4-BE49-F238E27FC236}">
                  <a16:creationId xmlns:a16="http://schemas.microsoft.com/office/drawing/2014/main" id="{A6793D77-CBE1-4EF8-88D8-382ABDB4864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3" name="Freeform: Shape 452">
              <a:extLst>
                <a:ext uri="{FF2B5EF4-FFF2-40B4-BE49-F238E27FC236}">
                  <a16:creationId xmlns:a16="http://schemas.microsoft.com/office/drawing/2014/main" id="{096F2574-7F66-4FF7-9D8F-CD648F10E11E}"/>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4" name="Freeform: Shape 453">
              <a:extLst>
                <a:ext uri="{FF2B5EF4-FFF2-40B4-BE49-F238E27FC236}">
                  <a16:creationId xmlns:a16="http://schemas.microsoft.com/office/drawing/2014/main" id="{19C15E8B-F672-4CEB-822A-C8403E04F662}"/>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5" name="Freeform: Shape 454">
              <a:extLst>
                <a:ext uri="{FF2B5EF4-FFF2-40B4-BE49-F238E27FC236}">
                  <a16:creationId xmlns:a16="http://schemas.microsoft.com/office/drawing/2014/main" id="{A2632993-FA42-4EC8-8F65-7DEE3C4A3B26}"/>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6" name="Freeform: Shape 455">
              <a:extLst>
                <a:ext uri="{FF2B5EF4-FFF2-40B4-BE49-F238E27FC236}">
                  <a16:creationId xmlns:a16="http://schemas.microsoft.com/office/drawing/2014/main" id="{E5E7FB6C-F81E-4485-8F63-B30702CC568A}"/>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7" name="Freeform: Shape 456">
              <a:extLst>
                <a:ext uri="{FF2B5EF4-FFF2-40B4-BE49-F238E27FC236}">
                  <a16:creationId xmlns:a16="http://schemas.microsoft.com/office/drawing/2014/main" id="{A6099FB2-E1CD-46CC-B928-80BEB6727F43}"/>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chemeClr val="accent1"/>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8" name="Freeform: Shape 457">
              <a:extLst>
                <a:ext uri="{FF2B5EF4-FFF2-40B4-BE49-F238E27FC236}">
                  <a16:creationId xmlns:a16="http://schemas.microsoft.com/office/drawing/2014/main" id="{648C3E3C-2B97-4451-828D-1BFBC37AC837}"/>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59" name="Freeform: Shape 458">
              <a:extLst>
                <a:ext uri="{FF2B5EF4-FFF2-40B4-BE49-F238E27FC236}">
                  <a16:creationId xmlns:a16="http://schemas.microsoft.com/office/drawing/2014/main" id="{52504775-3DB1-47B1-AF03-71B1B38DBF7A}"/>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sp>
          <p:nvSpPr>
            <p:cNvPr id="460" name="Freeform: Shape 459">
              <a:extLst>
                <a:ext uri="{FF2B5EF4-FFF2-40B4-BE49-F238E27FC236}">
                  <a16:creationId xmlns:a16="http://schemas.microsoft.com/office/drawing/2014/main" id="{B7FA52F4-1B5A-400D-88BD-732702958DB4}"/>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chemeClr val="accent3"/>
            </a:solidFill>
            <a:ln w="5060" cap="flat">
              <a:noFill/>
              <a:prstDash val="solid"/>
              <a:miter/>
            </a:ln>
          </p:spPr>
          <p:txBody>
            <a:bodyPr rtlCol="0" anchor="ctr"/>
            <a:lstStyle/>
            <a:p>
              <a:pPr defTabSz="932597">
                <a:defRPr/>
              </a:pPr>
              <a:endParaRPr lang="en-US" sz="1836">
                <a:solidFill>
                  <a:srgbClr val="000000"/>
                </a:solidFill>
                <a:latin typeface="Segoe UI"/>
              </a:endParaRPr>
            </a:p>
          </p:txBody>
        </p:sp>
        <p:grpSp>
          <p:nvGrpSpPr>
            <p:cNvPr id="461" name="quick setup 1" descr="quick setup">
              <a:extLst>
                <a:ext uri="{FF2B5EF4-FFF2-40B4-BE49-F238E27FC236}">
                  <a16:creationId xmlns:a16="http://schemas.microsoft.com/office/drawing/2014/main" id="{361E04CF-A4DF-41AB-96DE-8E52D894DECF}"/>
                </a:ext>
              </a:extLst>
            </p:cNvPr>
            <p:cNvGrpSpPr>
              <a:grpSpLocks noChangeAspect="1"/>
            </p:cNvGrpSpPr>
            <p:nvPr/>
          </p:nvGrpSpPr>
          <p:grpSpPr bwMode="auto">
            <a:xfrm>
              <a:off x="8800654" y="2477816"/>
              <a:ext cx="280016" cy="281318"/>
              <a:chOff x="3422" y="784"/>
              <a:chExt cx="215" cy="216"/>
            </a:xfrm>
          </p:grpSpPr>
          <p:sp>
            <p:nvSpPr>
              <p:cNvPr id="462" name="AutoShape 46">
                <a:extLst>
                  <a:ext uri="{FF2B5EF4-FFF2-40B4-BE49-F238E27FC236}">
                    <a16:creationId xmlns:a16="http://schemas.microsoft.com/office/drawing/2014/main" id="{3996D9CA-019B-4CC7-99F4-EBE8189015F7}"/>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3" name="Freeform 48">
                <a:extLst>
                  <a:ext uri="{FF2B5EF4-FFF2-40B4-BE49-F238E27FC236}">
                    <a16:creationId xmlns:a16="http://schemas.microsoft.com/office/drawing/2014/main" id="{5DB787F8-4F59-45E6-A189-AD58385551FB}"/>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4" name="Rectangle 49">
                <a:extLst>
                  <a:ext uri="{FF2B5EF4-FFF2-40B4-BE49-F238E27FC236}">
                    <a16:creationId xmlns:a16="http://schemas.microsoft.com/office/drawing/2014/main" id="{E8ECA432-D170-4FBA-AE64-F3F7137152D4}"/>
                  </a:ext>
                </a:extLst>
              </p:cNvPr>
              <p:cNvSpPr>
                <a:spLocks noChangeArrowheads="1"/>
              </p:cNvSpPr>
              <p:nvPr/>
            </p:nvSpPr>
            <p:spPr bwMode="auto">
              <a:xfrm>
                <a:off x="3422" y="898"/>
                <a:ext cx="102" cy="10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5" name="Freeform 50">
                <a:extLst>
                  <a:ext uri="{FF2B5EF4-FFF2-40B4-BE49-F238E27FC236}">
                    <a16:creationId xmlns:a16="http://schemas.microsoft.com/office/drawing/2014/main" id="{1F578923-E95B-4F8E-AA19-83701D6773D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466" name="Freeform 51">
                <a:extLst>
                  <a:ext uri="{FF2B5EF4-FFF2-40B4-BE49-F238E27FC236}">
                    <a16:creationId xmlns:a16="http://schemas.microsoft.com/office/drawing/2014/main" id="{4E5549BD-FD34-460F-85EA-82AE391ACE7D}"/>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grpSp>
      </p:grpSp>
      <p:grpSp>
        <p:nvGrpSpPr>
          <p:cNvPr id="467" name="Group 466">
            <a:extLst>
              <a:ext uri="{FF2B5EF4-FFF2-40B4-BE49-F238E27FC236}">
                <a16:creationId xmlns:a16="http://schemas.microsoft.com/office/drawing/2014/main" id="{49B13717-7235-40EC-B03F-B081060BBC5C}"/>
              </a:ext>
              <a:ext uri="{C183D7F6-B498-43B3-948B-1728B52AA6E4}">
                <adec:decorative xmlns:adec="http://schemas.microsoft.com/office/drawing/2017/decorative" val="1"/>
              </a:ext>
            </a:extLst>
          </p:cNvPr>
          <p:cNvGrpSpPr/>
          <p:nvPr/>
        </p:nvGrpSpPr>
        <p:grpSpPr>
          <a:xfrm>
            <a:off x="561447" y="5400689"/>
            <a:ext cx="700439" cy="585533"/>
            <a:chOff x="9819751" y="3271935"/>
            <a:chExt cx="757159" cy="628882"/>
          </a:xfrm>
        </p:grpSpPr>
        <p:grpSp>
          <p:nvGrpSpPr>
            <p:cNvPr id="468" name="hybrid cloud storage" descr="hybrid cloud storage">
              <a:extLst>
                <a:ext uri="{FF2B5EF4-FFF2-40B4-BE49-F238E27FC236}">
                  <a16:creationId xmlns:a16="http://schemas.microsoft.com/office/drawing/2014/main" id="{2E41CB8C-D28A-44A5-9D2A-09847139C480}"/>
                </a:ext>
              </a:extLst>
            </p:cNvPr>
            <p:cNvGrpSpPr/>
            <p:nvPr/>
          </p:nvGrpSpPr>
          <p:grpSpPr>
            <a:xfrm>
              <a:off x="9819751" y="3271935"/>
              <a:ext cx="757159" cy="491108"/>
              <a:chOff x="6301258" y="1296096"/>
              <a:chExt cx="499640" cy="324076"/>
            </a:xfrm>
          </p:grpSpPr>
          <p:sp>
            <p:nvSpPr>
              <p:cNvPr id="471" name="Freeform: Shape 470">
                <a:extLst>
                  <a:ext uri="{FF2B5EF4-FFF2-40B4-BE49-F238E27FC236}">
                    <a16:creationId xmlns:a16="http://schemas.microsoft.com/office/drawing/2014/main" id="{6B12810F-C33C-44B6-A0EE-74D6DCBD9E4D}"/>
                  </a:ext>
                </a:extLst>
              </p:cNvPr>
              <p:cNvSpPr/>
              <p:nvPr/>
            </p:nvSpPr>
            <p:spPr>
              <a:xfrm>
                <a:off x="6301258" y="1296096"/>
                <a:ext cx="270138" cy="270138"/>
              </a:xfrm>
              <a:custGeom>
                <a:avLst/>
                <a:gdLst>
                  <a:gd name="connsiteX0" fmla="*/ 272212 w 270137"/>
                  <a:gd name="connsiteY0" fmla="*/ 272212 h 270137"/>
                  <a:gd name="connsiteX1" fmla="*/ 2089 w 270137"/>
                  <a:gd name="connsiteY1" fmla="*/ 272212 h 270137"/>
                  <a:gd name="connsiteX2" fmla="*/ 2089 w 270137"/>
                  <a:gd name="connsiteY2" fmla="*/ 2089 h 270137"/>
                  <a:gd name="connsiteX3" fmla="*/ 272212 w 270137"/>
                  <a:gd name="connsiteY3" fmla="*/ 2089 h 270137"/>
                  <a:gd name="connsiteX4" fmla="*/ 272212 w 270137"/>
                  <a:gd name="connsiteY4" fmla="*/ 272212 h 27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37" h="270137">
                    <a:moveTo>
                      <a:pt x="272212" y="272212"/>
                    </a:moveTo>
                    <a:lnTo>
                      <a:pt x="2089" y="272212"/>
                    </a:lnTo>
                    <a:lnTo>
                      <a:pt x="2089" y="2089"/>
                    </a:lnTo>
                    <a:lnTo>
                      <a:pt x="272212" y="2089"/>
                    </a:lnTo>
                    <a:lnTo>
                      <a:pt x="272212" y="272212"/>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2" name="Freeform: Shape 471">
                <a:extLst>
                  <a:ext uri="{FF2B5EF4-FFF2-40B4-BE49-F238E27FC236}">
                    <a16:creationId xmlns:a16="http://schemas.microsoft.com/office/drawing/2014/main" id="{B208EE53-ABA7-494F-967F-4FDCCD60F708}"/>
                  </a:ext>
                </a:extLst>
              </p:cNvPr>
              <p:cNvSpPr/>
              <p:nvPr/>
            </p:nvSpPr>
            <p:spPr>
              <a:xfrm>
                <a:off x="6611413" y="1296867"/>
                <a:ext cx="166239" cy="166239"/>
              </a:xfrm>
              <a:custGeom>
                <a:avLst/>
                <a:gdLst>
                  <a:gd name="connsiteX0" fmla="*/ 164691 w 166238"/>
                  <a:gd name="connsiteY0" fmla="*/ 164690 h 166238"/>
                  <a:gd name="connsiteX1" fmla="*/ 2089 w 166238"/>
                  <a:gd name="connsiteY1" fmla="*/ 164690 h 166238"/>
                  <a:gd name="connsiteX2" fmla="*/ 2089 w 166238"/>
                  <a:gd name="connsiteY2" fmla="*/ 2089 h 166238"/>
                  <a:gd name="connsiteX3" fmla="*/ 164779 w 166238"/>
                  <a:gd name="connsiteY3" fmla="*/ 2089 h 166238"/>
                  <a:gd name="connsiteX4" fmla="*/ 164779 w 166238"/>
                  <a:gd name="connsiteY4" fmla="*/ 164690 h 166238"/>
                  <a:gd name="connsiteX5" fmla="*/ 164691 w 166238"/>
                  <a:gd name="connsiteY5" fmla="*/ 164690 h 16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8" h="166238">
                    <a:moveTo>
                      <a:pt x="164691" y="164690"/>
                    </a:moveTo>
                    <a:lnTo>
                      <a:pt x="2089" y="164690"/>
                    </a:lnTo>
                    <a:lnTo>
                      <a:pt x="2089" y="2089"/>
                    </a:lnTo>
                    <a:lnTo>
                      <a:pt x="164779" y="2089"/>
                    </a:lnTo>
                    <a:lnTo>
                      <a:pt x="164779" y="164690"/>
                    </a:lnTo>
                    <a:lnTo>
                      <a:pt x="164691" y="164690"/>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3" name="Freeform: Shape 472">
                <a:extLst>
                  <a:ext uri="{FF2B5EF4-FFF2-40B4-BE49-F238E27FC236}">
                    <a16:creationId xmlns:a16="http://schemas.microsoft.com/office/drawing/2014/main" id="{0768EC1C-68C7-40CD-B26F-C7EAD897D789}"/>
                  </a:ext>
                </a:extLst>
              </p:cNvPr>
              <p:cNvSpPr/>
              <p:nvPr/>
            </p:nvSpPr>
            <p:spPr>
              <a:xfrm>
                <a:off x="6610805" y="1499673"/>
                <a:ext cx="98704" cy="98704"/>
              </a:xfrm>
              <a:custGeom>
                <a:avLst/>
                <a:gdLst>
                  <a:gd name="connsiteX0" fmla="*/ 98700 w 98704"/>
                  <a:gd name="connsiteY0" fmla="*/ 98699 h 98704"/>
                  <a:gd name="connsiteX1" fmla="*/ 2089 w 98704"/>
                  <a:gd name="connsiteY1" fmla="*/ 98699 h 98704"/>
                  <a:gd name="connsiteX2" fmla="*/ 2089 w 98704"/>
                  <a:gd name="connsiteY2" fmla="*/ 2089 h 98704"/>
                  <a:gd name="connsiteX3" fmla="*/ 98700 w 98704"/>
                  <a:gd name="connsiteY3" fmla="*/ 2089 h 98704"/>
                  <a:gd name="connsiteX4" fmla="*/ 98700 w 98704"/>
                  <a:gd name="connsiteY4" fmla="*/ 98699 h 9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98704">
                    <a:moveTo>
                      <a:pt x="98700" y="98699"/>
                    </a:moveTo>
                    <a:lnTo>
                      <a:pt x="2089" y="98699"/>
                    </a:lnTo>
                    <a:lnTo>
                      <a:pt x="2089" y="2089"/>
                    </a:lnTo>
                    <a:lnTo>
                      <a:pt x="98700" y="2089"/>
                    </a:lnTo>
                    <a:lnTo>
                      <a:pt x="98700" y="98699"/>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4" name="Freeform: Shape 473">
                <a:extLst>
                  <a:ext uri="{FF2B5EF4-FFF2-40B4-BE49-F238E27FC236}">
                    <a16:creationId xmlns:a16="http://schemas.microsoft.com/office/drawing/2014/main" id="{C4913531-52D9-4413-AFE9-B7D5C01C2141}"/>
                  </a:ext>
                </a:extLst>
              </p:cNvPr>
              <p:cNvSpPr/>
              <p:nvPr/>
            </p:nvSpPr>
            <p:spPr>
              <a:xfrm>
                <a:off x="6743753" y="1563027"/>
                <a:ext cx="57145" cy="57145"/>
              </a:xfrm>
              <a:custGeom>
                <a:avLst/>
                <a:gdLst>
                  <a:gd name="connsiteX0" fmla="*/ 58313 w 57144"/>
                  <a:gd name="connsiteY0" fmla="*/ 58313 h 57144"/>
                  <a:gd name="connsiteX1" fmla="*/ 2089 w 57144"/>
                  <a:gd name="connsiteY1" fmla="*/ 58313 h 57144"/>
                  <a:gd name="connsiteX2" fmla="*/ 2089 w 57144"/>
                  <a:gd name="connsiteY2" fmla="*/ 2089 h 57144"/>
                  <a:gd name="connsiteX3" fmla="*/ 58313 w 57144"/>
                  <a:gd name="connsiteY3" fmla="*/ 2089 h 57144"/>
                  <a:gd name="connsiteX4" fmla="*/ 58313 w 57144"/>
                  <a:gd name="connsiteY4" fmla="*/ 58313 h 57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4" h="57144">
                    <a:moveTo>
                      <a:pt x="58313" y="58313"/>
                    </a:moveTo>
                    <a:lnTo>
                      <a:pt x="2089" y="58313"/>
                    </a:lnTo>
                    <a:lnTo>
                      <a:pt x="2089" y="2089"/>
                    </a:lnTo>
                    <a:lnTo>
                      <a:pt x="58313" y="2089"/>
                    </a:lnTo>
                    <a:lnTo>
                      <a:pt x="58313" y="58313"/>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5" name="Freeform: Shape 474">
                <a:extLst>
                  <a:ext uri="{FF2B5EF4-FFF2-40B4-BE49-F238E27FC236}">
                    <a16:creationId xmlns:a16="http://schemas.microsoft.com/office/drawing/2014/main" id="{765D1E60-FE8D-4886-9C18-2D992EE00B21}"/>
                  </a:ext>
                </a:extLst>
              </p:cNvPr>
              <p:cNvSpPr/>
              <p:nvPr/>
            </p:nvSpPr>
            <p:spPr>
              <a:xfrm>
                <a:off x="6743835" y="1500119"/>
                <a:ext cx="31170" cy="31170"/>
              </a:xfrm>
              <a:custGeom>
                <a:avLst/>
                <a:gdLst>
                  <a:gd name="connsiteX0" fmla="*/ 32972 w 31169"/>
                  <a:gd name="connsiteY0" fmla="*/ 32973 h 31169"/>
                  <a:gd name="connsiteX1" fmla="*/ 2089 w 31169"/>
                  <a:gd name="connsiteY1" fmla="*/ 32973 h 31169"/>
                  <a:gd name="connsiteX2" fmla="*/ 2089 w 31169"/>
                  <a:gd name="connsiteY2" fmla="*/ 2089 h 31169"/>
                  <a:gd name="connsiteX3" fmla="*/ 32972 w 31169"/>
                  <a:gd name="connsiteY3" fmla="*/ 2089 h 31169"/>
                  <a:gd name="connsiteX4" fmla="*/ 32972 w 31169"/>
                  <a:gd name="connsiteY4" fmla="*/ 32973 h 3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9" h="31169">
                    <a:moveTo>
                      <a:pt x="32972" y="32973"/>
                    </a:moveTo>
                    <a:lnTo>
                      <a:pt x="2089" y="32973"/>
                    </a:lnTo>
                    <a:lnTo>
                      <a:pt x="2089" y="2089"/>
                    </a:lnTo>
                    <a:lnTo>
                      <a:pt x="32972" y="2089"/>
                    </a:lnTo>
                    <a:lnTo>
                      <a:pt x="32972" y="32973"/>
                    </a:lnTo>
                    <a:close/>
                  </a:path>
                </a:pathLst>
              </a:custGeom>
              <a:solidFill>
                <a:srgbClr val="0078D7"/>
              </a:solidFill>
              <a:ln w="5106" cap="flat">
                <a:noFill/>
                <a:prstDash val="solid"/>
                <a:miter/>
              </a:ln>
            </p:spPr>
            <p:txBody>
              <a:bodyPr rtlCol="0" anchor="ctr"/>
              <a:lstStyle/>
              <a:p>
                <a:pPr defTabSz="932597"/>
                <a:endParaRPr lang="en-US" sz="1836">
                  <a:solidFill>
                    <a:prstClr val="black"/>
                  </a:solidFill>
                  <a:latin typeface="Segoe UI"/>
                </a:endParaRPr>
              </a:p>
            </p:txBody>
          </p:sp>
          <p:sp>
            <p:nvSpPr>
              <p:cNvPr id="476" name="Freeform: Shape 475">
                <a:extLst>
                  <a:ext uri="{FF2B5EF4-FFF2-40B4-BE49-F238E27FC236}">
                    <a16:creationId xmlns:a16="http://schemas.microsoft.com/office/drawing/2014/main" id="{BF4F8394-6C86-4C34-824D-58575B0A1EB2}"/>
                  </a:ext>
                </a:extLst>
              </p:cNvPr>
              <p:cNvSpPr/>
              <p:nvPr/>
            </p:nvSpPr>
            <p:spPr>
              <a:xfrm>
                <a:off x="6339713" y="1371219"/>
                <a:ext cx="197408" cy="119484"/>
              </a:xfrm>
              <a:custGeom>
                <a:avLst/>
                <a:gdLst>
                  <a:gd name="connsiteX0" fmla="*/ 157299 w 197408"/>
                  <a:gd name="connsiteY0" fmla="*/ 46523 h 119484"/>
                  <a:gd name="connsiteX1" fmla="*/ 112866 w 197408"/>
                  <a:gd name="connsiteY1" fmla="*/ 2089 h 119484"/>
                  <a:gd name="connsiteX2" fmla="*/ 69576 w 197408"/>
                  <a:gd name="connsiteY2" fmla="*/ 36756 h 119484"/>
                  <a:gd name="connsiteX3" fmla="*/ 52242 w 197408"/>
                  <a:gd name="connsiteY3" fmla="*/ 29365 h 119484"/>
                  <a:gd name="connsiteX4" fmla="*/ 28045 w 197408"/>
                  <a:gd name="connsiteY4" fmla="*/ 53562 h 119484"/>
                  <a:gd name="connsiteX5" fmla="*/ 28045 w 197408"/>
                  <a:gd name="connsiteY5" fmla="*/ 54178 h 119484"/>
                  <a:gd name="connsiteX6" fmla="*/ 2089 w 197408"/>
                  <a:gd name="connsiteY6" fmla="*/ 85765 h 119484"/>
                  <a:gd name="connsiteX7" fmla="*/ 34293 w 197408"/>
                  <a:gd name="connsiteY7" fmla="*/ 117969 h 119484"/>
                  <a:gd name="connsiteX8" fmla="*/ 166450 w 197408"/>
                  <a:gd name="connsiteY8" fmla="*/ 117969 h 119484"/>
                  <a:gd name="connsiteX9" fmla="*/ 195663 w 197408"/>
                  <a:gd name="connsiteY9" fmla="*/ 88757 h 119484"/>
                  <a:gd name="connsiteX10" fmla="*/ 166450 w 197408"/>
                  <a:gd name="connsiteY10" fmla="*/ 59545 h 119484"/>
                  <a:gd name="connsiteX11" fmla="*/ 154396 w 197408"/>
                  <a:gd name="connsiteY11" fmla="*/ 62184 h 119484"/>
                  <a:gd name="connsiteX12" fmla="*/ 157299 w 197408"/>
                  <a:gd name="connsiteY12" fmla="*/ 46523 h 11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08" h="119484">
                    <a:moveTo>
                      <a:pt x="157299" y="46523"/>
                    </a:moveTo>
                    <a:cubicBezTo>
                      <a:pt x="157299" y="21974"/>
                      <a:pt x="137414" y="2089"/>
                      <a:pt x="112866" y="2089"/>
                    </a:cubicBezTo>
                    <a:cubicBezTo>
                      <a:pt x="91660" y="2089"/>
                      <a:pt x="73975" y="16871"/>
                      <a:pt x="69576" y="36756"/>
                    </a:cubicBezTo>
                    <a:cubicBezTo>
                      <a:pt x="65176" y="32180"/>
                      <a:pt x="59017" y="29365"/>
                      <a:pt x="52242" y="29365"/>
                    </a:cubicBezTo>
                    <a:cubicBezTo>
                      <a:pt x="38868" y="29365"/>
                      <a:pt x="28045" y="40187"/>
                      <a:pt x="28045" y="53562"/>
                    </a:cubicBezTo>
                    <a:cubicBezTo>
                      <a:pt x="28045" y="53737"/>
                      <a:pt x="28045" y="54002"/>
                      <a:pt x="28045" y="54178"/>
                    </a:cubicBezTo>
                    <a:cubicBezTo>
                      <a:pt x="13263" y="57081"/>
                      <a:pt x="2089" y="70104"/>
                      <a:pt x="2089" y="85765"/>
                    </a:cubicBezTo>
                    <a:cubicBezTo>
                      <a:pt x="2089" y="103539"/>
                      <a:pt x="16519" y="117969"/>
                      <a:pt x="34293" y="117969"/>
                    </a:cubicBezTo>
                    <a:lnTo>
                      <a:pt x="166450" y="117969"/>
                    </a:lnTo>
                    <a:cubicBezTo>
                      <a:pt x="182552" y="117969"/>
                      <a:pt x="195663" y="104858"/>
                      <a:pt x="195663" y="88757"/>
                    </a:cubicBezTo>
                    <a:cubicBezTo>
                      <a:pt x="195663" y="72655"/>
                      <a:pt x="182552" y="59545"/>
                      <a:pt x="166450" y="59545"/>
                    </a:cubicBezTo>
                    <a:cubicBezTo>
                      <a:pt x="162139" y="59545"/>
                      <a:pt x="158092" y="60513"/>
                      <a:pt x="154396" y="62184"/>
                    </a:cubicBezTo>
                    <a:cubicBezTo>
                      <a:pt x="156244" y="57345"/>
                      <a:pt x="157299" y="52066"/>
                      <a:pt x="157299" y="46523"/>
                    </a:cubicBezTo>
                    <a:close/>
                  </a:path>
                </a:pathLst>
              </a:custGeom>
              <a:solidFill>
                <a:schemeClr val="accent3"/>
              </a:solidFill>
              <a:ln w="5106" cap="flat">
                <a:noFill/>
                <a:prstDash val="solid"/>
                <a:miter/>
              </a:ln>
            </p:spPr>
            <p:txBody>
              <a:bodyPr rtlCol="0" anchor="ctr"/>
              <a:lstStyle/>
              <a:p>
                <a:pPr defTabSz="932597"/>
                <a:endParaRPr lang="en-US" sz="1836">
                  <a:solidFill>
                    <a:prstClr val="black"/>
                  </a:solidFill>
                  <a:latin typeface="Segoe UI"/>
                </a:endParaRPr>
              </a:p>
            </p:txBody>
          </p:sp>
        </p:grpSp>
        <p:sp>
          <p:nvSpPr>
            <p:cNvPr id="469" name="Oval 600">
              <a:extLst>
                <a:ext uri="{FF2B5EF4-FFF2-40B4-BE49-F238E27FC236}">
                  <a16:creationId xmlns:a16="http://schemas.microsoft.com/office/drawing/2014/main" id="{BDBAC3E0-7482-4BCC-AA68-2E3000CE039E}"/>
                </a:ext>
              </a:extLst>
            </p:cNvPr>
            <p:cNvSpPr>
              <a:spLocks noChangeArrowheads="1"/>
            </p:cNvSpPr>
            <p:nvPr/>
          </p:nvSpPr>
          <p:spPr bwMode="auto">
            <a:xfrm>
              <a:off x="10053966" y="3612089"/>
              <a:ext cx="288728" cy="288728"/>
            </a:xfrm>
            <a:prstGeom prst="ellipse">
              <a:avLst/>
            </a:prstGeom>
            <a:solidFill>
              <a:schemeClr val="accent3"/>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470" name="Freeform 601">
              <a:extLst>
                <a:ext uri="{FF2B5EF4-FFF2-40B4-BE49-F238E27FC236}">
                  <a16:creationId xmlns:a16="http://schemas.microsoft.com/office/drawing/2014/main" id="{9436AA49-7BE0-4694-AD55-3ACC768DB678}"/>
                </a:ext>
              </a:extLst>
            </p:cNvPr>
            <p:cNvSpPr>
              <a:spLocks/>
            </p:cNvSpPr>
            <p:nvPr/>
          </p:nvSpPr>
          <p:spPr bwMode="auto">
            <a:xfrm>
              <a:off x="10107153" y="3686567"/>
              <a:ext cx="182354" cy="150995"/>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pic>
        <p:nvPicPr>
          <p:cNvPr id="12" name="Picture 11" descr="SAP HANA database icon">
            <a:extLst>
              <a:ext uri="{FF2B5EF4-FFF2-40B4-BE49-F238E27FC236}">
                <a16:creationId xmlns:a16="http://schemas.microsoft.com/office/drawing/2014/main" id="{4F167E45-D97D-4726-AD8D-14F1EDA3C648}"/>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86358" y="4743630"/>
            <a:ext cx="337333" cy="328686"/>
          </a:xfrm>
          <a:prstGeom prst="rect">
            <a:avLst/>
          </a:prstGeom>
        </p:spPr>
      </p:pic>
      <p:sp>
        <p:nvSpPr>
          <p:cNvPr id="22" name="TextBox 21">
            <a:extLst>
              <a:ext uri="{FF2B5EF4-FFF2-40B4-BE49-F238E27FC236}">
                <a16:creationId xmlns:a16="http://schemas.microsoft.com/office/drawing/2014/main" id="{D5976A32-8E93-4A2A-8FCA-798BEAA3BE08}"/>
              </a:ext>
            </a:extLst>
          </p:cNvPr>
          <p:cNvSpPr txBox="1"/>
          <p:nvPr/>
        </p:nvSpPr>
        <p:spPr>
          <a:xfrm>
            <a:off x="5252510" y="4844092"/>
            <a:ext cx="205026" cy="160091"/>
          </a:xfrm>
          <a:prstGeom prst="rect">
            <a:avLst/>
          </a:prstGeom>
          <a:noFill/>
        </p:spPr>
        <p:txBody>
          <a:bodyPr wrap="square" lIns="0" tIns="0" rIns="0" bIns="0" rtlCol="0">
            <a:spAutoFit/>
          </a:bodyPr>
          <a:lstStyle/>
          <a:p>
            <a:pPr algn="ctr" defTabSz="932597"/>
            <a:r>
              <a:rPr lang="en-US" sz="510" b="1">
                <a:solidFill>
                  <a:prstClr val="black"/>
                </a:solidFill>
                <a:latin typeface="Segoe UI"/>
              </a:rPr>
              <a:t>SAP</a:t>
            </a:r>
            <a:r>
              <a:rPr lang="en-US" sz="510" b="1">
                <a:solidFill>
                  <a:prstClr val="white"/>
                </a:solidFill>
                <a:latin typeface="Segoe UI"/>
              </a:rPr>
              <a:t> </a:t>
            </a:r>
          </a:p>
          <a:p>
            <a:pPr algn="ctr" defTabSz="932597"/>
            <a:r>
              <a:rPr lang="en-US" sz="510" b="1">
                <a:solidFill>
                  <a:prstClr val="black"/>
                </a:solidFill>
                <a:latin typeface="Segoe UI"/>
              </a:rPr>
              <a:t>HANA</a:t>
            </a:r>
          </a:p>
        </p:txBody>
      </p:sp>
      <p:grpSp>
        <p:nvGrpSpPr>
          <p:cNvPr id="32" name="Group 31" descr="shield, cloud, and up arrow icon">
            <a:extLst>
              <a:ext uri="{FF2B5EF4-FFF2-40B4-BE49-F238E27FC236}">
                <a16:creationId xmlns:a16="http://schemas.microsoft.com/office/drawing/2014/main" id="{A6505B32-E400-4C43-ACD9-982016DCE340}"/>
              </a:ext>
            </a:extLst>
          </p:cNvPr>
          <p:cNvGrpSpPr/>
          <p:nvPr/>
        </p:nvGrpSpPr>
        <p:grpSpPr>
          <a:xfrm>
            <a:off x="561448" y="3849990"/>
            <a:ext cx="717767" cy="463000"/>
            <a:chOff x="282917" y="3506798"/>
            <a:chExt cx="703757" cy="453963"/>
          </a:xfrm>
        </p:grpSpPr>
        <p:sp>
          <p:nvSpPr>
            <p:cNvPr id="30" name="Freeform 128">
              <a:extLst>
                <a:ext uri="{FF2B5EF4-FFF2-40B4-BE49-F238E27FC236}">
                  <a16:creationId xmlns:a16="http://schemas.microsoft.com/office/drawing/2014/main" id="{A57BF5CB-D2AC-4A83-84D2-7EA770BDA7FE}"/>
                </a:ext>
              </a:extLst>
            </p:cNvPr>
            <p:cNvSpPr>
              <a:spLocks/>
            </p:cNvSpPr>
            <p:nvPr/>
          </p:nvSpPr>
          <p:spPr bwMode="auto">
            <a:xfrm>
              <a:off x="282917" y="3506798"/>
              <a:ext cx="295254" cy="33529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428">
                <a:solidFill>
                  <a:srgbClr val="000000"/>
                </a:solidFill>
                <a:latin typeface="Segoe UI"/>
              </a:endParaRPr>
            </a:p>
          </p:txBody>
        </p:sp>
        <p:sp>
          <p:nvSpPr>
            <p:cNvPr id="26" name="cloud 4" descr="cloud">
              <a:extLst>
                <a:ext uri="{FF2B5EF4-FFF2-40B4-BE49-F238E27FC236}">
                  <a16:creationId xmlns:a16="http://schemas.microsoft.com/office/drawing/2014/main" id="{806221B1-1CBB-442E-8145-9B5775A10747}"/>
                </a:ext>
              </a:extLst>
            </p:cNvPr>
            <p:cNvSpPr>
              <a:spLocks noChangeAspect="1"/>
            </p:cNvSpPr>
            <p:nvPr/>
          </p:nvSpPr>
          <p:spPr bwMode="auto">
            <a:xfrm flipV="1">
              <a:off x="305028" y="3645891"/>
              <a:ext cx="571192" cy="3148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3"/>
            </a:solidFill>
            <a:ln w="25400" cap="flat">
              <a:no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sp>
          <p:nvSpPr>
            <p:cNvPr id="27" name="Freeform 345">
              <a:extLst>
                <a:ext uri="{FF2B5EF4-FFF2-40B4-BE49-F238E27FC236}">
                  <a16:creationId xmlns:a16="http://schemas.microsoft.com/office/drawing/2014/main" id="{FD0C6BCF-EAAA-490C-B0CB-2D5E073F15AD}"/>
                </a:ext>
              </a:extLst>
            </p:cNvPr>
            <p:cNvSpPr>
              <a:spLocks/>
            </p:cNvSpPr>
            <p:nvPr/>
          </p:nvSpPr>
          <p:spPr bwMode="auto">
            <a:xfrm>
              <a:off x="680764" y="3592753"/>
              <a:ext cx="305910" cy="304189"/>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Semibold"/>
              </a:endParaRPr>
            </a:p>
          </p:txBody>
        </p:sp>
        <p:sp>
          <p:nvSpPr>
            <p:cNvPr id="28" name="Freeform 347">
              <a:extLst>
                <a:ext uri="{FF2B5EF4-FFF2-40B4-BE49-F238E27FC236}">
                  <a16:creationId xmlns:a16="http://schemas.microsoft.com/office/drawing/2014/main" id="{270CBAD5-44E7-45C3-9B33-AC52D9B424B5}"/>
                </a:ext>
              </a:extLst>
            </p:cNvPr>
            <p:cNvSpPr>
              <a:spLocks/>
            </p:cNvSpPr>
            <p:nvPr/>
          </p:nvSpPr>
          <p:spPr bwMode="auto">
            <a:xfrm>
              <a:off x="809659" y="3623687"/>
              <a:ext cx="146081" cy="144361"/>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chemeClr val="accent3"/>
            </a:solidFill>
            <a:ln>
              <a:noFill/>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Semibold"/>
              </a:endParaRPr>
            </a:p>
          </p:txBody>
        </p:sp>
      </p:grpSp>
      <p:pic>
        <p:nvPicPr>
          <p:cNvPr id="3" name="Graphic 2" descr="cloud to cloud icon">
            <a:extLst>
              <a:ext uri="{FF2B5EF4-FFF2-40B4-BE49-F238E27FC236}">
                <a16:creationId xmlns:a16="http://schemas.microsoft.com/office/drawing/2014/main" id="{0838698A-0828-45D6-864B-2F5E2134D8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0697" y="1325923"/>
            <a:ext cx="657266" cy="708427"/>
          </a:xfrm>
          <a:prstGeom prst="rect">
            <a:avLst/>
          </a:prstGeom>
        </p:spPr>
      </p:pic>
      <p:grpSp>
        <p:nvGrpSpPr>
          <p:cNvPr id="258" name="Group 257" descr="Backup extension">
            <a:extLst>
              <a:ext uri="{FF2B5EF4-FFF2-40B4-BE49-F238E27FC236}">
                <a16:creationId xmlns:a16="http://schemas.microsoft.com/office/drawing/2014/main" id="{A2D4FC9F-2CBA-4223-9951-B19AD2811D77}"/>
              </a:ext>
            </a:extLst>
          </p:cNvPr>
          <p:cNvGrpSpPr/>
          <p:nvPr/>
        </p:nvGrpSpPr>
        <p:grpSpPr>
          <a:xfrm>
            <a:off x="6172795" y="2882165"/>
            <a:ext cx="700467" cy="597818"/>
            <a:chOff x="5916123" y="4212604"/>
            <a:chExt cx="686795" cy="586149"/>
          </a:xfrm>
        </p:grpSpPr>
        <p:sp>
          <p:nvSpPr>
            <p:cNvPr id="259" name="TextBox 258">
              <a:extLst>
                <a:ext uri="{FF2B5EF4-FFF2-40B4-BE49-F238E27FC236}">
                  <a16:creationId xmlns:a16="http://schemas.microsoft.com/office/drawing/2014/main" id="{D2F4484A-D8FC-4F0F-A664-624206890632}"/>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260" name="Group 251">
              <a:extLst>
                <a:ext uri="{FF2B5EF4-FFF2-40B4-BE49-F238E27FC236}">
                  <a16:creationId xmlns:a16="http://schemas.microsoft.com/office/drawing/2014/main" id="{751B39B0-E1A0-4BB1-9F09-672C9C21965E}"/>
                </a:ext>
              </a:extLst>
            </p:cNvPr>
            <p:cNvGrpSpPr>
              <a:grpSpLocks noChangeAspect="1"/>
            </p:cNvGrpSpPr>
            <p:nvPr/>
          </p:nvGrpSpPr>
          <p:grpSpPr bwMode="auto">
            <a:xfrm>
              <a:off x="6131734" y="4212604"/>
              <a:ext cx="250053" cy="246888"/>
              <a:chOff x="7014" y="2781"/>
              <a:chExt cx="316" cy="312"/>
            </a:xfrm>
          </p:grpSpPr>
          <p:sp>
            <p:nvSpPr>
              <p:cNvPr id="261" name="AutoShape 250">
                <a:extLst>
                  <a:ext uri="{FF2B5EF4-FFF2-40B4-BE49-F238E27FC236}">
                    <a16:creationId xmlns:a16="http://schemas.microsoft.com/office/drawing/2014/main" id="{ADA3ABC8-1C33-4470-94D1-26C39D7AC2E1}"/>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2" name="Freeform 252">
                <a:extLst>
                  <a:ext uri="{FF2B5EF4-FFF2-40B4-BE49-F238E27FC236}">
                    <a16:creationId xmlns:a16="http://schemas.microsoft.com/office/drawing/2014/main" id="{F94AEF1A-516E-4FC1-8491-DF1244201342}"/>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3" name="Freeform 253">
                <a:extLst>
                  <a:ext uri="{FF2B5EF4-FFF2-40B4-BE49-F238E27FC236}">
                    <a16:creationId xmlns:a16="http://schemas.microsoft.com/office/drawing/2014/main" id="{89887D95-505C-4F5E-8D9B-15FB3D746B5C}"/>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264" name="Freeform 254">
                <a:extLst>
                  <a:ext uri="{FF2B5EF4-FFF2-40B4-BE49-F238E27FC236}">
                    <a16:creationId xmlns:a16="http://schemas.microsoft.com/office/drawing/2014/main" id="{4E5BBBD7-FBB0-4787-9602-2781F8C8ACF9}"/>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5" name="Freeform 255">
                <a:extLst>
                  <a:ext uri="{FF2B5EF4-FFF2-40B4-BE49-F238E27FC236}">
                    <a16:creationId xmlns:a16="http://schemas.microsoft.com/office/drawing/2014/main" id="{603BA3F9-0C03-470E-B57D-2B5489E90272}"/>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307" name="Freeform 256">
                <a:extLst>
                  <a:ext uri="{FF2B5EF4-FFF2-40B4-BE49-F238E27FC236}">
                    <a16:creationId xmlns:a16="http://schemas.microsoft.com/office/drawing/2014/main" id="{5376A610-C231-44F3-A10C-116A96CA2914}"/>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7" name="Freeform 257">
                <a:extLst>
                  <a:ext uri="{FF2B5EF4-FFF2-40B4-BE49-F238E27FC236}">
                    <a16:creationId xmlns:a16="http://schemas.microsoft.com/office/drawing/2014/main" id="{A839FC94-CB1B-4FFF-B45D-4614E1C5E59B}"/>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8" name="Freeform 258">
                <a:extLst>
                  <a:ext uri="{FF2B5EF4-FFF2-40B4-BE49-F238E27FC236}">
                    <a16:creationId xmlns:a16="http://schemas.microsoft.com/office/drawing/2014/main" id="{1A4FD4C5-AAB8-4726-A53F-4591D36E26D8}"/>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79" name="Freeform 259">
                <a:extLst>
                  <a:ext uri="{FF2B5EF4-FFF2-40B4-BE49-F238E27FC236}">
                    <a16:creationId xmlns:a16="http://schemas.microsoft.com/office/drawing/2014/main" id="{8FDED6AD-E89D-41A6-A508-68C62A1EB02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0" name="Freeform 260">
                <a:extLst>
                  <a:ext uri="{FF2B5EF4-FFF2-40B4-BE49-F238E27FC236}">
                    <a16:creationId xmlns:a16="http://schemas.microsoft.com/office/drawing/2014/main" id="{F5EC02AD-5F2F-4D33-8CC4-AB1FA7BC6BEC}"/>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1" name="Freeform 261">
                <a:extLst>
                  <a:ext uri="{FF2B5EF4-FFF2-40B4-BE49-F238E27FC236}">
                    <a16:creationId xmlns:a16="http://schemas.microsoft.com/office/drawing/2014/main" id="{BE394569-B260-43A0-A67D-049E9E4FA924}"/>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2" name="Freeform 262">
                <a:extLst>
                  <a:ext uri="{FF2B5EF4-FFF2-40B4-BE49-F238E27FC236}">
                    <a16:creationId xmlns:a16="http://schemas.microsoft.com/office/drawing/2014/main" id="{86AEA578-0767-412E-8728-6BDE7E9E5482}"/>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3" name="Rectangle 263">
                <a:extLst>
                  <a:ext uri="{FF2B5EF4-FFF2-40B4-BE49-F238E27FC236}">
                    <a16:creationId xmlns:a16="http://schemas.microsoft.com/office/drawing/2014/main" id="{7650FE5A-B374-4082-8A5D-677696937C95}"/>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4" name="Rectangle 264">
                <a:extLst>
                  <a:ext uri="{FF2B5EF4-FFF2-40B4-BE49-F238E27FC236}">
                    <a16:creationId xmlns:a16="http://schemas.microsoft.com/office/drawing/2014/main" id="{B7EA471E-BC12-4E24-AD8B-C6423B36C08D}"/>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5" name="Rectangle 265">
                <a:extLst>
                  <a:ext uri="{FF2B5EF4-FFF2-40B4-BE49-F238E27FC236}">
                    <a16:creationId xmlns:a16="http://schemas.microsoft.com/office/drawing/2014/main" id="{342514AC-0A12-4573-B791-F1B0EE5BECE8}"/>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6" name="Freeform 266">
                <a:extLst>
                  <a:ext uri="{FF2B5EF4-FFF2-40B4-BE49-F238E27FC236}">
                    <a16:creationId xmlns:a16="http://schemas.microsoft.com/office/drawing/2014/main" id="{292C29BE-0C90-4452-B968-228739408185}"/>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7" name="Freeform 267">
                <a:extLst>
                  <a:ext uri="{FF2B5EF4-FFF2-40B4-BE49-F238E27FC236}">
                    <a16:creationId xmlns:a16="http://schemas.microsoft.com/office/drawing/2014/main" id="{08F3F6E2-E50F-446D-9879-F897D14D4E50}"/>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8" name="Freeform 268">
                <a:extLst>
                  <a:ext uri="{FF2B5EF4-FFF2-40B4-BE49-F238E27FC236}">
                    <a16:creationId xmlns:a16="http://schemas.microsoft.com/office/drawing/2014/main" id="{3C9FCF6D-C6C9-4DCF-B228-08E40E4ED92F}"/>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89" name="Freeform 269">
                <a:extLst>
                  <a:ext uri="{FF2B5EF4-FFF2-40B4-BE49-F238E27FC236}">
                    <a16:creationId xmlns:a16="http://schemas.microsoft.com/office/drawing/2014/main" id="{828F2357-2317-4945-A4E1-4DF9F0AEA991}"/>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0" name="Freeform 270">
                <a:extLst>
                  <a:ext uri="{FF2B5EF4-FFF2-40B4-BE49-F238E27FC236}">
                    <a16:creationId xmlns:a16="http://schemas.microsoft.com/office/drawing/2014/main" id="{4840B521-C35D-41D5-A0D3-83D92F1D1E33}"/>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1" name="Rectangle 271">
                <a:extLst>
                  <a:ext uri="{FF2B5EF4-FFF2-40B4-BE49-F238E27FC236}">
                    <a16:creationId xmlns:a16="http://schemas.microsoft.com/office/drawing/2014/main" id="{E305FD2D-26DB-441B-B410-6FCDD104192D}"/>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2" name="Freeform 272">
                <a:extLst>
                  <a:ext uri="{FF2B5EF4-FFF2-40B4-BE49-F238E27FC236}">
                    <a16:creationId xmlns:a16="http://schemas.microsoft.com/office/drawing/2014/main" id="{56848327-EF61-4EF5-B24F-2FA3E42E9B0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3" name="Rectangle 273">
                <a:extLst>
                  <a:ext uri="{FF2B5EF4-FFF2-40B4-BE49-F238E27FC236}">
                    <a16:creationId xmlns:a16="http://schemas.microsoft.com/office/drawing/2014/main" id="{26B77E28-6754-4A7D-8D26-7A735BC98139}"/>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4" name="Rectangle 274">
                <a:extLst>
                  <a:ext uri="{FF2B5EF4-FFF2-40B4-BE49-F238E27FC236}">
                    <a16:creationId xmlns:a16="http://schemas.microsoft.com/office/drawing/2014/main" id="{5DA81D62-BFAF-475A-A6D3-8D4C7B18D121}"/>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5" name="Freeform 275">
                <a:extLst>
                  <a:ext uri="{FF2B5EF4-FFF2-40B4-BE49-F238E27FC236}">
                    <a16:creationId xmlns:a16="http://schemas.microsoft.com/office/drawing/2014/main" id="{B1DF5E6F-E245-41AB-8EDE-29AD325B3236}"/>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6" name="Freeform 276">
                <a:extLst>
                  <a:ext uri="{FF2B5EF4-FFF2-40B4-BE49-F238E27FC236}">
                    <a16:creationId xmlns:a16="http://schemas.microsoft.com/office/drawing/2014/main" id="{86BCFB5B-FD14-4EAD-9388-85F61152BFD4}"/>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7" name="Freeform 277">
                <a:extLst>
                  <a:ext uri="{FF2B5EF4-FFF2-40B4-BE49-F238E27FC236}">
                    <a16:creationId xmlns:a16="http://schemas.microsoft.com/office/drawing/2014/main" id="{A91C92C4-4E81-4B16-935F-77F91DF07BAC}"/>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498" name="Freeform 278">
                <a:extLst>
                  <a:ext uri="{FF2B5EF4-FFF2-40B4-BE49-F238E27FC236}">
                    <a16:creationId xmlns:a16="http://schemas.microsoft.com/office/drawing/2014/main" id="{2083886D-DF78-4271-B587-F95CBF9EA9B0}"/>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499" name="Group 498" descr="Backup extension">
            <a:extLst>
              <a:ext uri="{FF2B5EF4-FFF2-40B4-BE49-F238E27FC236}">
                <a16:creationId xmlns:a16="http://schemas.microsoft.com/office/drawing/2014/main" id="{FB5CE8BE-7B56-47C6-9FA7-55413E6B0B22}"/>
              </a:ext>
            </a:extLst>
          </p:cNvPr>
          <p:cNvGrpSpPr/>
          <p:nvPr/>
        </p:nvGrpSpPr>
        <p:grpSpPr>
          <a:xfrm>
            <a:off x="6169327" y="1991889"/>
            <a:ext cx="700467" cy="597818"/>
            <a:chOff x="5916123" y="4212604"/>
            <a:chExt cx="686795" cy="586149"/>
          </a:xfrm>
        </p:grpSpPr>
        <p:sp>
          <p:nvSpPr>
            <p:cNvPr id="500" name="TextBox 499">
              <a:extLst>
                <a:ext uri="{FF2B5EF4-FFF2-40B4-BE49-F238E27FC236}">
                  <a16:creationId xmlns:a16="http://schemas.microsoft.com/office/drawing/2014/main" id="{948DAC47-8D79-41EB-BEB0-AB3C81AFAC58}"/>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501" name="Group 251">
              <a:extLst>
                <a:ext uri="{FF2B5EF4-FFF2-40B4-BE49-F238E27FC236}">
                  <a16:creationId xmlns:a16="http://schemas.microsoft.com/office/drawing/2014/main" id="{AF5F1688-E0C6-4356-9CA6-84499463EBB9}"/>
                </a:ext>
              </a:extLst>
            </p:cNvPr>
            <p:cNvGrpSpPr>
              <a:grpSpLocks noChangeAspect="1"/>
            </p:cNvGrpSpPr>
            <p:nvPr/>
          </p:nvGrpSpPr>
          <p:grpSpPr bwMode="auto">
            <a:xfrm>
              <a:off x="6131734" y="4212604"/>
              <a:ext cx="250053" cy="246888"/>
              <a:chOff x="7014" y="2781"/>
              <a:chExt cx="316" cy="312"/>
            </a:xfrm>
          </p:grpSpPr>
          <p:sp>
            <p:nvSpPr>
              <p:cNvPr id="502" name="AutoShape 250">
                <a:extLst>
                  <a:ext uri="{FF2B5EF4-FFF2-40B4-BE49-F238E27FC236}">
                    <a16:creationId xmlns:a16="http://schemas.microsoft.com/office/drawing/2014/main" id="{B139D33F-ABA5-4C45-9264-FBD5CEF30949}"/>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3" name="Freeform 252">
                <a:extLst>
                  <a:ext uri="{FF2B5EF4-FFF2-40B4-BE49-F238E27FC236}">
                    <a16:creationId xmlns:a16="http://schemas.microsoft.com/office/drawing/2014/main" id="{4266CF2C-6D9E-43A6-9F23-1DD79602F31A}"/>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4" name="Freeform 253">
                <a:extLst>
                  <a:ext uri="{FF2B5EF4-FFF2-40B4-BE49-F238E27FC236}">
                    <a16:creationId xmlns:a16="http://schemas.microsoft.com/office/drawing/2014/main" id="{97EE5372-21FF-4A33-9E38-14F0B990D00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5" name="Freeform 254">
                <a:extLst>
                  <a:ext uri="{FF2B5EF4-FFF2-40B4-BE49-F238E27FC236}">
                    <a16:creationId xmlns:a16="http://schemas.microsoft.com/office/drawing/2014/main" id="{21194407-1575-42FC-9FAF-BB35AED78B50}"/>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6" name="Freeform 255">
                <a:extLst>
                  <a:ext uri="{FF2B5EF4-FFF2-40B4-BE49-F238E27FC236}">
                    <a16:creationId xmlns:a16="http://schemas.microsoft.com/office/drawing/2014/main" id="{45066C66-25AD-4FCC-917F-CCA25AAC56BB}"/>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7" name="Freeform 256">
                <a:extLst>
                  <a:ext uri="{FF2B5EF4-FFF2-40B4-BE49-F238E27FC236}">
                    <a16:creationId xmlns:a16="http://schemas.microsoft.com/office/drawing/2014/main" id="{9D51F366-0246-4392-AAF8-61E634C368C9}"/>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8" name="Freeform 257">
                <a:extLst>
                  <a:ext uri="{FF2B5EF4-FFF2-40B4-BE49-F238E27FC236}">
                    <a16:creationId xmlns:a16="http://schemas.microsoft.com/office/drawing/2014/main" id="{7715C792-3A35-449D-883A-3573450F765C}"/>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09" name="Freeform 258">
                <a:extLst>
                  <a:ext uri="{FF2B5EF4-FFF2-40B4-BE49-F238E27FC236}">
                    <a16:creationId xmlns:a16="http://schemas.microsoft.com/office/drawing/2014/main" id="{3CDB599B-D8AA-4F53-B85E-9EF7AD3E5CFA}"/>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0" name="Freeform 259">
                <a:extLst>
                  <a:ext uri="{FF2B5EF4-FFF2-40B4-BE49-F238E27FC236}">
                    <a16:creationId xmlns:a16="http://schemas.microsoft.com/office/drawing/2014/main" id="{1ED507FD-0783-4C68-85CA-79958D93986D}"/>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1" name="Freeform 260">
                <a:extLst>
                  <a:ext uri="{FF2B5EF4-FFF2-40B4-BE49-F238E27FC236}">
                    <a16:creationId xmlns:a16="http://schemas.microsoft.com/office/drawing/2014/main" id="{39ECB294-B0D9-453E-B17E-C6B881B6169B}"/>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2" name="Freeform 261">
                <a:extLst>
                  <a:ext uri="{FF2B5EF4-FFF2-40B4-BE49-F238E27FC236}">
                    <a16:creationId xmlns:a16="http://schemas.microsoft.com/office/drawing/2014/main" id="{EB99B57C-8C15-49F7-B7E5-3CF173C613FF}"/>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3" name="Freeform 262">
                <a:extLst>
                  <a:ext uri="{FF2B5EF4-FFF2-40B4-BE49-F238E27FC236}">
                    <a16:creationId xmlns:a16="http://schemas.microsoft.com/office/drawing/2014/main" id="{CF1DA2E3-AF4F-43CB-8815-302D3183DF12}"/>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4" name="Rectangle 263">
                <a:extLst>
                  <a:ext uri="{FF2B5EF4-FFF2-40B4-BE49-F238E27FC236}">
                    <a16:creationId xmlns:a16="http://schemas.microsoft.com/office/drawing/2014/main" id="{7CB98BB1-F5F9-4F1B-B60C-558C6F23218F}"/>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5" name="Rectangle 264">
                <a:extLst>
                  <a:ext uri="{FF2B5EF4-FFF2-40B4-BE49-F238E27FC236}">
                    <a16:creationId xmlns:a16="http://schemas.microsoft.com/office/drawing/2014/main" id="{B533401D-8C99-42EB-9C78-97E0FAD860A3}"/>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6" name="Rectangle 265">
                <a:extLst>
                  <a:ext uri="{FF2B5EF4-FFF2-40B4-BE49-F238E27FC236}">
                    <a16:creationId xmlns:a16="http://schemas.microsoft.com/office/drawing/2014/main" id="{42A7A690-E579-4EBC-9528-CD05B47081DD}"/>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7" name="Freeform 266">
                <a:extLst>
                  <a:ext uri="{FF2B5EF4-FFF2-40B4-BE49-F238E27FC236}">
                    <a16:creationId xmlns:a16="http://schemas.microsoft.com/office/drawing/2014/main" id="{38BFC2E2-BE64-43E9-A955-E2504AE375DD}"/>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8" name="Freeform 267">
                <a:extLst>
                  <a:ext uri="{FF2B5EF4-FFF2-40B4-BE49-F238E27FC236}">
                    <a16:creationId xmlns:a16="http://schemas.microsoft.com/office/drawing/2014/main" id="{84CA592F-CA53-48DB-9657-234F9261E445}"/>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19" name="Freeform 268">
                <a:extLst>
                  <a:ext uri="{FF2B5EF4-FFF2-40B4-BE49-F238E27FC236}">
                    <a16:creationId xmlns:a16="http://schemas.microsoft.com/office/drawing/2014/main" id="{784E4F87-0A05-41B1-A7DB-71CDB1CFC2B3}"/>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0" name="Freeform 269">
                <a:extLst>
                  <a:ext uri="{FF2B5EF4-FFF2-40B4-BE49-F238E27FC236}">
                    <a16:creationId xmlns:a16="http://schemas.microsoft.com/office/drawing/2014/main" id="{B65B6747-A496-4FBB-BEF5-E1295DF3CDB9}"/>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1" name="Freeform 270">
                <a:extLst>
                  <a:ext uri="{FF2B5EF4-FFF2-40B4-BE49-F238E27FC236}">
                    <a16:creationId xmlns:a16="http://schemas.microsoft.com/office/drawing/2014/main" id="{919DCE5B-868E-4305-9CC4-B78FEA3BB7BD}"/>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2" name="Rectangle 271">
                <a:extLst>
                  <a:ext uri="{FF2B5EF4-FFF2-40B4-BE49-F238E27FC236}">
                    <a16:creationId xmlns:a16="http://schemas.microsoft.com/office/drawing/2014/main" id="{0C3ACA85-D1A0-43B2-BEC9-20A9360F2066}"/>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3" name="Freeform 272">
                <a:extLst>
                  <a:ext uri="{FF2B5EF4-FFF2-40B4-BE49-F238E27FC236}">
                    <a16:creationId xmlns:a16="http://schemas.microsoft.com/office/drawing/2014/main" id="{102E17C0-B128-486A-A8E0-EB4B4E33BA74}"/>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4" name="Rectangle 273">
                <a:extLst>
                  <a:ext uri="{FF2B5EF4-FFF2-40B4-BE49-F238E27FC236}">
                    <a16:creationId xmlns:a16="http://schemas.microsoft.com/office/drawing/2014/main" id="{E579ED9A-AD4D-43A0-898A-8431F5879FC9}"/>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5" name="Rectangle 274">
                <a:extLst>
                  <a:ext uri="{FF2B5EF4-FFF2-40B4-BE49-F238E27FC236}">
                    <a16:creationId xmlns:a16="http://schemas.microsoft.com/office/drawing/2014/main" id="{1521620B-A2C6-4D0C-9168-7F7D73AE6C4A}"/>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6" name="Freeform 275">
                <a:extLst>
                  <a:ext uri="{FF2B5EF4-FFF2-40B4-BE49-F238E27FC236}">
                    <a16:creationId xmlns:a16="http://schemas.microsoft.com/office/drawing/2014/main" id="{CDEDA9C4-9D9F-47FC-9B9D-8D3181B77F89}"/>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7" name="Freeform 276">
                <a:extLst>
                  <a:ext uri="{FF2B5EF4-FFF2-40B4-BE49-F238E27FC236}">
                    <a16:creationId xmlns:a16="http://schemas.microsoft.com/office/drawing/2014/main" id="{D471B24E-B26C-41A8-AB5D-95868884732E}"/>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8" name="Freeform 277">
                <a:extLst>
                  <a:ext uri="{FF2B5EF4-FFF2-40B4-BE49-F238E27FC236}">
                    <a16:creationId xmlns:a16="http://schemas.microsoft.com/office/drawing/2014/main" id="{766DAC57-8365-4EF5-9B50-B43FA8D9DA58}"/>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29" name="Freeform 278">
                <a:extLst>
                  <a:ext uri="{FF2B5EF4-FFF2-40B4-BE49-F238E27FC236}">
                    <a16:creationId xmlns:a16="http://schemas.microsoft.com/office/drawing/2014/main" id="{9F07510C-ED3D-4C90-8E8D-2BCBC1E639DB}"/>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grpSp>
        <p:nvGrpSpPr>
          <p:cNvPr id="530" name="Group 529" descr="Backup extension">
            <a:extLst>
              <a:ext uri="{FF2B5EF4-FFF2-40B4-BE49-F238E27FC236}">
                <a16:creationId xmlns:a16="http://schemas.microsoft.com/office/drawing/2014/main" id="{EAA3C5CE-41D9-47BB-84D3-743074F02E40}"/>
              </a:ext>
            </a:extLst>
          </p:cNvPr>
          <p:cNvGrpSpPr/>
          <p:nvPr/>
        </p:nvGrpSpPr>
        <p:grpSpPr>
          <a:xfrm>
            <a:off x="6205580" y="4810768"/>
            <a:ext cx="700467" cy="597818"/>
            <a:chOff x="5916123" y="4212604"/>
            <a:chExt cx="686795" cy="586149"/>
          </a:xfrm>
        </p:grpSpPr>
        <p:sp>
          <p:nvSpPr>
            <p:cNvPr id="531" name="TextBox 530">
              <a:extLst>
                <a:ext uri="{FF2B5EF4-FFF2-40B4-BE49-F238E27FC236}">
                  <a16:creationId xmlns:a16="http://schemas.microsoft.com/office/drawing/2014/main" id="{DB324407-3FB7-4302-9E15-8E3C06AA29F2}"/>
                </a:ext>
              </a:extLst>
            </p:cNvPr>
            <p:cNvSpPr txBox="1"/>
            <p:nvPr/>
          </p:nvSpPr>
          <p:spPr>
            <a:xfrm>
              <a:off x="5916123" y="4504125"/>
              <a:ext cx="686795" cy="294628"/>
            </a:xfrm>
            <a:prstGeom prst="rect">
              <a:avLst/>
            </a:prstGeom>
            <a:noFill/>
            <a:ln>
              <a:noFill/>
            </a:ln>
          </p:spPr>
          <p:txBody>
            <a:bodyPr wrap="square" lIns="0" tIns="0" rIns="0" bIns="0" rtlCol="0">
              <a:noAutofit/>
            </a:bodyPr>
            <a:lstStyle/>
            <a:p>
              <a:pPr algn="ctr" defTabSz="932418" fontAlgn="base">
                <a:lnSpc>
                  <a:spcPct val="90000"/>
                </a:lnSpc>
                <a:spcBef>
                  <a:spcPct val="0"/>
                </a:spcBef>
                <a:spcAft>
                  <a:spcPct val="0"/>
                </a:spcAft>
                <a:defRPr/>
              </a:pPr>
              <a:r>
                <a:rPr lang="en-US" sz="816" b="1">
                  <a:solidFill>
                    <a:srgbClr val="50E6FF"/>
                  </a:solidFill>
                  <a:latin typeface="Segoe UI" panose="020B0502040204020203" pitchFamily="34" charset="0"/>
                  <a:ea typeface="Segoe UI" panose="020B0502040204020203" pitchFamily="34" charset="0"/>
                  <a:cs typeface="Segoe UI" panose="020B0502040204020203" pitchFamily="34" charset="0"/>
                </a:rPr>
                <a:t>Backup extension</a:t>
              </a:r>
            </a:p>
          </p:txBody>
        </p:sp>
        <p:grpSp>
          <p:nvGrpSpPr>
            <p:cNvPr id="532" name="Group 251">
              <a:extLst>
                <a:ext uri="{FF2B5EF4-FFF2-40B4-BE49-F238E27FC236}">
                  <a16:creationId xmlns:a16="http://schemas.microsoft.com/office/drawing/2014/main" id="{A925027B-A0F8-4561-80E4-7ECA6A4D201D}"/>
                </a:ext>
              </a:extLst>
            </p:cNvPr>
            <p:cNvGrpSpPr>
              <a:grpSpLocks noChangeAspect="1"/>
            </p:cNvGrpSpPr>
            <p:nvPr/>
          </p:nvGrpSpPr>
          <p:grpSpPr bwMode="auto">
            <a:xfrm>
              <a:off x="6131734" y="4212604"/>
              <a:ext cx="250053" cy="246888"/>
              <a:chOff x="7014" y="2781"/>
              <a:chExt cx="316" cy="312"/>
            </a:xfrm>
          </p:grpSpPr>
          <p:sp>
            <p:nvSpPr>
              <p:cNvPr id="533" name="AutoShape 250">
                <a:extLst>
                  <a:ext uri="{FF2B5EF4-FFF2-40B4-BE49-F238E27FC236}">
                    <a16:creationId xmlns:a16="http://schemas.microsoft.com/office/drawing/2014/main" id="{65BD02CF-62C4-4D94-8783-3E3513770459}"/>
                  </a:ext>
                </a:extLst>
              </p:cNvPr>
              <p:cNvSpPr>
                <a:spLocks noChangeAspect="1" noChangeArrowheads="1" noTextEdit="1"/>
              </p:cNvSpPr>
              <p:nvPr/>
            </p:nvSpPr>
            <p:spPr bwMode="auto">
              <a:xfrm>
                <a:off x="7014" y="2781"/>
                <a:ext cx="312" cy="3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4" name="Freeform 252">
                <a:extLst>
                  <a:ext uri="{FF2B5EF4-FFF2-40B4-BE49-F238E27FC236}">
                    <a16:creationId xmlns:a16="http://schemas.microsoft.com/office/drawing/2014/main" id="{3DE7C56C-E853-4118-9C1B-16FDDE5F1D87}"/>
                  </a:ext>
                </a:extLst>
              </p:cNvPr>
              <p:cNvSpPr>
                <a:spLocks noEditPoints="1"/>
              </p:cNvSpPr>
              <p:nvPr/>
            </p:nvSpPr>
            <p:spPr bwMode="auto">
              <a:xfrm>
                <a:off x="7098" y="2791"/>
                <a:ext cx="232" cy="20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5" name="Freeform 253">
                <a:extLst>
                  <a:ext uri="{FF2B5EF4-FFF2-40B4-BE49-F238E27FC236}">
                    <a16:creationId xmlns:a16="http://schemas.microsoft.com/office/drawing/2014/main" id="{23E88F24-8C1C-4D03-880A-7F2090E6B631}"/>
                  </a:ext>
                </a:extLst>
              </p:cNvPr>
              <p:cNvSpPr>
                <a:spLocks/>
              </p:cNvSpPr>
              <p:nvPr/>
            </p:nvSpPr>
            <p:spPr bwMode="auto">
              <a:xfrm>
                <a:off x="7238" y="2781"/>
                <a:ext cx="31" cy="27"/>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6" name="Freeform 254">
                <a:extLst>
                  <a:ext uri="{FF2B5EF4-FFF2-40B4-BE49-F238E27FC236}">
                    <a16:creationId xmlns:a16="http://schemas.microsoft.com/office/drawing/2014/main" id="{E48B680F-7F75-4D72-BAA8-91E0EF9B1E85}"/>
                  </a:ext>
                </a:extLst>
              </p:cNvPr>
              <p:cNvSpPr>
                <a:spLocks/>
              </p:cNvSpPr>
              <p:nvPr/>
            </p:nvSpPr>
            <p:spPr bwMode="auto">
              <a:xfrm>
                <a:off x="71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7" name="Freeform 255">
                <a:extLst>
                  <a:ext uri="{FF2B5EF4-FFF2-40B4-BE49-F238E27FC236}">
                    <a16:creationId xmlns:a16="http://schemas.microsoft.com/office/drawing/2014/main" id="{8E22CE2A-036F-438C-A60D-30977C63C498}"/>
                  </a:ext>
                </a:extLst>
              </p:cNvPr>
              <p:cNvSpPr>
                <a:spLocks/>
              </p:cNvSpPr>
              <p:nvPr/>
            </p:nvSpPr>
            <p:spPr bwMode="auto">
              <a:xfrm>
                <a:off x="72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8" name="Freeform 256">
                <a:extLst>
                  <a:ext uri="{FF2B5EF4-FFF2-40B4-BE49-F238E27FC236}">
                    <a16:creationId xmlns:a16="http://schemas.microsoft.com/office/drawing/2014/main" id="{E230A4CC-57CF-4B05-B8C3-C76605BDAB39}"/>
                  </a:ext>
                </a:extLst>
              </p:cNvPr>
              <p:cNvSpPr>
                <a:spLocks/>
              </p:cNvSpPr>
              <p:nvPr/>
            </p:nvSpPr>
            <p:spPr bwMode="auto">
              <a:xfrm>
                <a:off x="71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39" name="Freeform 257">
                <a:extLst>
                  <a:ext uri="{FF2B5EF4-FFF2-40B4-BE49-F238E27FC236}">
                    <a16:creationId xmlns:a16="http://schemas.microsoft.com/office/drawing/2014/main" id="{242F0897-8C2A-45AB-8D41-68CC728CD578}"/>
                  </a:ext>
                </a:extLst>
              </p:cNvPr>
              <p:cNvSpPr>
                <a:spLocks/>
              </p:cNvSpPr>
              <p:nvPr/>
            </p:nvSpPr>
            <p:spPr bwMode="auto">
              <a:xfrm>
                <a:off x="7103" y="2920"/>
                <a:ext cx="28" cy="31"/>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0" name="Freeform 258">
                <a:extLst>
                  <a:ext uri="{FF2B5EF4-FFF2-40B4-BE49-F238E27FC236}">
                    <a16:creationId xmlns:a16="http://schemas.microsoft.com/office/drawing/2014/main" id="{D94B6226-DCE1-4982-935C-3EAC81FE5614}"/>
                  </a:ext>
                </a:extLst>
              </p:cNvPr>
              <p:cNvSpPr>
                <a:spLocks/>
              </p:cNvSpPr>
              <p:nvPr/>
            </p:nvSpPr>
            <p:spPr bwMode="auto">
              <a:xfrm>
                <a:off x="72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1" name="Freeform 259">
                <a:extLst>
                  <a:ext uri="{FF2B5EF4-FFF2-40B4-BE49-F238E27FC236}">
                    <a16:creationId xmlns:a16="http://schemas.microsoft.com/office/drawing/2014/main" id="{7E930508-F74F-4FF4-882F-E080C773D15A}"/>
                  </a:ext>
                </a:extLst>
              </p:cNvPr>
              <p:cNvSpPr>
                <a:spLocks/>
              </p:cNvSpPr>
              <p:nvPr/>
            </p:nvSpPr>
            <p:spPr bwMode="auto">
              <a:xfrm>
                <a:off x="7240" y="2977"/>
                <a:ext cx="31" cy="28"/>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2" name="Freeform 260">
                <a:extLst>
                  <a:ext uri="{FF2B5EF4-FFF2-40B4-BE49-F238E27FC236}">
                    <a16:creationId xmlns:a16="http://schemas.microsoft.com/office/drawing/2014/main" id="{4698B9BA-557D-4974-BC82-30E48251ABCE}"/>
                  </a:ext>
                </a:extLst>
              </p:cNvPr>
              <p:cNvSpPr>
                <a:spLocks/>
              </p:cNvSpPr>
              <p:nvPr/>
            </p:nvSpPr>
            <p:spPr bwMode="auto">
              <a:xfrm>
                <a:off x="71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3" name="Freeform 261">
                <a:extLst>
                  <a:ext uri="{FF2B5EF4-FFF2-40B4-BE49-F238E27FC236}">
                    <a16:creationId xmlns:a16="http://schemas.microsoft.com/office/drawing/2014/main" id="{E03ECDC4-8780-472A-B656-05FBA840CF25}"/>
                  </a:ext>
                </a:extLst>
              </p:cNvPr>
              <p:cNvSpPr>
                <a:spLocks noEditPoints="1"/>
              </p:cNvSpPr>
              <p:nvPr/>
            </p:nvSpPr>
            <p:spPr bwMode="auto">
              <a:xfrm>
                <a:off x="7023" y="2967"/>
                <a:ext cx="118" cy="117"/>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4" name="Freeform 262">
                <a:extLst>
                  <a:ext uri="{FF2B5EF4-FFF2-40B4-BE49-F238E27FC236}">
                    <a16:creationId xmlns:a16="http://schemas.microsoft.com/office/drawing/2014/main" id="{7C59A8A4-07A5-48CC-99BD-FC8C232FB538}"/>
                  </a:ext>
                </a:extLst>
              </p:cNvPr>
              <p:cNvSpPr>
                <a:spLocks/>
              </p:cNvSpPr>
              <p:nvPr/>
            </p:nvSpPr>
            <p:spPr bwMode="auto">
              <a:xfrm>
                <a:off x="70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5" name="Rectangle 263">
                <a:extLst>
                  <a:ext uri="{FF2B5EF4-FFF2-40B4-BE49-F238E27FC236}">
                    <a16:creationId xmlns:a16="http://schemas.microsoft.com/office/drawing/2014/main" id="{C7253107-BB79-440B-BBB9-4E2445EFC899}"/>
                  </a:ext>
                </a:extLst>
              </p:cNvPr>
              <p:cNvSpPr>
                <a:spLocks noChangeArrowheads="1"/>
              </p:cNvSpPr>
              <p:nvPr/>
            </p:nvSpPr>
            <p:spPr bwMode="auto">
              <a:xfrm>
                <a:off x="7076" y="3081"/>
                <a:ext cx="15" cy="12"/>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6" name="Rectangle 264">
                <a:extLst>
                  <a:ext uri="{FF2B5EF4-FFF2-40B4-BE49-F238E27FC236}">
                    <a16:creationId xmlns:a16="http://schemas.microsoft.com/office/drawing/2014/main" id="{4746679D-7A79-45F9-A176-EF4AB6C4F467}"/>
                  </a:ext>
                </a:extLst>
              </p:cNvPr>
              <p:cNvSpPr>
                <a:spLocks noChangeArrowheads="1"/>
              </p:cNvSpPr>
              <p:nvPr/>
            </p:nvSpPr>
            <p:spPr bwMode="auto">
              <a:xfrm>
                <a:off x="7138"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7" name="Rectangle 265">
                <a:extLst>
                  <a:ext uri="{FF2B5EF4-FFF2-40B4-BE49-F238E27FC236}">
                    <a16:creationId xmlns:a16="http://schemas.microsoft.com/office/drawing/2014/main" id="{6A62291C-1161-4A32-BAC8-AB1EB3641AA9}"/>
                  </a:ext>
                </a:extLst>
              </p:cNvPr>
              <p:cNvSpPr>
                <a:spLocks noChangeArrowheads="1"/>
              </p:cNvSpPr>
              <p:nvPr/>
            </p:nvSpPr>
            <p:spPr bwMode="auto">
              <a:xfrm>
                <a:off x="7014" y="3018"/>
                <a:ext cx="12" cy="14"/>
              </a:xfrm>
              <a:prstGeom prst="rect">
                <a:avLst/>
              </a:prstGeom>
              <a:solidFill>
                <a:srgbClr val="0078D4"/>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8" name="Freeform 266">
                <a:extLst>
                  <a:ext uri="{FF2B5EF4-FFF2-40B4-BE49-F238E27FC236}">
                    <a16:creationId xmlns:a16="http://schemas.microsoft.com/office/drawing/2014/main" id="{B4D4A790-9306-4F83-8EE4-AFF4E0A3E04B}"/>
                  </a:ext>
                </a:extLst>
              </p:cNvPr>
              <p:cNvSpPr>
                <a:spLocks/>
              </p:cNvSpPr>
              <p:nvPr/>
            </p:nvSpPr>
            <p:spPr bwMode="auto">
              <a:xfrm>
                <a:off x="70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49" name="Freeform 267">
                <a:extLst>
                  <a:ext uri="{FF2B5EF4-FFF2-40B4-BE49-F238E27FC236}">
                    <a16:creationId xmlns:a16="http://schemas.microsoft.com/office/drawing/2014/main" id="{7F51F2C0-FF4F-4767-821E-46826DAF420A}"/>
                  </a:ext>
                </a:extLst>
              </p:cNvPr>
              <p:cNvSpPr>
                <a:spLocks/>
              </p:cNvSpPr>
              <p:nvPr/>
            </p:nvSpPr>
            <p:spPr bwMode="auto">
              <a:xfrm>
                <a:off x="71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0" name="Freeform 268">
                <a:extLst>
                  <a:ext uri="{FF2B5EF4-FFF2-40B4-BE49-F238E27FC236}">
                    <a16:creationId xmlns:a16="http://schemas.microsoft.com/office/drawing/2014/main" id="{011CBBA7-FC61-42C0-BE6D-8FB4B199325C}"/>
                  </a:ext>
                </a:extLst>
              </p:cNvPr>
              <p:cNvSpPr>
                <a:spLocks/>
              </p:cNvSpPr>
              <p:nvPr/>
            </p:nvSpPr>
            <p:spPr bwMode="auto">
              <a:xfrm>
                <a:off x="71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1" name="Freeform 269">
                <a:extLst>
                  <a:ext uri="{FF2B5EF4-FFF2-40B4-BE49-F238E27FC236}">
                    <a16:creationId xmlns:a16="http://schemas.microsoft.com/office/drawing/2014/main" id="{12F9E2AD-19F6-4756-9670-19DF38329812}"/>
                  </a:ext>
                </a:extLst>
              </p:cNvPr>
              <p:cNvSpPr>
                <a:spLocks/>
              </p:cNvSpPr>
              <p:nvPr/>
            </p:nvSpPr>
            <p:spPr bwMode="auto">
              <a:xfrm>
                <a:off x="70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2" name="Freeform 270">
                <a:extLst>
                  <a:ext uri="{FF2B5EF4-FFF2-40B4-BE49-F238E27FC236}">
                    <a16:creationId xmlns:a16="http://schemas.microsoft.com/office/drawing/2014/main" id="{58B94396-00F6-4F3B-9ADF-6C12208DA471}"/>
                  </a:ext>
                </a:extLst>
              </p:cNvPr>
              <p:cNvSpPr>
                <a:spLocks noEditPoints="1"/>
              </p:cNvSpPr>
              <p:nvPr/>
            </p:nvSpPr>
            <p:spPr bwMode="auto">
              <a:xfrm>
                <a:off x="7019" y="2875"/>
                <a:ext cx="68" cy="66"/>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3" name="Rectangle 271">
                <a:extLst>
                  <a:ext uri="{FF2B5EF4-FFF2-40B4-BE49-F238E27FC236}">
                    <a16:creationId xmlns:a16="http://schemas.microsoft.com/office/drawing/2014/main" id="{91400C1B-D29B-4F54-8E13-ED60F8006649}"/>
                  </a:ext>
                </a:extLst>
              </p:cNvPr>
              <p:cNvSpPr>
                <a:spLocks noChangeArrowheads="1"/>
              </p:cNvSpPr>
              <p:nvPr/>
            </p:nvSpPr>
            <p:spPr bwMode="auto">
              <a:xfrm>
                <a:off x="7048" y="2869"/>
                <a:ext cx="9" cy="7"/>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4" name="Freeform 272">
                <a:extLst>
                  <a:ext uri="{FF2B5EF4-FFF2-40B4-BE49-F238E27FC236}">
                    <a16:creationId xmlns:a16="http://schemas.microsoft.com/office/drawing/2014/main" id="{857EB665-0FF5-4C49-A16F-1F55C3C51586}"/>
                  </a:ext>
                </a:extLst>
              </p:cNvPr>
              <p:cNvSpPr>
                <a:spLocks/>
              </p:cNvSpPr>
              <p:nvPr/>
            </p:nvSpPr>
            <p:spPr bwMode="auto">
              <a:xfrm>
                <a:off x="7049" y="2940"/>
                <a:ext cx="9" cy="7"/>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5" name="Rectangle 273">
                <a:extLst>
                  <a:ext uri="{FF2B5EF4-FFF2-40B4-BE49-F238E27FC236}">
                    <a16:creationId xmlns:a16="http://schemas.microsoft.com/office/drawing/2014/main" id="{F88A7488-C490-454D-844F-A1A11294AC24}"/>
                  </a:ext>
                </a:extLst>
              </p:cNvPr>
              <p:cNvSpPr>
                <a:spLocks noChangeArrowheads="1"/>
              </p:cNvSpPr>
              <p:nvPr/>
            </p:nvSpPr>
            <p:spPr bwMode="auto">
              <a:xfrm>
                <a:off x="7085"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6" name="Rectangle 274">
                <a:extLst>
                  <a:ext uri="{FF2B5EF4-FFF2-40B4-BE49-F238E27FC236}">
                    <a16:creationId xmlns:a16="http://schemas.microsoft.com/office/drawing/2014/main" id="{4F8B410E-6CB5-4593-B832-791C716BC91D}"/>
                  </a:ext>
                </a:extLst>
              </p:cNvPr>
              <p:cNvSpPr>
                <a:spLocks noChangeArrowheads="1"/>
              </p:cNvSpPr>
              <p:nvPr/>
            </p:nvSpPr>
            <p:spPr bwMode="auto">
              <a:xfrm>
                <a:off x="7014" y="2904"/>
                <a:ext cx="7" cy="8"/>
              </a:xfrm>
              <a:prstGeom prst="rect">
                <a:avLst/>
              </a:prstGeom>
              <a:solidFill>
                <a:schemeClr val="accent3"/>
              </a:solidFill>
              <a:ln w="9525">
                <a:noFill/>
                <a:miter lim="800000"/>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7" name="Freeform 275">
                <a:extLst>
                  <a:ext uri="{FF2B5EF4-FFF2-40B4-BE49-F238E27FC236}">
                    <a16:creationId xmlns:a16="http://schemas.microsoft.com/office/drawing/2014/main" id="{E38C01B0-7F5C-43AB-B4BD-717D139612CF}"/>
                  </a:ext>
                </a:extLst>
              </p:cNvPr>
              <p:cNvSpPr>
                <a:spLocks/>
              </p:cNvSpPr>
              <p:nvPr/>
            </p:nvSpPr>
            <p:spPr bwMode="auto">
              <a:xfrm>
                <a:off x="7023" y="2928"/>
                <a:ext cx="10" cy="10"/>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8" name="Freeform 276">
                <a:extLst>
                  <a:ext uri="{FF2B5EF4-FFF2-40B4-BE49-F238E27FC236}">
                    <a16:creationId xmlns:a16="http://schemas.microsoft.com/office/drawing/2014/main" id="{2F4AE4EA-D297-41FB-B6FB-A56CF5DDBAF0}"/>
                  </a:ext>
                </a:extLst>
              </p:cNvPr>
              <p:cNvSpPr>
                <a:spLocks/>
              </p:cNvSpPr>
              <p:nvPr/>
            </p:nvSpPr>
            <p:spPr bwMode="auto">
              <a:xfrm>
                <a:off x="7073" y="2877"/>
                <a:ext cx="11" cy="11"/>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59" name="Freeform 277">
                <a:extLst>
                  <a:ext uri="{FF2B5EF4-FFF2-40B4-BE49-F238E27FC236}">
                    <a16:creationId xmlns:a16="http://schemas.microsoft.com/office/drawing/2014/main" id="{B6B49EB5-C973-429B-AFEC-21569C7F7087}"/>
                  </a:ext>
                </a:extLst>
              </p:cNvPr>
              <p:cNvSpPr>
                <a:spLocks/>
              </p:cNvSpPr>
              <p:nvPr/>
            </p:nvSpPr>
            <p:spPr bwMode="auto">
              <a:xfrm>
                <a:off x="7073" y="2927"/>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sp>
            <p:nvSpPr>
              <p:cNvPr id="560" name="Freeform 278">
                <a:extLst>
                  <a:ext uri="{FF2B5EF4-FFF2-40B4-BE49-F238E27FC236}">
                    <a16:creationId xmlns:a16="http://schemas.microsoft.com/office/drawing/2014/main" id="{96ACAB11-6959-4F62-9B46-8939438A7FC2}"/>
                  </a:ext>
                </a:extLst>
              </p:cNvPr>
              <p:cNvSpPr>
                <a:spLocks/>
              </p:cNvSpPr>
              <p:nvPr/>
            </p:nvSpPr>
            <p:spPr bwMode="auto">
              <a:xfrm>
                <a:off x="7022" y="2878"/>
                <a:ext cx="11" cy="11"/>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chemeClr val="accent3"/>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428">
                  <a:solidFill>
                    <a:prstClr val="black"/>
                  </a:solidFill>
                  <a:latin typeface="Segoe UI"/>
                </a:endParaRPr>
              </a:p>
            </p:txBody>
          </p:sp>
        </p:grpSp>
      </p:grpSp>
    </p:spTree>
    <p:extLst>
      <p:ext uri="{BB962C8B-B14F-4D97-AF65-F5344CB8AC3E}">
        <p14:creationId xmlns:p14="http://schemas.microsoft.com/office/powerpoint/2010/main" val="253033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tNxXm79RLWyBrFyZET_Zw"/>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1.xml><?xml version="1.0" encoding="utf-8"?>
<a:theme xmlns:a="http://schemas.openxmlformats.org/drawingml/2006/main" name="2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2.xml><?xml version="1.0" encoding="utf-8"?>
<a:theme xmlns:a="http://schemas.openxmlformats.org/drawingml/2006/main" name="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1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1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6.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BC9A56F-38DA-42B6-8681-880C03FB92A0}" vid="{C79301BF-CA34-4E39-99C7-C1F0C2B8056F}"/>
    </a:ext>
  </a:extLst>
</a:theme>
</file>

<file path=ppt/theme/theme17.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18.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14.potx" id="{4D109344-6AFA-4AD2-A8DB-E7E83FB96B6D}" vid="{DE56F3B2-DC79-4411-9958-17A5320B84D5}"/>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05.potx" id="{1DDE26AD-FCDB-497F-934C-DE1647EF5047}" vid="{CBF047EE-8A2D-4DFD-80E1-D9926FB95026}"/>
    </a:ext>
  </a:extLst>
</a:theme>
</file>

<file path=ppt/theme/theme5.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9.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15587</Words>
  <Application>Microsoft Office PowerPoint</Application>
  <PresentationFormat>Custom</PresentationFormat>
  <Paragraphs>1751</Paragraphs>
  <Slides>86</Slides>
  <Notes>69</Notes>
  <HiddenSlides>12</HiddenSlides>
  <MMClips>1</MMClips>
  <ScaleCrop>false</ScaleCrop>
  <HeadingPairs>
    <vt:vector size="8" baseType="variant">
      <vt:variant>
        <vt:lpstr>Fonts Used</vt:lpstr>
      </vt:variant>
      <vt:variant>
        <vt:i4>17</vt:i4>
      </vt:variant>
      <vt:variant>
        <vt:lpstr>Theme</vt:lpstr>
      </vt:variant>
      <vt:variant>
        <vt:i4>18</vt:i4>
      </vt:variant>
      <vt:variant>
        <vt:lpstr>Embedded OLE Servers</vt:lpstr>
      </vt:variant>
      <vt:variant>
        <vt:i4>1</vt:i4>
      </vt:variant>
      <vt:variant>
        <vt:lpstr>Slide Titles</vt:lpstr>
      </vt:variant>
      <vt:variant>
        <vt:i4>86</vt:i4>
      </vt:variant>
    </vt:vector>
  </HeadingPairs>
  <TitlesOfParts>
    <vt:vector size="122" baseType="lpstr">
      <vt:lpstr>-apple-system</vt:lpstr>
      <vt:lpstr>Arial</vt:lpstr>
      <vt:lpstr>az_ea_font</vt:lpstr>
      <vt:lpstr>Calibri</vt:lpstr>
      <vt:lpstr>Calibri Light</vt:lpstr>
      <vt:lpstr>Consolas</vt:lpstr>
      <vt:lpstr>Corbel</vt:lpstr>
      <vt:lpstr>Lucida Console</vt:lpstr>
      <vt:lpstr>Roboto Condensed</vt:lpstr>
      <vt:lpstr>Segoe</vt:lpstr>
      <vt:lpstr>Segoe UI</vt:lpstr>
      <vt:lpstr>Segoe UI Black</vt:lpstr>
      <vt:lpstr>Segoe UI Light</vt:lpstr>
      <vt:lpstr>Segoe UI Semibold</vt:lpstr>
      <vt:lpstr>Segoe UI Semilight</vt:lpstr>
      <vt:lpstr>Symbol</vt:lpstr>
      <vt:lpstr>Wingdings</vt:lpstr>
      <vt:lpstr>Dynamics 365</vt:lpstr>
      <vt:lpstr>Azure PPT Template - 2018</vt:lpstr>
      <vt:lpstr>***Black Template</vt:lpstr>
      <vt:lpstr>WHITE TEMPLATE</vt:lpstr>
      <vt:lpstr>Azure 1</vt:lpstr>
      <vt:lpstr>1_Dynamics 365</vt:lpstr>
      <vt:lpstr>1_Azure Design Template</vt:lpstr>
      <vt:lpstr>Customer Success 2019 </vt:lpstr>
      <vt:lpstr>1_WHITE TEMPLATE</vt:lpstr>
      <vt:lpstr>2_WHITE TEMPLATE</vt:lpstr>
      <vt:lpstr>2_MSVID_White_Blue_Accent_16x9_2013_06</vt:lpstr>
      <vt:lpstr>Modern Workplace 2016</vt:lpstr>
      <vt:lpstr>Custom Design</vt:lpstr>
      <vt:lpstr>5-50183_Microsoft_Inspire_Template</vt:lpstr>
      <vt:lpstr>2_Dynamics 365</vt:lpstr>
      <vt:lpstr>3_Windows 10 Template</vt:lpstr>
      <vt:lpstr>3_WHITE TEMPLATE</vt:lpstr>
      <vt:lpstr>4_WHITE TEMPLATE</vt:lpstr>
      <vt:lpstr>think-cell Slide</vt:lpstr>
      <vt:lpstr>CAF Hackathon Advanced</vt:lpstr>
      <vt:lpstr>Photo layout 1</vt:lpstr>
      <vt:lpstr>Backup and disaster recovery for your data and applications in Azure</vt:lpstr>
      <vt:lpstr>Azure portal offers enterprise-grade management</vt:lpstr>
      <vt:lpstr>Why do you need a BCDR strategy?</vt:lpstr>
      <vt:lpstr>Organizations with an inadequate BCDR strategy are accepting a large element of risk</vt:lpstr>
      <vt:lpstr>Ensure business continuity  to avoid costly disruption</vt:lpstr>
      <vt:lpstr>Disaster recovery and backup You need both</vt:lpstr>
      <vt:lpstr>Simplify data protection with built-in backup Azure Backup</vt:lpstr>
      <vt:lpstr>Characteristics of an ‘enterprise-grade’ backup solution</vt:lpstr>
      <vt:lpstr>Azure Backup Center</vt:lpstr>
      <vt:lpstr>Video https://www.youtube.com/watch?v=C0Q3pDLbg_k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Minimize downtime with Azure Site Recovery </vt:lpstr>
      <vt:lpstr>Extend your BCDR strategy with our trusted partners</vt:lpstr>
      <vt:lpstr>What is resiliency? Not about avoiding failures, but responding to failures</vt:lpstr>
      <vt:lpstr>Resilient foundation Our investments in global infrastructure, service management, and ensuring transparency </vt:lpstr>
      <vt:lpstr>Azure protection options for all scenarios Introducing Availability Zones, protecting from datacenter level failures</vt:lpstr>
      <vt:lpstr>Azure protection options for all scenarios Introducing Availability Zones, protecting from datacenter level failures</vt:lpstr>
      <vt:lpstr>Types of failures you need resilience from</vt:lpstr>
      <vt:lpstr>Disaster recovery between Azure regions</vt:lpstr>
      <vt:lpstr>Azure covers 93 compliance offerings Disaster recovery in the cloud helps you stay compliant, Azure has the deepest and most comprehensive compliance coverage in the industry</vt:lpstr>
      <vt:lpstr>Azure is here to meet your business continuity needs Azure backup + Azure site recovery + partner solutions</vt:lpstr>
      <vt:lpstr>PowerPoint Presentation</vt:lpstr>
      <vt:lpstr>Key takeaways</vt:lpstr>
      <vt:lpstr>Design considerations… </vt:lpstr>
      <vt:lpstr>Business Continuity &amp; Disaster Recovery</vt:lpstr>
      <vt:lpstr>PowerPoint Presentation</vt:lpstr>
      <vt:lpstr>Business Continuity &amp; Disaster Recovery</vt:lpstr>
      <vt:lpstr>Design considerations Business Continuity &amp; Disaster Recovery</vt:lpstr>
      <vt:lpstr>Design considerations Business Continuity &amp; Disaster Recovery</vt:lpstr>
      <vt:lpstr>Design considerations Business Continuity &amp; Disaster Recovery</vt:lpstr>
      <vt:lpstr>Design recommendations…</vt:lpstr>
      <vt:lpstr>Design recommendations Business Continuity &amp; Disaster Recovery</vt:lpstr>
      <vt:lpstr>Design recommendations Business Continuity &amp; Disaster Recovery</vt:lpstr>
      <vt:lpstr>Photo layout 1</vt:lpstr>
      <vt:lpstr>Security, Governance and Compliance</vt:lpstr>
      <vt:lpstr>PowerPoint Presentation</vt:lpstr>
      <vt:lpstr>Security, Governance &amp; Compliance</vt:lpstr>
      <vt:lpstr>Photo layout 1</vt:lpstr>
      <vt:lpstr>Security, Governance &amp; Compliance </vt:lpstr>
      <vt:lpstr>Shared Responsibility and Key Strategies</vt:lpstr>
      <vt:lpstr>Layered Physical Security</vt:lpstr>
      <vt:lpstr>Azure – The Most Comprehensive Assurance Certifications</vt:lpstr>
      <vt:lpstr>Identity as the Control Plane</vt:lpstr>
      <vt:lpstr>Azure security services</vt:lpstr>
      <vt:lpstr>PowerPoint Presentation</vt:lpstr>
      <vt:lpstr>Extend your existing security solution to Azure with Marketplace</vt:lpstr>
      <vt:lpstr>Photo layout 1</vt:lpstr>
      <vt:lpstr>Security, Governance &amp; Compliance </vt:lpstr>
      <vt:lpstr>Security, Governance &amp; Compliance </vt:lpstr>
      <vt:lpstr>Security, Governance &amp; Compliance </vt:lpstr>
      <vt:lpstr>Security, Governance &amp; Compliance </vt:lpstr>
      <vt:lpstr>Security, Governance &amp; Compliance </vt:lpstr>
      <vt:lpstr>Threat protection for cloud at scale</vt:lpstr>
      <vt:lpstr>Security, Governance &amp; Compliance </vt:lpstr>
      <vt:lpstr>Security, Governance &amp; Compliance </vt:lpstr>
      <vt:lpstr>Security, Governance &amp; Compliance </vt:lpstr>
      <vt:lpstr>Photo layout 1</vt:lpstr>
      <vt:lpstr>Security, Governance &amp; Compliance</vt:lpstr>
      <vt:lpstr>Assume and Prevent Breach Execution</vt:lpstr>
      <vt:lpstr>Transforming from Legacy to Cloud Evolving architecture, tools, skills, &amp; practices</vt:lpstr>
      <vt:lpstr>Microsoft protecting Microsoft</vt:lpstr>
      <vt:lpstr>Technical Details on Azure internal architecture</vt:lpstr>
      <vt:lpstr>The Microsoft Intelligent Security Graph</vt:lpstr>
      <vt:lpstr>Inside The Intelligent Security Graph</vt:lpstr>
      <vt:lpstr>PowerPoint Presentation</vt:lpstr>
      <vt:lpstr>Security, Governance &amp; Compliance </vt:lpstr>
      <vt:lpstr>Security, Governance &amp; Compliance </vt:lpstr>
      <vt:lpstr>Security, Governance &amp; Compliance </vt:lpstr>
      <vt:lpstr>Security, Governance &amp; Compliance </vt:lpstr>
      <vt:lpstr>Photo layout 1</vt:lpstr>
      <vt:lpstr>PowerPoint Presentation</vt:lpstr>
      <vt:lpstr>Photo layout 1</vt:lpstr>
      <vt:lpstr>PowerPoint Presentation</vt:lpstr>
      <vt:lpstr>Security, Governance &amp; Compliance </vt:lpstr>
      <vt:lpstr>Security, Governance &amp; Compliance </vt:lpstr>
      <vt:lpstr>Security, Governance &amp; Compliance</vt:lpstr>
      <vt:lpstr>Keep in mind!</vt:lpstr>
      <vt:lpstr>Security, Governance &amp; Compliance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10</cp:revision>
  <dcterms:created xsi:type="dcterms:W3CDTF">2020-11-20T15:03:26Z</dcterms:created>
  <dcterms:modified xsi:type="dcterms:W3CDTF">2022-03-30T12:20:32Z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